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1" r:id="rId8"/>
    <p:sldId id="262" r:id="rId9"/>
    <p:sldId id="277" r:id="rId10"/>
    <p:sldId id="263" r:id="rId11"/>
    <p:sldId id="266" r:id="rId12"/>
    <p:sldId id="267" r:id="rId13"/>
    <p:sldId id="268" r:id="rId14"/>
    <p:sldId id="279" r:id="rId15"/>
    <p:sldId id="275" r:id="rId16"/>
    <p:sldId id="269" r:id="rId17"/>
    <p:sldId id="270" r:id="rId18"/>
    <p:sldId id="276" r:id="rId19"/>
    <p:sldId id="272" r:id="rId20"/>
    <p:sldId id="273" r:id="rId21"/>
    <p:sldId id="278" r:id="rId22"/>
    <p:sldId id="274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2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82;&#1086;&#1083;&#1103;&#1085;\Desktop\8_159.avi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82;&#1086;&#1083;&#1103;&#1085;\Desktop\8_22.avi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&#1082;&#1086;&#1083;&#1103;&#1085;\Desktop\&#1044;&#1074;&#1080;&#1078;&#1077;&#1085;&#1080;&#1077;%20&#1089;&#1074;&#1086;&#1073;&#1086;&#1076;&#1085;&#1099;&#1093;%20&#1101;&#1083;&#1077;&#1082;&#1090;&#1088;&#1086;&#1085;&#1086;&#1074;%20&#1074;%20&#1084;&#1077;&#1090;&#1072;&#1083;&#1083;&#1072;&#1093;.mp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779220"/>
            <a:ext cx="446221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FF3300"/>
                </a:solidFill>
              </a:rPr>
              <a:t>Тема </a:t>
            </a:r>
            <a:r>
              <a:rPr lang="ru-RU" sz="3200" dirty="0" smtClean="0">
                <a:solidFill>
                  <a:srgbClr val="FF3300"/>
                </a:solidFill>
              </a:rPr>
              <a:t>урока:</a:t>
            </a:r>
            <a:r>
              <a:rPr lang="ru-RU" sz="3200" dirty="0" smtClean="0"/>
              <a:t> </a:t>
            </a:r>
            <a:r>
              <a:rPr lang="ru-RU" sz="3200" b="1" dirty="0" smtClean="0">
                <a:solidFill>
                  <a:schemeClr val="bg1"/>
                </a:solidFill>
              </a:rPr>
              <a:t>«Природа электрического тока»</a:t>
            </a:r>
            <a:r>
              <a:rPr lang="ru-RU" sz="3200" dirty="0" smtClean="0">
                <a:solidFill>
                  <a:schemeClr val="bg1"/>
                </a:solidFill>
              </a:rPr>
              <a:t> </a:t>
            </a:r>
          </a:p>
          <a:p>
            <a:r>
              <a:rPr lang="ru-RU" sz="3200" dirty="0" smtClean="0">
                <a:solidFill>
                  <a:schemeClr val="bg1"/>
                </a:solidFill>
              </a:rPr>
              <a:t>8 </a:t>
            </a:r>
            <a:r>
              <a:rPr lang="ru-RU" sz="3200" dirty="0" smtClean="0">
                <a:solidFill>
                  <a:schemeClr val="bg1"/>
                </a:solidFill>
              </a:rPr>
              <a:t>класс </a:t>
            </a:r>
          </a:p>
          <a:p>
            <a:r>
              <a:rPr lang="ru-RU" sz="3200" dirty="0" smtClean="0">
                <a:solidFill>
                  <a:schemeClr val="bg1"/>
                </a:solidFill>
              </a:rPr>
              <a:t>Учитель </a:t>
            </a:r>
            <a:r>
              <a:rPr lang="ru-RU" sz="3200" dirty="0" smtClean="0">
                <a:solidFill>
                  <a:schemeClr val="bg1"/>
                </a:solidFill>
              </a:rPr>
              <a:t>– Карачук Э. А.</a:t>
            </a:r>
          </a:p>
        </p:txBody>
      </p:sp>
    </p:spTree>
    <p:extLst>
      <p:ext uri="{BB962C8B-B14F-4D97-AF65-F5344CB8AC3E}">
        <p14:creationId xmlns:p14="http://schemas.microsoft.com/office/powerpoint/2010/main" val="53359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EE0000"/>
                </a:solidFill>
              </a:rPr>
              <a:t/>
            </a:r>
            <a:br>
              <a:rPr lang="ru-RU" dirty="0" smtClean="0">
                <a:solidFill>
                  <a:srgbClr val="EE0000"/>
                </a:solidFill>
              </a:rPr>
            </a:br>
            <a:r>
              <a:rPr lang="ru-RU" dirty="0" smtClean="0">
                <a:solidFill>
                  <a:srgbClr val="EE0000"/>
                </a:solidFill>
              </a:rPr>
              <a:t>Зависимость сопротивления проводника от температуры</a:t>
            </a:r>
            <a:br>
              <a:rPr lang="ru-RU" dirty="0" smtClean="0">
                <a:solidFill>
                  <a:srgbClr val="EE0000"/>
                </a:solidFill>
              </a:rPr>
            </a:b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>
              <a:buFontTx/>
              <a:buChar char="•"/>
            </a:pPr>
            <a:r>
              <a:rPr lang="ru-RU" dirty="0" smtClean="0"/>
              <a:t>При повышении температуры удельное сопротивление проводника возрастает.</a:t>
            </a:r>
          </a:p>
          <a:p>
            <a:pPr>
              <a:buFontTx/>
              <a:buChar char="•"/>
            </a:pPr>
            <a:r>
              <a:rPr lang="ru-RU" dirty="0" smtClean="0"/>
              <a:t>Коэффициент сопротивления равен относительному изменению сопротивления проводника при нагревании на 1К.</a:t>
            </a:r>
          </a:p>
          <a:p>
            <a:endParaRPr lang="ru-RU" dirty="0"/>
          </a:p>
        </p:txBody>
      </p:sp>
      <p:pic>
        <p:nvPicPr>
          <p:cNvPr id="9" name="Picture 7" descr="25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2071678"/>
            <a:ext cx="3286148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9881" name="Object 9"/>
          <p:cNvGraphicFramePr>
            <a:graphicFrameLocks noChangeAspect="1"/>
          </p:cNvGraphicFramePr>
          <p:nvPr/>
        </p:nvGraphicFramePr>
        <p:xfrm>
          <a:off x="755650" y="5229225"/>
          <a:ext cx="2881313" cy="741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Формула" r:id="rId4" imgW="888840" imgH="228600" progId="Equation.3">
                  <p:embed/>
                </p:oleObj>
              </mc:Choice>
              <mc:Fallback>
                <p:oleObj name="Формула" r:id="rId4" imgW="888840" imgH="2286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5229225"/>
                        <a:ext cx="2881313" cy="741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9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9916"/>
          </a:xfrm>
        </p:spPr>
        <p:txBody>
          <a:bodyPr>
            <a:normAutofit fontScale="90000"/>
          </a:bodyPr>
          <a:lstStyle/>
          <a:p>
            <a:r>
              <a:rPr lang="ru-RU" sz="60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C00"/>
                </a:solidFill>
                <a:effectLst>
                  <a:outerShdw dist="35921" dir="2700000" algn="ctr" rotWithShape="0">
                    <a:schemeClr val="tx1">
                      <a:alpha val="50000"/>
                    </a:schemeClr>
                  </a:outerShdw>
                </a:effectLst>
                <a:latin typeface="Arial Black" pitchFamily="34" charset="0"/>
                <a:cs typeface="Arial"/>
              </a:rPr>
              <a:t>Электрический ток</a:t>
            </a:r>
            <a:br>
              <a:rPr lang="ru-RU" sz="60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C00"/>
                </a:solidFill>
                <a:effectLst>
                  <a:outerShdw dist="35921" dir="2700000" algn="ctr" rotWithShape="0">
                    <a:schemeClr val="tx1">
                      <a:alpha val="50000"/>
                    </a:schemeClr>
                  </a:outerShdw>
                </a:effectLst>
                <a:latin typeface="Arial Black" pitchFamily="34" charset="0"/>
                <a:cs typeface="Arial"/>
              </a:rPr>
            </a:br>
            <a:r>
              <a:rPr lang="ru-RU" sz="60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C00"/>
                </a:solidFill>
                <a:effectLst>
                  <a:outerShdw dist="35921" dir="2700000" algn="ctr" rotWithShape="0">
                    <a:schemeClr val="tx1">
                      <a:alpha val="50000"/>
                    </a:schemeClr>
                  </a:outerShdw>
                </a:effectLst>
                <a:latin typeface="Arial Black" pitchFamily="34" charset="0"/>
                <a:cs typeface="Arial"/>
              </a:rPr>
              <a:t>в жидкостях</a:t>
            </a:r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C00"/>
                </a:solidFill>
                <a:effectLst>
                  <a:outerShdw dist="35921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  <a:t/>
            </a:r>
            <a:b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C00"/>
                </a:solidFill>
                <a:effectLst>
                  <a:outerShdw dist="35921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</a:br>
            <a:endParaRPr lang="ru-RU" dirty="0"/>
          </a:p>
        </p:txBody>
      </p:sp>
      <p:pic>
        <p:nvPicPr>
          <p:cNvPr id="7" name="Picture 6" descr="электролиз84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81225" y="1720056"/>
            <a:ext cx="4781550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C00"/>
                </a:solidFill>
                <a:effectLst>
                  <a:outerShdw dist="35921" dir="2700000" algn="ctr" rotWithShape="0">
                    <a:schemeClr val="tx1">
                      <a:alpha val="50000"/>
                    </a:schemeClr>
                  </a:outerShdw>
                </a:effectLst>
                <a:latin typeface="Arial Black" pitchFamily="34" charset="0"/>
                <a:cs typeface="Arial"/>
              </a:rPr>
              <a:t>Электрический ток</a:t>
            </a:r>
            <a:b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C00"/>
                </a:solidFill>
                <a:effectLst>
                  <a:outerShdw dist="35921" dir="2700000" algn="ctr" rotWithShape="0">
                    <a:schemeClr val="tx1">
                      <a:alpha val="50000"/>
                    </a:schemeClr>
                  </a:outerShdw>
                </a:effectLst>
                <a:latin typeface="Arial Black" pitchFamily="34" charset="0"/>
                <a:cs typeface="Arial"/>
              </a:rPr>
            </a:br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C00"/>
                </a:solidFill>
                <a:effectLst>
                  <a:outerShdw dist="35921" dir="2700000" algn="ctr" rotWithShape="0">
                    <a:schemeClr val="tx1">
                      <a:alpha val="50000"/>
                    </a:schemeClr>
                  </a:outerShdw>
                </a:effectLst>
                <a:latin typeface="Arial Black" pitchFamily="34" charset="0"/>
                <a:cs typeface="Arial"/>
              </a:rPr>
              <a:t>в жидкостях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spcBef>
                <a:spcPct val="50000"/>
              </a:spcBef>
              <a:buFont typeface="Wingdings" pitchFamily="2" charset="2"/>
              <a:buChar char="v"/>
            </a:pPr>
            <a:r>
              <a:rPr lang="ru-RU" dirty="0" smtClean="0"/>
              <a:t>Электролиты – растворы солей, кислот и щелочей.</a:t>
            </a:r>
          </a:p>
          <a:p>
            <a:pPr>
              <a:spcBef>
                <a:spcPct val="50000"/>
              </a:spcBef>
              <a:buFont typeface="Wingdings" pitchFamily="2" charset="2"/>
              <a:buChar char="v"/>
            </a:pPr>
            <a:r>
              <a:rPr lang="ru-RU" dirty="0" smtClean="0"/>
              <a:t> Электролитическая диссоциация – распад молекул электролита на ионы под действием растворителя.</a:t>
            </a:r>
          </a:p>
          <a:p>
            <a:pPr algn="ctr">
              <a:spcBef>
                <a:spcPct val="50000"/>
              </a:spcBef>
              <a:buFont typeface="Wingdings" pitchFamily="2" charset="2"/>
              <a:buNone/>
            </a:pPr>
            <a:r>
              <a:rPr lang="en-US" dirty="0" smtClean="0"/>
              <a:t>CuSO</a:t>
            </a:r>
            <a:r>
              <a:rPr lang="en-US" baseline="-25000" dirty="0" smtClean="0"/>
              <a:t>4</a:t>
            </a:r>
            <a:r>
              <a:rPr lang="en-US" dirty="0" smtClean="0"/>
              <a:t> = Cu</a:t>
            </a:r>
            <a:r>
              <a:rPr lang="en-US" baseline="30000" dirty="0" smtClean="0"/>
              <a:t>2+</a:t>
            </a:r>
            <a:r>
              <a:rPr lang="en-US" dirty="0" smtClean="0"/>
              <a:t> +SO</a:t>
            </a:r>
            <a:r>
              <a:rPr lang="en-US" baseline="-25000" dirty="0" smtClean="0"/>
              <a:t>4</a:t>
            </a:r>
            <a:r>
              <a:rPr lang="en-US" baseline="30000" dirty="0" smtClean="0"/>
              <a:t>2-</a:t>
            </a:r>
          </a:p>
          <a:p>
            <a:pPr>
              <a:spcBef>
                <a:spcPct val="50000"/>
              </a:spcBef>
              <a:buFont typeface="Wingdings" pitchFamily="2" charset="2"/>
              <a:buChar char="v"/>
            </a:pPr>
            <a:r>
              <a:rPr lang="ru-RU" dirty="0" smtClean="0"/>
              <a:t> Электролиты обладают</a:t>
            </a:r>
            <a:r>
              <a:rPr lang="ru-RU" i="1" dirty="0" smtClean="0"/>
              <a:t> ионной проводимостью</a:t>
            </a:r>
            <a:r>
              <a:rPr lang="ru-RU" dirty="0" smtClean="0"/>
              <a:t>.</a:t>
            </a:r>
          </a:p>
          <a:p>
            <a:pPr>
              <a:spcBef>
                <a:spcPct val="50000"/>
              </a:spcBef>
              <a:buFont typeface="Wingdings" pitchFamily="2" charset="2"/>
              <a:buChar char="v"/>
            </a:pPr>
            <a:r>
              <a:rPr lang="ru-RU" dirty="0" smtClean="0"/>
              <a:t> При ионной проводимости прохождение тока сопровождается переносом вещества.</a:t>
            </a:r>
          </a:p>
          <a:p>
            <a:pPr>
              <a:spcBef>
                <a:spcPct val="50000"/>
              </a:spcBef>
              <a:buFont typeface="Wingdings" pitchFamily="2" charset="2"/>
              <a:buChar char="v"/>
            </a:pPr>
            <a:r>
              <a:rPr lang="ru-RU" dirty="0" smtClean="0"/>
              <a:t> Расплавы металлов, ртуть обладают </a:t>
            </a:r>
            <a:r>
              <a:rPr lang="ru-RU" i="1" dirty="0" smtClean="0"/>
              <a:t>электронной проводимостью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spcBef>
                <a:spcPct val="50000"/>
              </a:spcBef>
            </a:pPr>
            <a:r>
              <a:rPr lang="ru-RU" sz="3600" b="1" dirty="0" smtClean="0">
                <a:solidFill>
                  <a:srgbClr val="FF0000"/>
                </a:solidFill>
              </a:rPr>
              <a:t>Электролиз </a:t>
            </a:r>
            <a:r>
              <a:rPr lang="ru-RU" sz="3200" b="1" dirty="0" smtClean="0">
                <a:solidFill>
                  <a:srgbClr val="FF0000"/>
                </a:solidFill>
              </a:rPr>
              <a:t>– процесс выделения вещества на электродах, связанный с окислительно-восстановительными реакциями.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6" name="Picture 6" descr="электролиз84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500306"/>
            <a:ext cx="4038600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098" name="Object 7"/>
          <p:cNvGraphicFramePr>
            <a:graphicFrameLocks noGrp="1" noChangeAspect="1"/>
          </p:cNvGraphicFramePr>
          <p:nvPr>
            <p:ph sz="half" idx="2"/>
          </p:nvPr>
        </p:nvGraphicFramePr>
        <p:xfrm>
          <a:off x="5143472" y="2500306"/>
          <a:ext cx="4000528" cy="32147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Формула" r:id="rId4" imgW="2489040" imgH="1841400" progId="Equation.3">
                  <p:embed/>
                </p:oleObj>
              </mc:Choice>
              <mc:Fallback>
                <p:oleObj name="Формула" r:id="rId4" imgW="2489040" imgH="18414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3472" y="2500306"/>
                        <a:ext cx="4000528" cy="321471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5072066" y="1928802"/>
            <a:ext cx="18741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dirty="0" smtClean="0">
                <a:solidFill>
                  <a:srgbClr val="002060"/>
                </a:solidFill>
              </a:rPr>
              <a:t>Закон Фарадея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57290" y="2000240"/>
            <a:ext cx="2487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К- КАТОД         А - АНОД</a:t>
            </a:r>
            <a:endParaRPr lang="ru-RU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электролиз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7" name="8_159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357290" y="1407518"/>
            <a:ext cx="6929486" cy="52361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000100" y="642918"/>
            <a:ext cx="5857916" cy="410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i="1" dirty="0" smtClean="0">
                <a:solidFill>
                  <a:srgbClr val="FF0000"/>
                </a:solidFill>
              </a:rPr>
              <a:t>Применение электролиза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ru-RU" dirty="0" smtClean="0"/>
              <a:t> </a:t>
            </a:r>
            <a:r>
              <a:rPr lang="ru-RU" sz="2000" b="1" i="1" dirty="0" smtClean="0"/>
              <a:t>Очистка металлов от примесей (получение чистой меди, алюминия из расплава бокситов).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ru-RU" sz="2000" b="1" i="1" dirty="0" smtClean="0"/>
              <a:t>Гальваностегия – покрытие изделий тонким слоем металлов (никелирование, хромирование…).</a:t>
            </a:r>
          </a:p>
          <a:p>
            <a:pPr>
              <a:spcBef>
                <a:spcPct val="50000"/>
              </a:spcBef>
              <a:buFont typeface="Wingdings" pitchFamily="2" charset="2"/>
              <a:buChar char="§"/>
            </a:pPr>
            <a:r>
              <a:rPr lang="ru-RU" sz="2000" b="1" i="1" dirty="0" smtClean="0"/>
              <a:t>Гальванопластика – получение металлических копий с рельефных поверхностей (Б.С. Якоби применил в 1836г. для изготовления полых фигур для Исаакиевского собора в Санкт-Петербурге).</a:t>
            </a:r>
          </a:p>
          <a:p>
            <a:pPr>
              <a:spcBef>
                <a:spcPct val="50000"/>
              </a:spcBef>
              <a:buFont typeface="Wingdings" pitchFamily="2" charset="2"/>
              <a:buNone/>
            </a:pPr>
            <a:endParaRPr lang="ru-RU" dirty="0"/>
          </a:p>
        </p:txBody>
      </p:sp>
      <p:pic>
        <p:nvPicPr>
          <p:cNvPr id="12" name="Picture 9" descr="Руч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4500570"/>
            <a:ext cx="1727200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8" descr="Кран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4643446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7" descr="Статуя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42225" y="1052513"/>
            <a:ext cx="1744617" cy="3476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C00"/>
                </a:solidFill>
                <a:effectLst>
                  <a:outerShdw dist="35921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  <a:t/>
            </a:r>
            <a:b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C00"/>
                </a:solidFill>
                <a:effectLst>
                  <a:outerShdw dist="35921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</a:br>
            <a:r>
              <a:rPr lang="ru-RU" sz="49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000"/>
                </a:solidFill>
                <a:effectLst>
                  <a:outerShdw dist="35921" dir="2700000" algn="ctr" rotWithShape="0">
                    <a:schemeClr val="tx1">
                      <a:alpha val="50000"/>
                    </a:schemeClr>
                  </a:outerShdw>
                </a:effectLst>
                <a:latin typeface="Arial Black" pitchFamily="34" charset="0"/>
                <a:cs typeface="Arial"/>
              </a:rPr>
              <a:t>Электрический ток</a:t>
            </a:r>
            <a:br>
              <a:rPr lang="ru-RU" sz="49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000"/>
                </a:solidFill>
                <a:effectLst>
                  <a:outerShdw dist="35921" dir="2700000" algn="ctr" rotWithShape="0">
                    <a:schemeClr val="tx1">
                      <a:alpha val="50000"/>
                    </a:schemeClr>
                  </a:outerShdw>
                </a:effectLst>
                <a:latin typeface="Arial Black" pitchFamily="34" charset="0"/>
                <a:cs typeface="Arial"/>
              </a:rPr>
            </a:br>
            <a:r>
              <a:rPr lang="ru-RU" sz="49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000"/>
                </a:solidFill>
                <a:effectLst>
                  <a:outerShdw dist="35921" dir="2700000" algn="ctr" rotWithShape="0">
                    <a:schemeClr val="tx1">
                      <a:alpha val="50000"/>
                    </a:schemeClr>
                  </a:outerShdw>
                </a:effectLst>
                <a:latin typeface="Arial Black" pitchFamily="34" charset="0"/>
                <a:cs typeface="Arial"/>
              </a:rPr>
              <a:t>в газах</a:t>
            </a:r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C00"/>
                </a:solidFill>
                <a:effectLst>
                  <a:outerShdw dist="35921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  <a:t/>
            </a:r>
            <a:b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C00"/>
                </a:solidFill>
                <a:effectLst>
                  <a:outerShdw dist="35921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</a:b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 fontAlgn="base">
              <a:lnSpc>
                <a:spcPct val="80000"/>
              </a:lnSpc>
              <a:spcAft>
                <a:spcPct val="0"/>
              </a:spcAft>
              <a:buFontTx/>
              <a:buChar char="•"/>
            </a:pPr>
            <a:r>
              <a:rPr lang="ru-RU" sz="2000" b="1" i="1" kern="0" dirty="0" smtClean="0">
                <a:solidFill>
                  <a:srgbClr val="000000"/>
                </a:solidFill>
                <a:latin typeface="Arial"/>
              </a:rPr>
              <a:t>Проводниками могут быть только </a:t>
            </a:r>
            <a:r>
              <a:rPr lang="ru-RU" sz="2000" b="1" i="1" kern="0" dirty="0" smtClean="0">
                <a:solidFill>
                  <a:srgbClr val="FF0000"/>
                </a:solidFill>
                <a:latin typeface="Arial"/>
              </a:rPr>
              <a:t>ионизированные газы</a:t>
            </a:r>
            <a:r>
              <a:rPr lang="ru-RU" sz="2000" b="1" i="1" kern="0" dirty="0" smtClean="0">
                <a:solidFill>
                  <a:srgbClr val="000000"/>
                </a:solidFill>
                <a:latin typeface="Arial"/>
              </a:rPr>
              <a:t>, в которых содержатся электроны, положительные и отрицательные ионы. </a:t>
            </a:r>
            <a:endParaRPr lang="ru-RU" sz="2000" b="1" kern="0" dirty="0" smtClean="0">
              <a:solidFill>
                <a:srgbClr val="000000"/>
              </a:solidFill>
              <a:latin typeface="Arial"/>
            </a:endParaRPr>
          </a:p>
          <a:p>
            <a:pPr lvl="0" fontAlgn="base">
              <a:lnSpc>
                <a:spcPct val="80000"/>
              </a:lnSpc>
              <a:spcAft>
                <a:spcPct val="0"/>
              </a:spcAft>
              <a:buFontTx/>
              <a:buChar char="•"/>
            </a:pPr>
            <a:r>
              <a:rPr lang="ru-RU" sz="2000" b="1" i="1" kern="0" dirty="0" smtClean="0">
                <a:solidFill>
                  <a:srgbClr val="FF0000"/>
                </a:solidFill>
                <a:latin typeface="Arial"/>
              </a:rPr>
              <a:t>Ионизацией</a:t>
            </a:r>
            <a:r>
              <a:rPr lang="ru-RU" sz="2000" b="1" i="1" kern="0" dirty="0" smtClean="0">
                <a:solidFill>
                  <a:srgbClr val="000000"/>
                </a:solidFill>
                <a:latin typeface="Arial"/>
              </a:rPr>
              <a:t> называется процесс отделения электронов от атомов и молекул. Ионизация возникает под действием высоких температур и различных излучений (рентгеновских, радиоактивных, ультрафиолетовых, космических лучей), вследствие столкновения быстрых частиц или атомов с атомами и молекулами газов. Образовавшиеся электроны и ионы делают газ проводником электричества.</a:t>
            </a:r>
            <a:endParaRPr lang="ru-RU" sz="2000" b="1" kern="0" dirty="0" smtClean="0">
              <a:solidFill>
                <a:srgbClr val="000000"/>
              </a:solidFill>
              <a:latin typeface="Arial"/>
            </a:endParaRPr>
          </a:p>
          <a:p>
            <a:pPr lvl="0" fontAlgn="base">
              <a:lnSpc>
                <a:spcPct val="80000"/>
              </a:lnSpc>
              <a:spcAft>
                <a:spcPct val="0"/>
              </a:spcAft>
              <a:buFontTx/>
              <a:buChar char="•"/>
            </a:pPr>
            <a:r>
              <a:rPr lang="ru-RU" sz="2000" b="1" i="1" kern="0" dirty="0" smtClean="0">
                <a:solidFill>
                  <a:srgbClr val="FF0000"/>
                </a:solidFill>
                <a:latin typeface="Arial"/>
              </a:rPr>
              <a:t>Процессы ионизации:</a:t>
            </a:r>
          </a:p>
          <a:p>
            <a:pPr lvl="0" fontAlgn="base">
              <a:lnSpc>
                <a:spcPct val="80000"/>
              </a:lnSpc>
              <a:spcAft>
                <a:spcPct val="0"/>
              </a:spcAft>
              <a:buFontTx/>
              <a:buChar char="•"/>
            </a:pPr>
            <a:endParaRPr lang="ru-RU" sz="2000" b="1" i="1" kern="0" dirty="0" smtClean="0">
              <a:solidFill>
                <a:srgbClr val="FF0000"/>
              </a:solidFill>
              <a:latin typeface="Arial"/>
            </a:endParaRPr>
          </a:p>
          <a:p>
            <a:pPr marL="533400" indent="-533400">
              <a:lnSpc>
                <a:spcPct val="80000"/>
              </a:lnSpc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электронный удар</a:t>
            </a:r>
          </a:p>
          <a:p>
            <a:pPr marL="533400" indent="-533400">
              <a:lnSpc>
                <a:spcPct val="80000"/>
              </a:lnSpc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термическая ионизация</a:t>
            </a:r>
          </a:p>
          <a:p>
            <a:pPr marL="533400" indent="-533400">
              <a:lnSpc>
                <a:spcPct val="80000"/>
              </a:lnSpc>
              <a:buFont typeface="Wingdings" pitchFamily="2" charset="2"/>
              <a:buChar char="Ø"/>
            </a:pPr>
            <a:r>
              <a:rPr lang="ru-RU" sz="2800" dirty="0" err="1" smtClean="0">
                <a:solidFill>
                  <a:srgbClr val="002060"/>
                </a:solidFill>
              </a:rPr>
              <a:t>фотоионизация</a:t>
            </a:r>
            <a:endParaRPr lang="ru-RU" dirty="0" smtClean="0">
              <a:solidFill>
                <a:srgbClr val="002060"/>
              </a:solidFill>
            </a:endParaRPr>
          </a:p>
          <a:p>
            <a:pPr marL="533400" indent="-533400">
              <a:lnSpc>
                <a:spcPct val="80000"/>
              </a:lnSpc>
              <a:buFontTx/>
              <a:buChar char="•"/>
            </a:pPr>
            <a:endParaRPr lang="ru-RU" altLang="zh-CN" dirty="0" smtClean="0">
              <a:solidFill>
                <a:schemeClr val="accent2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Типы самостоятельных разрядов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zh-CN" b="1" dirty="0" smtClean="0"/>
              <a:t>В зависимости от процессов образования ионов в разряде при различных давлениях газа и напряжениях, приложенных к электродам, различают несколько типов самостоятельных разрядов: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zh-CN" b="1" i="1" dirty="0" smtClean="0">
                <a:solidFill>
                  <a:srgbClr val="002060"/>
                </a:solidFill>
              </a:rPr>
              <a:t>тлеющий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zh-CN" b="1" i="1" dirty="0" smtClean="0">
                <a:solidFill>
                  <a:srgbClr val="002060"/>
                </a:solidFill>
              </a:rPr>
              <a:t>искровой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zh-CN" b="1" i="1" dirty="0" smtClean="0">
                <a:solidFill>
                  <a:srgbClr val="002060"/>
                </a:solidFill>
              </a:rPr>
              <a:t>коронный</a:t>
            </a:r>
          </a:p>
          <a:p>
            <a:pPr>
              <a:lnSpc>
                <a:spcPct val="80000"/>
              </a:lnSpc>
              <a:buFont typeface="Wingdings" pitchFamily="2" charset="2"/>
              <a:buChar char="Ø"/>
            </a:pPr>
            <a:r>
              <a:rPr lang="ru-RU" altLang="zh-CN" b="1" i="1" dirty="0" smtClean="0">
                <a:solidFill>
                  <a:srgbClr val="002060"/>
                </a:solidFill>
              </a:rPr>
              <a:t>дуговой</a:t>
            </a:r>
            <a:endParaRPr lang="ru-RU" altLang="zh-CN" b="1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4" name="Picture 12" descr="искр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4000504"/>
            <a:ext cx="2382142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1" descr="Iskra1"/>
          <p:cNvPicPr>
            <a:picLocks noChangeAspect="1" noChangeArrowheads="1"/>
          </p:cNvPicPr>
          <p:nvPr/>
        </p:nvPicPr>
        <p:blipFill>
          <a:blip r:embed="rId3" cstate="print"/>
          <a:srcRect t="24095" r="24252" b="24449"/>
          <a:stretch>
            <a:fillRect/>
          </a:stretch>
        </p:blipFill>
        <p:spPr bwMode="auto">
          <a:xfrm>
            <a:off x="3357554" y="5357826"/>
            <a:ext cx="1989631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5" descr="Эл дуг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5357826"/>
            <a:ext cx="2222500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9" descr="тлеющий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86050" y="4000504"/>
            <a:ext cx="2159000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Самостоятельные разряды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Picture 6" descr="531px-SMAW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00174"/>
            <a:ext cx="2443985" cy="2761463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</p:spPr>
      </p:pic>
      <p:pic>
        <p:nvPicPr>
          <p:cNvPr id="5" name="Picture 4" descr="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78" y="1428736"/>
            <a:ext cx="2143139" cy="2902301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</p:spPr>
      </p:pic>
      <p:pic>
        <p:nvPicPr>
          <p:cNvPr id="6" name="Picture 4" descr="pic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72132" y="1571612"/>
            <a:ext cx="3419475" cy="2857500"/>
          </a:xfrm>
          <a:prstGeom prst="rect">
            <a:avLst/>
          </a:prstGeom>
          <a:noFill/>
          <a:ln w="9525">
            <a:solidFill>
              <a:srgbClr val="000066"/>
            </a:solidFill>
            <a:miter lim="800000"/>
            <a:headEnd/>
            <a:tailEnd/>
          </a:ln>
        </p:spPr>
      </p:pic>
      <p:pic>
        <p:nvPicPr>
          <p:cNvPr id="7" name="Picture 4" descr="1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2976" y="4337050"/>
            <a:ext cx="2952750" cy="25209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8" name="Picture 8" descr="1179750144_4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6248" y="4500570"/>
            <a:ext cx="3203575" cy="207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000"/>
                </a:solidFill>
                <a:effectLst>
                  <a:outerShdw dist="35921" dir="2700000" algn="ctr" rotWithShape="0">
                    <a:schemeClr val="tx1">
                      <a:alpha val="50000"/>
                    </a:schemeClr>
                  </a:outerShdw>
                </a:effectLst>
                <a:latin typeface="Arial Black" pitchFamily="34" charset="0"/>
                <a:cs typeface="Arial"/>
              </a:rPr>
              <a:t/>
            </a:r>
            <a:b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000"/>
                </a:solidFill>
                <a:effectLst>
                  <a:outerShdw dist="35921" dir="2700000" algn="ctr" rotWithShape="0">
                    <a:schemeClr val="tx1">
                      <a:alpha val="50000"/>
                    </a:schemeClr>
                  </a:outerShdw>
                </a:effectLst>
                <a:latin typeface="Arial Black" pitchFamily="34" charset="0"/>
                <a:cs typeface="Arial"/>
              </a:rPr>
            </a:br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000"/>
                </a:solidFill>
                <a:effectLst>
                  <a:outerShdw dist="35921" dir="2700000" algn="ctr" rotWithShape="0">
                    <a:schemeClr val="tx1">
                      <a:alpha val="50000"/>
                    </a:schemeClr>
                  </a:outerShdw>
                </a:effectLst>
                <a:latin typeface="Arial Black" pitchFamily="34" charset="0"/>
                <a:cs typeface="Arial"/>
              </a:rPr>
              <a:t>Электрический ток</a:t>
            </a:r>
            <a:b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000"/>
                </a:solidFill>
                <a:effectLst>
                  <a:outerShdw dist="35921" dir="2700000" algn="ctr" rotWithShape="0">
                    <a:schemeClr val="tx1">
                      <a:alpha val="50000"/>
                    </a:schemeClr>
                  </a:outerShdw>
                </a:effectLst>
                <a:latin typeface="Arial Black" pitchFamily="34" charset="0"/>
                <a:cs typeface="Arial"/>
              </a:rPr>
            </a:br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000"/>
                </a:solidFill>
                <a:effectLst>
                  <a:outerShdw dist="35921" dir="2700000" algn="ctr" rotWithShape="0">
                    <a:schemeClr val="tx1">
                      <a:alpha val="50000"/>
                    </a:schemeClr>
                  </a:outerShdw>
                </a:effectLst>
                <a:latin typeface="Arial Black" pitchFamily="34" charset="0"/>
                <a:cs typeface="Arial"/>
              </a:rPr>
              <a:t>в вакууме</a:t>
            </a:r>
            <a: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C00"/>
                </a:solidFill>
                <a:effectLst>
                  <a:outerShdw dist="35921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  <a:t/>
            </a:r>
            <a:br>
              <a:rPr lang="ru-RU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C00"/>
                </a:solidFill>
                <a:effectLst>
                  <a:outerShdw dist="35921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>
              <a:spcAft>
                <a:spcPct val="0"/>
              </a:spcAft>
              <a:buClr>
                <a:srgbClr val="00CCFF"/>
              </a:buClr>
              <a:buSzPct val="65000"/>
              <a:buNone/>
              <a:defRPr/>
            </a:pPr>
            <a:r>
              <a:rPr lang="ru-RU" sz="20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</a:rPr>
              <a:t>     </a:t>
            </a:r>
            <a:r>
              <a:rPr lang="ru-RU" sz="2000" kern="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</a:rPr>
              <a:t>Вакуумом</a:t>
            </a:r>
            <a:r>
              <a:rPr lang="ru-RU" sz="2000" kern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</a:rPr>
              <a:t> называется такая степень разряжения газа, при которой можно считать, что длина свободного пробега молекул превышает линейные размеры сосуда</a:t>
            </a:r>
            <a:r>
              <a:rPr lang="ru-RU" sz="20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</a:rPr>
              <a:t>.</a:t>
            </a:r>
          </a:p>
          <a:p>
            <a:endParaRPr lang="ru-RU" dirty="0"/>
          </a:p>
        </p:txBody>
      </p:sp>
      <p:pic>
        <p:nvPicPr>
          <p:cNvPr id="4" name="Picture 10" descr="img831"/>
          <p:cNvPicPr>
            <a:picLocks noChangeAspect="1" noChangeArrowheads="1"/>
          </p:cNvPicPr>
          <p:nvPr/>
        </p:nvPicPr>
        <p:blipFill>
          <a:blip r:embed="rId2" cstate="print"/>
          <a:srcRect t="27473" b="12087"/>
          <a:stretch>
            <a:fillRect/>
          </a:stretch>
        </p:blipFill>
        <p:spPr bwMode="auto">
          <a:xfrm>
            <a:off x="3357554" y="2643182"/>
            <a:ext cx="2232025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57158" y="3571876"/>
            <a:ext cx="807249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 smtClean="0"/>
              <a:t>Электрический ток в вакууме отсутствует, т.к. нет свободных носителей заряда.</a:t>
            </a:r>
          </a:p>
          <a:p>
            <a:pPr>
              <a:spcBef>
                <a:spcPct val="50000"/>
              </a:spcBef>
            </a:pPr>
            <a:r>
              <a:rPr lang="ru-RU" sz="2400" b="1" dirty="0" smtClean="0">
                <a:solidFill>
                  <a:srgbClr val="FF0000"/>
                </a:solidFill>
              </a:rPr>
              <a:t>Термоэлектронная эмиссия </a:t>
            </a:r>
            <a:r>
              <a:rPr lang="ru-RU" sz="2400" b="1" dirty="0" smtClean="0"/>
              <a:t>– испускание электронов нагретыми телами.</a:t>
            </a:r>
          </a:p>
          <a:p>
            <a:pPr>
              <a:spcBef>
                <a:spcPct val="50000"/>
              </a:spcBef>
            </a:pPr>
            <a:r>
              <a:rPr lang="ru-RU" sz="2400" b="1" dirty="0" smtClean="0"/>
              <a:t>Ток в вакууме осуществляется за счет термоэлектронной эмиссии  и представляет собой направленное движение электронов от катода к аноду.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7624" y="764704"/>
            <a:ext cx="74888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i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Bookman Old Style" pitchFamily="18" charset="0"/>
              </a:rPr>
              <a:t>ЦЕЛЬ УРОКА:</a:t>
            </a:r>
            <a:endParaRPr lang="ru-RU" sz="4000" b="1" i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467544" y="1988840"/>
            <a:ext cx="8352928" cy="3888432"/>
          </a:xfrm>
          <a:prstGeom prst="round2DiagRect">
            <a:avLst>
              <a:gd name="adj1" fmla="val 8157"/>
              <a:gd name="adj2" fmla="val 0"/>
            </a:avLst>
          </a:prstGeom>
          <a:ln w="38100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   Ввести понятия: свободные электроны, электролит, электролитическая диссоциация, электролиз, анод, катод, ионизация. Плазма, электровакуумный прибор, термоэлектронная эмиссия; сформировать представления об электропроводимости  металлов, жидкостей, газов и вакуума; сравнить электропроводность разных сред.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49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Термоэлектронная эмиссия</a:t>
            </a:r>
            <a:endParaRPr lang="ru-RU" dirty="0"/>
          </a:p>
        </p:txBody>
      </p:sp>
      <p:pic>
        <p:nvPicPr>
          <p:cNvPr id="4" name="Picture 12" descr="lampcomplex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500174"/>
            <a:ext cx="3206626" cy="1789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1" descr="элучтруб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1571612"/>
            <a:ext cx="3744912" cy="172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71472" y="3429000"/>
            <a:ext cx="785818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Американский ученый Т. А. Эдисон (1847-1931) в 1879 г. обнаружил, что в вакуумной стеклянной колбе может возникнуть электрический ток, если один из находящихся в ней электродов нагреть до высокой температуры. 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2910" y="4786322"/>
            <a:ext cx="77867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На явлении термоэлектронной эмиссии основана работа различных 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электронных ламп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Электронно-лучевая трубка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8_22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345404" y="1119188"/>
            <a:ext cx="6369867" cy="50958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П.13,стр.56-57. подготовьте сообщение по одной из тем: « Гальванопластика» «Молния», «Защита от молнии. Молниеотвод», «Тлеющий разряд и его применение», «Электрическая дуга и её применение»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/>
              <a:t>ЗАДАЧИ УРОКА</a:t>
            </a:r>
            <a:endParaRPr lang="ru-RU" b="1" i="1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>Изучить условия и механизм прохождения тока в металлах, электролитах, газах и вакууме.</a:t>
            </a:r>
            <a:endParaRPr lang="ru-RU" sz="4000" b="1" i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33CC"/>
                </a:solidFill>
              </a:rPr>
              <a:t>Физический  диктант</a:t>
            </a:r>
            <a:br>
              <a:rPr lang="ru-RU" b="1" dirty="0" smtClean="0">
                <a:solidFill>
                  <a:srgbClr val="0033CC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214422"/>
            <a:ext cx="8229600" cy="5214974"/>
          </a:xfrm>
        </p:spPr>
        <p:txBody>
          <a:bodyPr>
            <a:normAutofit fontScale="32500" lnSpcReduction="20000"/>
          </a:bodyPr>
          <a:lstStyle/>
          <a:p>
            <a:pPr>
              <a:spcBef>
                <a:spcPct val="50000"/>
              </a:spcBef>
              <a:buFontTx/>
              <a:buAutoNum type="arabicPeriod"/>
            </a:pPr>
            <a:endParaRPr lang="ru-RU" sz="5500" b="1" dirty="0" smtClean="0">
              <a:latin typeface="Times New Roman" pitchFamily="18" charset="0"/>
            </a:endParaRP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ru-RU" sz="5500" b="1" dirty="0" smtClean="0">
                <a:latin typeface="Times New Roman" pitchFamily="18" charset="0"/>
              </a:rPr>
              <a:t>Слово «электризация» произошло от слова ________, что в переводе означает «__________»                           </a:t>
            </a:r>
          </a:p>
          <a:p>
            <a:pPr>
              <a:spcBef>
                <a:spcPct val="50000"/>
              </a:spcBef>
              <a:buFontTx/>
              <a:buAutoNum type="arabicPeriod"/>
            </a:pPr>
            <a:r>
              <a:rPr lang="ru-RU" sz="5500" b="1" dirty="0" smtClean="0">
                <a:latin typeface="Times New Roman" pitchFamily="18" charset="0"/>
              </a:rPr>
              <a:t>Существует  два рода электрических </a:t>
            </a:r>
            <a:r>
              <a:rPr lang="ru-RU" sz="5500" b="1" dirty="0" err="1" smtClean="0">
                <a:latin typeface="Times New Roman" pitchFamily="18" charset="0"/>
              </a:rPr>
              <a:t>зарядов:__________</a:t>
            </a:r>
            <a:r>
              <a:rPr lang="ru-RU" sz="5500" b="1" dirty="0" smtClean="0">
                <a:latin typeface="Times New Roman" pitchFamily="18" charset="0"/>
              </a:rPr>
              <a:t> и _________.</a:t>
            </a:r>
          </a:p>
          <a:p>
            <a:pPr>
              <a:spcBef>
                <a:spcPct val="50000"/>
              </a:spcBef>
              <a:buFontTx/>
              <a:buAutoNum type="arabicPeriod" startAt="3"/>
            </a:pPr>
            <a:r>
              <a:rPr lang="ru-RU" sz="5500" b="1" dirty="0" smtClean="0">
                <a:latin typeface="Times New Roman" pitchFamily="18" charset="0"/>
              </a:rPr>
              <a:t>Если приблизить два положительно заряженных тела, они ___________. </a:t>
            </a:r>
          </a:p>
          <a:p>
            <a:pPr>
              <a:spcBef>
                <a:spcPct val="50000"/>
              </a:spcBef>
              <a:buFontTx/>
              <a:buAutoNum type="arabicPeriod" startAt="3"/>
            </a:pPr>
            <a:r>
              <a:rPr lang="ru-RU" sz="5500" b="1" dirty="0" smtClean="0">
                <a:latin typeface="Times New Roman" pitchFamily="18" charset="0"/>
              </a:rPr>
              <a:t>Если приблизить два тела, с разными зарядами, то они _____________.</a:t>
            </a:r>
          </a:p>
          <a:p>
            <a:pPr>
              <a:spcBef>
                <a:spcPct val="50000"/>
              </a:spcBef>
              <a:buFontTx/>
              <a:buAutoNum type="arabicPeriod" startAt="3"/>
            </a:pPr>
            <a:r>
              <a:rPr lang="ru-RU" sz="5500" b="1" dirty="0" smtClean="0">
                <a:latin typeface="Times New Roman" pitchFamily="18" charset="0"/>
              </a:rPr>
              <a:t>Вещества, которые проводят электрический ток называются __________.</a:t>
            </a:r>
          </a:p>
          <a:p>
            <a:pPr>
              <a:spcBef>
                <a:spcPct val="50000"/>
              </a:spcBef>
            </a:pPr>
            <a:r>
              <a:rPr lang="ru-RU" sz="5500" b="1" dirty="0" smtClean="0">
                <a:latin typeface="Times New Roman" pitchFamily="18" charset="0"/>
              </a:rPr>
              <a:t>       К ним </a:t>
            </a:r>
            <a:r>
              <a:rPr lang="ru-RU" sz="5500" b="1" dirty="0" err="1" smtClean="0">
                <a:latin typeface="Times New Roman" pitchFamily="18" charset="0"/>
              </a:rPr>
              <a:t>относятся:_____________________________________________</a:t>
            </a:r>
            <a:r>
              <a:rPr lang="ru-RU" sz="5500" b="1" dirty="0" smtClean="0">
                <a:latin typeface="Times New Roman" pitchFamily="18" charset="0"/>
              </a:rPr>
              <a:t>.</a:t>
            </a:r>
          </a:p>
          <a:p>
            <a:pPr>
              <a:spcBef>
                <a:spcPct val="50000"/>
              </a:spcBef>
              <a:buFontTx/>
              <a:buAutoNum type="arabicPeriod" startAt="6"/>
            </a:pPr>
            <a:r>
              <a:rPr lang="ru-RU" sz="5500" b="1" dirty="0" smtClean="0">
                <a:latin typeface="Times New Roman" pitchFamily="18" charset="0"/>
              </a:rPr>
              <a:t>Вещества, которые не проводят электрический ток называются ___________</a:t>
            </a:r>
          </a:p>
          <a:p>
            <a:pPr>
              <a:spcBef>
                <a:spcPct val="50000"/>
              </a:spcBef>
            </a:pPr>
            <a:r>
              <a:rPr lang="ru-RU" sz="5500" b="1" dirty="0" smtClean="0">
                <a:latin typeface="Times New Roman" pitchFamily="18" charset="0"/>
              </a:rPr>
              <a:t>     К ним </a:t>
            </a:r>
            <a:r>
              <a:rPr lang="ru-RU" sz="5500" b="1" dirty="0" err="1" smtClean="0">
                <a:latin typeface="Times New Roman" pitchFamily="18" charset="0"/>
              </a:rPr>
              <a:t>относятся:_________________________________________</a:t>
            </a:r>
            <a:r>
              <a:rPr lang="ru-RU" sz="5500" b="1" dirty="0" smtClean="0">
                <a:latin typeface="Times New Roman" pitchFamily="18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ru-RU" sz="5500" b="1" dirty="0" smtClean="0">
                <a:latin typeface="Times New Roman" pitchFamily="18" charset="0"/>
              </a:rPr>
              <a:t>7.  Прибор для обнаружения зарядов </a:t>
            </a:r>
            <a:r>
              <a:rPr lang="ru-RU" sz="5500" b="1" dirty="0" err="1" smtClean="0">
                <a:latin typeface="Times New Roman" pitchFamily="18" charset="0"/>
              </a:rPr>
              <a:t>называется_________________</a:t>
            </a:r>
            <a:r>
              <a:rPr lang="ru-RU" sz="5500" b="1" dirty="0" smtClean="0">
                <a:latin typeface="Times New Roman" pitchFamily="18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ru-RU" sz="5500" b="1" dirty="0" smtClean="0">
                <a:latin typeface="Times New Roman" pitchFamily="18" charset="0"/>
              </a:rPr>
              <a:t>8.  Наименьшая заряженная частица называется ________________.</a:t>
            </a:r>
            <a:r>
              <a:rPr lang="ru-RU" sz="5500" dirty="0" smtClean="0"/>
              <a:t>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Проверка знаний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609600" indent="-158750">
              <a:lnSpc>
                <a:spcPct val="80000"/>
              </a:lnSpc>
              <a:buFontTx/>
              <a:buAutoNum type="arabicPeriod"/>
            </a:pPr>
            <a:r>
              <a:rPr lang="ru-RU" b="1" dirty="0" smtClean="0"/>
              <a:t>Слово «электризация» произошло от слова </a:t>
            </a:r>
            <a:r>
              <a:rPr lang="ru-RU" b="1" dirty="0" smtClean="0">
                <a:solidFill>
                  <a:srgbClr val="FF3300"/>
                </a:solidFill>
              </a:rPr>
              <a:t>электрон, </a:t>
            </a:r>
            <a:r>
              <a:rPr lang="ru-RU" b="1" dirty="0" smtClean="0"/>
              <a:t>что в переводе означает</a:t>
            </a:r>
            <a:r>
              <a:rPr lang="ru-RU" b="1" dirty="0" smtClean="0">
                <a:solidFill>
                  <a:srgbClr val="FF3300"/>
                </a:solidFill>
              </a:rPr>
              <a:t> </a:t>
            </a:r>
            <a:r>
              <a:rPr lang="ru-RU" b="1" dirty="0" smtClean="0"/>
              <a:t>«</a:t>
            </a:r>
            <a:r>
              <a:rPr lang="ru-RU" b="1" dirty="0" smtClean="0">
                <a:solidFill>
                  <a:srgbClr val="FF3300"/>
                </a:solidFill>
              </a:rPr>
              <a:t>янтарь</a:t>
            </a:r>
            <a:r>
              <a:rPr lang="ru-RU" b="1" dirty="0" smtClean="0"/>
              <a:t>»                           </a:t>
            </a:r>
          </a:p>
          <a:p>
            <a:pPr marL="609600" indent="-158750">
              <a:lnSpc>
                <a:spcPct val="80000"/>
              </a:lnSpc>
              <a:buFontTx/>
              <a:buAutoNum type="arabicPeriod"/>
            </a:pPr>
            <a:r>
              <a:rPr lang="ru-RU" b="1" dirty="0" smtClean="0"/>
              <a:t>Существует  два рода электрических зарядов: </a:t>
            </a:r>
            <a:r>
              <a:rPr lang="ru-RU" b="1" dirty="0" smtClean="0">
                <a:solidFill>
                  <a:srgbClr val="FF3300"/>
                </a:solidFill>
              </a:rPr>
              <a:t>положительный</a:t>
            </a:r>
            <a:r>
              <a:rPr lang="ru-RU" b="1" dirty="0" smtClean="0"/>
              <a:t> и </a:t>
            </a:r>
            <a:r>
              <a:rPr lang="ru-RU" b="1" dirty="0" smtClean="0">
                <a:solidFill>
                  <a:srgbClr val="FF3300"/>
                </a:solidFill>
              </a:rPr>
              <a:t>отрицательный.</a:t>
            </a:r>
          </a:p>
          <a:p>
            <a:pPr marL="609600" indent="-158750">
              <a:lnSpc>
                <a:spcPct val="80000"/>
              </a:lnSpc>
              <a:buNone/>
            </a:pPr>
            <a:r>
              <a:rPr lang="ru-RU" b="1" dirty="0" smtClean="0"/>
              <a:t>3.Если приблизить два положительно заряженных тела, они </a:t>
            </a:r>
            <a:r>
              <a:rPr lang="ru-RU" b="1" dirty="0" smtClean="0">
                <a:solidFill>
                  <a:srgbClr val="FF3300"/>
                </a:solidFill>
              </a:rPr>
              <a:t>оттолкнутся</a:t>
            </a:r>
            <a:r>
              <a:rPr lang="ru-RU" b="1" dirty="0" smtClean="0"/>
              <a:t>.</a:t>
            </a:r>
          </a:p>
          <a:p>
            <a:pPr marL="609600" indent="-158750">
              <a:lnSpc>
                <a:spcPct val="80000"/>
              </a:lnSpc>
              <a:buNone/>
            </a:pPr>
            <a:r>
              <a:rPr lang="ru-RU" b="1" dirty="0" smtClean="0"/>
              <a:t> </a:t>
            </a:r>
          </a:p>
          <a:p>
            <a:pPr marL="609600" indent="-158750">
              <a:lnSpc>
                <a:spcPct val="80000"/>
              </a:lnSpc>
              <a:buNone/>
            </a:pPr>
            <a:r>
              <a:rPr lang="ru-RU" b="1" dirty="0" smtClean="0"/>
              <a:t>4.Если приблизить два тела, с разными зарядами, то они </a:t>
            </a:r>
          </a:p>
          <a:p>
            <a:pPr marL="609600" indent="-158750">
              <a:lnSpc>
                <a:spcPct val="80000"/>
              </a:lnSpc>
              <a:buNone/>
            </a:pPr>
            <a:r>
              <a:rPr lang="ru-RU" b="1" dirty="0" smtClean="0">
                <a:solidFill>
                  <a:srgbClr val="FF3300"/>
                </a:solidFill>
              </a:rPr>
              <a:t>притянутся</a:t>
            </a:r>
            <a:r>
              <a:rPr lang="ru-RU" b="1" dirty="0" smtClean="0"/>
              <a:t>.</a:t>
            </a:r>
          </a:p>
          <a:p>
            <a:pPr marL="609600" indent="-158750">
              <a:lnSpc>
                <a:spcPct val="80000"/>
              </a:lnSpc>
              <a:buNone/>
            </a:pPr>
            <a:r>
              <a:rPr lang="ru-RU" b="1" dirty="0" smtClean="0"/>
              <a:t>5.Вещества, которые проводят электрический ток называются </a:t>
            </a:r>
            <a:r>
              <a:rPr lang="ru-RU" b="1" dirty="0" smtClean="0">
                <a:solidFill>
                  <a:srgbClr val="FF3300"/>
                </a:solidFill>
              </a:rPr>
              <a:t>проводниками</a:t>
            </a:r>
            <a:r>
              <a:rPr lang="ru-RU" b="1" dirty="0" smtClean="0"/>
              <a:t>. К ним относятся: </a:t>
            </a:r>
            <a:r>
              <a:rPr lang="ru-RU" b="1" dirty="0" smtClean="0">
                <a:solidFill>
                  <a:srgbClr val="FF3300"/>
                </a:solidFill>
              </a:rPr>
              <a:t>металлы (алюминий, серебро, медь, железо)</a:t>
            </a:r>
            <a:r>
              <a:rPr lang="ru-RU" b="1" dirty="0" smtClean="0"/>
              <a:t>.</a:t>
            </a:r>
          </a:p>
          <a:p>
            <a:pPr marL="609600" indent="-158750">
              <a:lnSpc>
                <a:spcPct val="80000"/>
              </a:lnSpc>
              <a:buFontTx/>
              <a:buAutoNum type="arabicPeriod" startAt="6"/>
            </a:pPr>
            <a:r>
              <a:rPr lang="ru-RU" b="1" dirty="0" smtClean="0"/>
              <a:t>Вещества, которые не проводят электрический ток называются </a:t>
            </a:r>
            <a:r>
              <a:rPr lang="ru-RU" b="1" dirty="0" smtClean="0">
                <a:solidFill>
                  <a:srgbClr val="FF3300"/>
                </a:solidFill>
              </a:rPr>
              <a:t>диэлектриками (изоляторами)</a:t>
            </a:r>
            <a:r>
              <a:rPr lang="ru-RU" b="1" dirty="0" smtClean="0"/>
              <a:t> К ним относятся: </a:t>
            </a:r>
            <a:r>
              <a:rPr lang="ru-RU" b="1" dirty="0" smtClean="0">
                <a:solidFill>
                  <a:srgbClr val="FF3300"/>
                </a:solidFill>
              </a:rPr>
              <a:t>резина, фарфор, пластмасса</a:t>
            </a:r>
            <a:r>
              <a:rPr lang="ru-RU" b="1" dirty="0" smtClean="0"/>
              <a:t>.</a:t>
            </a:r>
          </a:p>
          <a:p>
            <a:pPr marL="609600" indent="-158750">
              <a:lnSpc>
                <a:spcPct val="80000"/>
              </a:lnSpc>
              <a:buFontTx/>
              <a:buAutoNum type="arabicPeriod" startAt="7"/>
            </a:pPr>
            <a:r>
              <a:rPr lang="ru-RU" b="1" dirty="0" smtClean="0"/>
              <a:t>Прибор для обнаружения зарядов называется</a:t>
            </a:r>
            <a:r>
              <a:rPr lang="ru-RU" b="1" dirty="0" smtClean="0">
                <a:solidFill>
                  <a:srgbClr val="FF3300"/>
                </a:solidFill>
              </a:rPr>
              <a:t> электроскоп</a:t>
            </a:r>
            <a:r>
              <a:rPr lang="ru-RU" b="1" dirty="0" smtClean="0"/>
              <a:t>.</a:t>
            </a:r>
          </a:p>
          <a:p>
            <a:pPr marL="609600" indent="-158750">
              <a:lnSpc>
                <a:spcPct val="80000"/>
              </a:lnSpc>
              <a:buFontTx/>
              <a:buAutoNum type="arabicPeriod" startAt="7"/>
            </a:pPr>
            <a:endParaRPr lang="ru-RU" b="1" dirty="0" smtClean="0"/>
          </a:p>
          <a:p>
            <a:pPr marL="609600" indent="-158750">
              <a:lnSpc>
                <a:spcPct val="80000"/>
              </a:lnSpc>
              <a:buFontTx/>
              <a:buAutoNum type="arabicPeriod" startAt="8"/>
            </a:pPr>
            <a:r>
              <a:rPr lang="ru-RU" b="1" dirty="0" smtClean="0"/>
              <a:t>Наименьшая заряженная частица называется </a:t>
            </a:r>
            <a:r>
              <a:rPr lang="ru-RU" b="1" dirty="0" smtClean="0">
                <a:solidFill>
                  <a:srgbClr val="FF3300"/>
                </a:solidFill>
              </a:rPr>
              <a:t>электрон</a:t>
            </a:r>
            <a:r>
              <a:rPr lang="ru-RU" b="1" dirty="0" smtClean="0"/>
              <a:t>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Autofit/>
          </a:bodyPr>
          <a:lstStyle/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/>
            </a:r>
            <a:br>
              <a:rPr lang="ru-RU" sz="2000" b="1" dirty="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</a:br>
            <a:r>
              <a:rPr lang="ru-RU" sz="2000" b="1" dirty="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/>
            </a:r>
            <a:br>
              <a:rPr lang="ru-RU" sz="2000" b="1" dirty="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</a:br>
            <a:r>
              <a:rPr lang="ru-RU" sz="2000" b="1" dirty="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  <a:t>Разные вещества имеют различные электрические свойства, однако по электрической проводимости их можно разделить на 3 основные группы:</a:t>
            </a:r>
            <a:br>
              <a:rPr lang="ru-RU" sz="2000" b="1" dirty="0" smtClean="0">
                <a:solidFill>
                  <a:srgbClr val="000000"/>
                </a:solidFill>
                <a:latin typeface="Arial" charset="0"/>
                <a:ea typeface="+mn-ea"/>
                <a:cs typeface="+mn-cs"/>
              </a:rPr>
            </a:br>
            <a:endParaRPr lang="ru-RU" sz="4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3214678" y="1785926"/>
            <a:ext cx="2881322" cy="110967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FF00"/>
              </a:gs>
              <a:gs pos="50000">
                <a:srgbClr val="FFFFCC"/>
              </a:gs>
              <a:gs pos="100000">
                <a:srgbClr val="FFFF00"/>
              </a:gs>
            </a:gsLst>
            <a:lin ang="5400000" scaled="1"/>
          </a:gradFill>
          <a:ln w="31750">
            <a:solidFill>
              <a:srgbClr val="FF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i="0" dirty="0">
                <a:solidFill>
                  <a:srgbClr val="A50021"/>
                </a:solidFill>
              </a:rPr>
              <a:t>Электрические </a:t>
            </a:r>
          </a:p>
          <a:p>
            <a:pPr algn="ctr"/>
            <a:r>
              <a:rPr lang="ru-RU" i="0" dirty="0">
                <a:solidFill>
                  <a:srgbClr val="A50021"/>
                </a:solidFill>
              </a:rPr>
              <a:t>свойства веществ</a:t>
            </a:r>
          </a:p>
        </p:txBody>
      </p:sp>
      <p:sp>
        <p:nvSpPr>
          <p:cNvPr id="6" name="AutoShape 8"/>
          <p:cNvSpPr>
            <a:spLocks noChangeArrowheads="1"/>
          </p:cNvSpPr>
          <p:nvPr/>
        </p:nvSpPr>
        <p:spPr bwMode="auto">
          <a:xfrm>
            <a:off x="285720" y="3357562"/>
            <a:ext cx="2286000" cy="762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FF99"/>
              </a:gs>
              <a:gs pos="50000">
                <a:srgbClr val="CCFFCC"/>
              </a:gs>
              <a:gs pos="100000">
                <a:srgbClr val="99FF99"/>
              </a:gs>
            </a:gsLst>
            <a:lin ang="5400000" scaled="1"/>
          </a:gradFill>
          <a:ln w="31750">
            <a:solidFill>
              <a:srgbClr val="FF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i="0" dirty="0">
                <a:solidFill>
                  <a:srgbClr val="A50021"/>
                </a:solidFill>
              </a:rPr>
              <a:t>Проводники</a:t>
            </a:r>
          </a:p>
        </p:txBody>
      </p:sp>
      <p:sp>
        <p:nvSpPr>
          <p:cNvPr id="7" name="AutoShape 9"/>
          <p:cNvSpPr>
            <a:spLocks noChangeArrowheads="1"/>
          </p:cNvSpPr>
          <p:nvPr/>
        </p:nvSpPr>
        <p:spPr bwMode="auto">
          <a:xfrm>
            <a:off x="3428992" y="3357562"/>
            <a:ext cx="2286000" cy="762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66CCFF"/>
              </a:gs>
              <a:gs pos="50000">
                <a:srgbClr val="CCFFFF"/>
              </a:gs>
              <a:gs pos="100000">
                <a:srgbClr val="66CCFF"/>
              </a:gs>
            </a:gsLst>
            <a:lin ang="5400000" scaled="1"/>
          </a:gradFill>
          <a:ln w="31750">
            <a:solidFill>
              <a:srgbClr val="FF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i="0" dirty="0">
                <a:solidFill>
                  <a:srgbClr val="A50021"/>
                </a:solidFill>
              </a:rPr>
              <a:t>Полупроводники</a:t>
            </a:r>
          </a:p>
        </p:txBody>
      </p:sp>
      <p:sp>
        <p:nvSpPr>
          <p:cNvPr id="8" name="AutoShape 10"/>
          <p:cNvSpPr>
            <a:spLocks noChangeArrowheads="1"/>
          </p:cNvSpPr>
          <p:nvPr/>
        </p:nvSpPr>
        <p:spPr bwMode="auto">
          <a:xfrm>
            <a:off x="6500826" y="3357562"/>
            <a:ext cx="2286000" cy="76200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FFCC00"/>
              </a:gs>
              <a:gs pos="50000">
                <a:srgbClr val="FBECD5"/>
              </a:gs>
              <a:gs pos="100000">
                <a:srgbClr val="FFCC00"/>
              </a:gs>
            </a:gsLst>
            <a:lin ang="5400000" scaled="1"/>
          </a:gradFill>
          <a:ln w="31750">
            <a:solidFill>
              <a:srgbClr val="FF99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i="0" dirty="0">
                <a:solidFill>
                  <a:srgbClr val="A50021"/>
                </a:solidFill>
              </a:rPr>
              <a:t>Диэлектрики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28596" y="4143380"/>
            <a:ext cx="2786082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1600" dirty="0" smtClean="0">
                <a:latin typeface="Arial" pitchFamily="34" charset="0"/>
              </a:rPr>
              <a:t>Хорошо проводят электрический ток</a:t>
            </a:r>
          </a:p>
          <a:p>
            <a:pPr>
              <a:spcBef>
                <a:spcPct val="50000"/>
              </a:spcBef>
              <a:defRPr/>
            </a:pPr>
            <a:r>
              <a:rPr lang="ru-RU" sz="1600" dirty="0" smtClean="0">
                <a:latin typeface="Arial" pitchFamily="34" charset="0"/>
              </a:rPr>
              <a:t> К ним относятся металлы, электролиты, плазма …</a:t>
            </a:r>
          </a:p>
          <a:p>
            <a:pPr>
              <a:spcBef>
                <a:spcPct val="50000"/>
              </a:spcBef>
              <a:defRPr/>
            </a:pPr>
            <a:r>
              <a:rPr lang="ru-RU" sz="1600" dirty="0" smtClean="0">
                <a:latin typeface="Arial" pitchFamily="34" charset="0"/>
              </a:rPr>
              <a:t>Наиболее используемые проводники – </a:t>
            </a:r>
            <a:r>
              <a:rPr lang="en-US" sz="1600" dirty="0" smtClean="0">
                <a:latin typeface="Arial" pitchFamily="34" charset="0"/>
              </a:rPr>
              <a:t>Au</a:t>
            </a:r>
            <a:r>
              <a:rPr lang="ru-RU" sz="1600" dirty="0" smtClean="0">
                <a:latin typeface="Arial" pitchFamily="34" charset="0"/>
              </a:rPr>
              <a:t>, </a:t>
            </a:r>
            <a:r>
              <a:rPr lang="en-US" sz="1600" dirty="0" smtClean="0">
                <a:latin typeface="Arial" pitchFamily="34" charset="0"/>
              </a:rPr>
              <a:t>Ag, Cu, Al, Fe </a:t>
            </a:r>
            <a:r>
              <a:rPr lang="en-US" dirty="0" smtClean="0">
                <a:latin typeface="Arial" pitchFamily="34" charset="0"/>
              </a:rPr>
              <a:t>…</a:t>
            </a:r>
            <a:endParaRPr lang="ru-RU" dirty="0"/>
          </a:p>
        </p:txBody>
      </p:sp>
      <p:sp>
        <p:nvSpPr>
          <p:cNvPr id="10" name="Text Box 18"/>
          <p:cNvSpPr txBox="1">
            <a:spLocks noChangeArrowheads="1"/>
          </p:cNvSpPr>
          <p:nvPr/>
        </p:nvSpPr>
        <p:spPr bwMode="auto">
          <a:xfrm>
            <a:off x="3428992" y="4214818"/>
            <a:ext cx="2514600" cy="1938992"/>
          </a:xfrm>
          <a:prstGeom prst="rect">
            <a:avLst/>
          </a:prstGeom>
          <a:gradFill rotWithShape="1">
            <a:gsLst>
              <a:gs pos="0">
                <a:srgbClr val="CCFFFF"/>
              </a:gs>
              <a:gs pos="100000">
                <a:schemeClr val="bg1"/>
              </a:gs>
            </a:gsLst>
            <a:lin ang="0" scaled="1"/>
          </a:gradFill>
          <a:ln w="38100" algn="ctr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1600" b="0" i="0" dirty="0" smtClean="0">
                <a:latin typeface="Arial" pitchFamily="34" charset="0"/>
              </a:rPr>
              <a:t>Занимают</a:t>
            </a:r>
            <a:r>
              <a:rPr lang="en-US" sz="1600" b="0" i="0" dirty="0" smtClean="0">
                <a:latin typeface="Arial" pitchFamily="34" charset="0"/>
              </a:rPr>
              <a:t> </a:t>
            </a:r>
            <a:r>
              <a:rPr lang="ru-RU" sz="1600" b="0" i="0" dirty="0">
                <a:latin typeface="Arial" pitchFamily="34" charset="0"/>
              </a:rPr>
              <a:t>по проводимости </a:t>
            </a:r>
            <a:r>
              <a:rPr lang="ru-RU" sz="1600" i="0" dirty="0">
                <a:latin typeface="Arial" pitchFamily="34" charset="0"/>
              </a:rPr>
              <a:t>промежуточное положение</a:t>
            </a:r>
            <a:r>
              <a:rPr lang="ru-RU" sz="1600" b="0" i="0" dirty="0">
                <a:latin typeface="Arial" pitchFamily="34" charset="0"/>
              </a:rPr>
              <a:t> между проводниками и диэлектриками</a:t>
            </a:r>
          </a:p>
          <a:p>
            <a:pPr>
              <a:spcBef>
                <a:spcPct val="50000"/>
              </a:spcBef>
              <a:defRPr/>
            </a:pPr>
            <a:r>
              <a:rPr lang="en-US" sz="1600" i="0" dirty="0">
                <a:latin typeface="Arial" pitchFamily="34" charset="0"/>
              </a:rPr>
              <a:t>Si, </a:t>
            </a:r>
            <a:r>
              <a:rPr lang="en-US" sz="1600" i="0" dirty="0" err="1">
                <a:latin typeface="Arial" pitchFamily="34" charset="0"/>
              </a:rPr>
              <a:t>Ge</a:t>
            </a:r>
            <a:r>
              <a:rPr lang="en-US" sz="1600" i="0" dirty="0">
                <a:latin typeface="Arial" pitchFamily="34" charset="0"/>
              </a:rPr>
              <a:t>, Se, In, As</a:t>
            </a:r>
            <a:endParaRPr lang="ru-RU" sz="1600" i="0" dirty="0">
              <a:latin typeface="Arial" pitchFamily="34" charset="0"/>
            </a:endParaRP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6286512" y="4214818"/>
            <a:ext cx="2514600" cy="2262158"/>
          </a:xfrm>
          <a:prstGeom prst="rect">
            <a:avLst/>
          </a:prstGeom>
          <a:gradFill rotWithShape="1">
            <a:gsLst>
              <a:gs pos="0">
                <a:srgbClr val="FFFF99"/>
              </a:gs>
              <a:gs pos="100000">
                <a:srgbClr val="FFFFCC"/>
              </a:gs>
            </a:gsLst>
            <a:lin ang="0" scaled="1"/>
          </a:gradFill>
          <a:ln w="38100" algn="ctr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1600" b="0" i="0" dirty="0">
                <a:latin typeface="Arial" pitchFamily="34" charset="0"/>
              </a:rPr>
              <a:t> </a:t>
            </a:r>
            <a:r>
              <a:rPr lang="ru-RU" sz="1600" i="0" dirty="0">
                <a:latin typeface="Arial" pitchFamily="34" charset="0"/>
              </a:rPr>
              <a:t>Практически не проводят электрический ток</a:t>
            </a:r>
          </a:p>
          <a:p>
            <a:pPr>
              <a:spcBef>
                <a:spcPct val="50000"/>
              </a:spcBef>
              <a:defRPr/>
            </a:pPr>
            <a:r>
              <a:rPr lang="ru-RU" sz="1600" b="0" i="0" dirty="0">
                <a:latin typeface="Arial" pitchFamily="34" charset="0"/>
              </a:rPr>
              <a:t> К ним относятся пластмассы, резина, стекло, фарфор, сухое дерево, бумага …</a:t>
            </a:r>
          </a:p>
          <a:p>
            <a:pPr>
              <a:spcBef>
                <a:spcPct val="50000"/>
              </a:spcBef>
              <a:defRPr/>
            </a:pPr>
            <a:endParaRPr lang="ru-RU" sz="1400" b="0" i="0" dirty="0">
              <a:latin typeface="Arial" pitchFamily="34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4857752" y="2928934"/>
            <a:ext cx="1643074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0800000" flipV="1">
            <a:off x="2571736" y="2928934"/>
            <a:ext cx="1785950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4" idx="2"/>
          </p:cNvCxnSpPr>
          <p:nvPr/>
        </p:nvCxnSpPr>
        <p:spPr>
          <a:xfrm rot="16200000" flipH="1">
            <a:off x="4454126" y="3096812"/>
            <a:ext cx="461962" cy="595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C000"/>
                </a:solidFill>
                <a:latin typeface="Arial Black" pitchFamily="34" charset="0"/>
              </a:rPr>
              <a:t>ЗАПОЛНИТЕ ТАБЛИЦУ</a:t>
            </a:r>
            <a:endParaRPr lang="ru-RU" dirty="0">
              <a:solidFill>
                <a:srgbClr val="FFC000"/>
              </a:solidFill>
              <a:latin typeface="Arial Black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12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СРЕДА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МЕТАЛЛЫ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ЖИДКОСТИ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ВАКУУМ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ГАЗЫ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Носители </a:t>
                      </a:r>
                      <a:r>
                        <a:rPr lang="ru-RU" dirty="0" err="1" smtClean="0"/>
                        <a:t>эл.заряда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Возникновение</a:t>
                      </a:r>
                      <a:r>
                        <a:rPr lang="ru-RU" baseline="0" dirty="0" smtClean="0"/>
                        <a:t> носителей зарядов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Перенос вещества при протекании </a:t>
                      </a:r>
                      <a:r>
                        <a:rPr lang="ru-RU" dirty="0" err="1" smtClean="0"/>
                        <a:t>эл</a:t>
                      </a:r>
                      <a:r>
                        <a:rPr lang="ru-RU" dirty="0" smtClean="0"/>
                        <a:t>. тока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Проводимость среды зависит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Применение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642918"/>
            <a:ext cx="7772400" cy="3857651"/>
          </a:xfrm>
        </p:spPr>
        <p:txBody>
          <a:bodyPr>
            <a:normAutofit fontScale="90000"/>
          </a:bodyPr>
          <a:lstStyle/>
          <a:p>
            <a:r>
              <a:rPr lang="ru-RU" sz="6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C00"/>
                </a:solidFill>
                <a:effectLst>
                  <a:outerShdw dist="35921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  <a:t/>
            </a:r>
            <a:br>
              <a:rPr lang="ru-RU" sz="6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C00"/>
                </a:solidFill>
                <a:effectLst>
                  <a:outerShdw dist="35921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</a:br>
            <a:r>
              <a:rPr lang="ru-RU" sz="6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C00"/>
                </a:solidFill>
                <a:effectLst>
                  <a:outerShdw dist="35921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  <a:t/>
            </a:r>
            <a:br>
              <a:rPr lang="ru-RU" sz="6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C00"/>
                </a:solidFill>
                <a:effectLst>
                  <a:outerShdw dist="35921" dir="2700000" algn="ctr" rotWithShape="0">
                    <a:schemeClr val="tx1">
                      <a:alpha val="50000"/>
                    </a:schemeClr>
                  </a:outerShdw>
                </a:effectLst>
                <a:latin typeface="Arial"/>
                <a:cs typeface="Arial"/>
              </a:rPr>
            </a:br>
            <a:r>
              <a:rPr lang="ru-RU" sz="6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000"/>
                </a:solidFill>
                <a:effectLst>
                  <a:outerShdw dist="35921" dir="2700000" algn="ctr" rotWithShape="0">
                    <a:schemeClr val="tx1">
                      <a:alpha val="50000"/>
                    </a:schemeClr>
                  </a:outerShdw>
                </a:effectLst>
                <a:latin typeface="Arial Black" pitchFamily="34" charset="0"/>
                <a:cs typeface="Aharoni" pitchFamily="2" charset="-79"/>
              </a:rPr>
              <a:t>Электрический ток</a:t>
            </a:r>
            <a:br>
              <a:rPr lang="ru-RU" sz="6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000"/>
                </a:solidFill>
                <a:effectLst>
                  <a:outerShdw dist="35921" dir="2700000" algn="ctr" rotWithShape="0">
                    <a:schemeClr val="tx1">
                      <a:alpha val="50000"/>
                    </a:schemeClr>
                  </a:outerShdw>
                </a:effectLst>
                <a:latin typeface="Arial Black" pitchFamily="34" charset="0"/>
                <a:cs typeface="Aharoni" pitchFamily="2" charset="-79"/>
              </a:rPr>
            </a:br>
            <a:r>
              <a:rPr lang="ru-RU" sz="6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000"/>
                </a:solidFill>
                <a:effectLst>
                  <a:outerShdw dist="35921" dir="2700000" algn="ctr" rotWithShape="0">
                    <a:schemeClr val="tx1">
                      <a:alpha val="50000"/>
                    </a:schemeClr>
                  </a:outerShdw>
                </a:effectLst>
                <a:latin typeface="Arial Black" pitchFamily="34" charset="0"/>
                <a:cs typeface="Aharoni" pitchFamily="2" charset="-79"/>
              </a:rPr>
              <a:t>в металлах</a:t>
            </a:r>
            <a:br>
              <a:rPr lang="ru-RU" sz="66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C000"/>
                </a:solidFill>
                <a:effectLst>
                  <a:outerShdw dist="35921" dir="2700000" algn="ctr" rotWithShape="0">
                    <a:schemeClr val="tx1">
                      <a:alpha val="50000"/>
                    </a:schemeClr>
                  </a:outerShdw>
                </a:effectLst>
                <a:latin typeface="Arial Black" pitchFamily="34" charset="0"/>
                <a:cs typeface="Aharoni" pitchFamily="2" charset="-79"/>
              </a:rPr>
            </a:br>
            <a:endParaRPr lang="ru-RU" sz="6600" dirty="0">
              <a:solidFill>
                <a:srgbClr val="FFC000"/>
              </a:solidFill>
              <a:latin typeface="Arial Black" pitchFamily="34" charset="0"/>
              <a:cs typeface="Aharoni" pitchFamily="2" charset="-79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txBody>
          <a:bodyPr>
            <a:normAutofit fontScale="90000"/>
          </a:bodyPr>
          <a:lstStyle/>
          <a:p>
            <a:pPr marL="342900" lvl="0" indent="-342900">
              <a:lnSpc>
                <a:spcPct val="80000"/>
              </a:lnSpc>
            </a:pPr>
            <a:r>
              <a:rPr lang="ru-RU" sz="2000" b="1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b="1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000" b="1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2000" b="1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2200" b="1" dirty="0" smtClean="0">
                <a:solidFill>
                  <a:prstClr val="black"/>
                </a:solidFill>
                <a:ea typeface="+mn-ea"/>
                <a:cs typeface="+mn-cs"/>
              </a:rPr>
              <a:t>Металлы имеют кристаллическое строение . В узлах кристаллической решетки расположены положительные ионы, совершающие тепловые колебания вблизи положения равновесия, а в пространстве между ними хаотично движутся свободные электроны.</a:t>
            </a:r>
            <a:r>
              <a:rPr lang="ru-RU" sz="2200" dirty="0" smtClean="0">
                <a:solidFill>
                  <a:prstClr val="black"/>
                </a:solidFill>
                <a:ea typeface="+mn-ea"/>
                <a:cs typeface="+mn-cs"/>
              </a:rPr>
              <a:t>  </a:t>
            </a:r>
            <a:br>
              <a:rPr lang="ru-RU" sz="2200" dirty="0" smtClean="0">
                <a:solidFill>
                  <a:prstClr val="black"/>
                </a:solidFill>
                <a:ea typeface="+mn-ea"/>
                <a:cs typeface="+mn-cs"/>
              </a:rPr>
            </a:br>
            <a:endParaRPr lang="ru-RU" dirty="0"/>
          </a:p>
        </p:txBody>
      </p:sp>
      <p:pic>
        <p:nvPicPr>
          <p:cNvPr id="4" name="Движение свободных электронов в металлах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143108" y="1785926"/>
            <a:ext cx="4983194" cy="373739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57224" y="5572140"/>
            <a:ext cx="7643866" cy="6906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ru-RU" sz="2400" b="1" dirty="0" smtClean="0">
                <a:solidFill>
                  <a:srgbClr val="FF0000"/>
                </a:solidFill>
              </a:rPr>
              <a:t>Электрический ток в металлах -это направленное движение свободных электронов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</TotalTime>
  <Words>800</Words>
  <Application>Microsoft Office PowerPoint</Application>
  <PresentationFormat>Экран (4:3)</PresentationFormat>
  <Paragraphs>106</Paragraphs>
  <Slides>22</Slides>
  <Notes>0</Notes>
  <HiddenSlides>0</HiddenSlides>
  <MMClips>3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3" baseType="lpstr">
      <vt:lpstr>宋体</vt:lpstr>
      <vt:lpstr>Aharoni</vt:lpstr>
      <vt:lpstr>Arial</vt:lpstr>
      <vt:lpstr>Arial Black</vt:lpstr>
      <vt:lpstr>Bookman Old Style</vt:lpstr>
      <vt:lpstr>Calibri</vt:lpstr>
      <vt:lpstr>Tahoma</vt:lpstr>
      <vt:lpstr>Times New Roman</vt:lpstr>
      <vt:lpstr>Wingdings</vt:lpstr>
      <vt:lpstr>Тема Office</vt:lpstr>
      <vt:lpstr>Формула</vt:lpstr>
      <vt:lpstr>Презентация PowerPoint</vt:lpstr>
      <vt:lpstr>Презентация PowerPoint</vt:lpstr>
      <vt:lpstr>ЗАДАЧИ УРОКА</vt:lpstr>
      <vt:lpstr>Физический  диктант </vt:lpstr>
      <vt:lpstr>Проверка знаний</vt:lpstr>
      <vt:lpstr>  Разные вещества имеют различные электрические свойства, однако по электрической проводимости их можно разделить на 3 основные группы: </vt:lpstr>
      <vt:lpstr>ЗАПОЛНИТЕ ТАБЛИЦУ</vt:lpstr>
      <vt:lpstr>  Электрический ток в металлах </vt:lpstr>
      <vt:lpstr>  Металлы имеют кристаллическое строение . В узлах кристаллической решетки расположены положительные ионы, совершающие тепловые колебания вблизи положения равновесия, а в пространстве между ними хаотично движутся свободные электроны.   </vt:lpstr>
      <vt:lpstr> Зависимость сопротивления проводника от температуры </vt:lpstr>
      <vt:lpstr>Электрический ток в жидкостях </vt:lpstr>
      <vt:lpstr>Электрический ток в жидкостях</vt:lpstr>
      <vt:lpstr>Электролиз – процесс выделения вещества на электродах, связанный с окислительно-восстановительными реакциями.</vt:lpstr>
      <vt:lpstr>электролиз</vt:lpstr>
      <vt:lpstr>Презентация PowerPoint</vt:lpstr>
      <vt:lpstr> Электрический ток в газах </vt:lpstr>
      <vt:lpstr>Типы самостоятельных разрядов </vt:lpstr>
      <vt:lpstr>Самостоятельные разряды</vt:lpstr>
      <vt:lpstr> Электрический ток в вакууме </vt:lpstr>
      <vt:lpstr>Термоэлектронная эмиссия</vt:lpstr>
      <vt:lpstr>Электронно-лучевая трубка</vt:lpstr>
      <vt:lpstr>Домашнее задание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</dc:creator>
  <cp:lastModifiedBy>9</cp:lastModifiedBy>
  <cp:revision>29</cp:revision>
  <dcterms:created xsi:type="dcterms:W3CDTF">2012-08-04T13:03:27Z</dcterms:created>
  <dcterms:modified xsi:type="dcterms:W3CDTF">2022-12-20T11:21:46Z</dcterms:modified>
</cp:coreProperties>
</file>