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77" r:id="rId10"/>
    <p:sldId id="263" r:id="rId11"/>
    <p:sldId id="266" r:id="rId12"/>
    <p:sldId id="267" r:id="rId13"/>
    <p:sldId id="268" r:id="rId14"/>
    <p:sldId id="279" r:id="rId15"/>
    <p:sldId id="275" r:id="rId16"/>
    <p:sldId id="269" r:id="rId17"/>
    <p:sldId id="270" r:id="rId18"/>
    <p:sldId id="276" r:id="rId19"/>
    <p:sldId id="272" r:id="rId20"/>
    <p:sldId id="273" r:id="rId21"/>
    <p:sldId id="278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82;&#1086;&#1083;&#1103;&#1085;\Desktop\8_159.avi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82;&#1086;&#1083;&#1103;&#1085;\Desktop\8_22.avi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82;&#1086;&#1083;&#1103;&#1085;\Desktop\&#1044;&#1074;&#1080;&#1078;&#1077;&#1085;&#1080;&#1077;%20&#1089;&#1074;&#1086;&#1073;&#1086;&#1076;&#1085;&#1099;&#1093;%20&#1101;&#1083;&#1077;&#1082;&#1090;&#1088;&#1086;&#1085;&#1086;&#1074;%20&#1074;%20&#1084;&#1077;&#1090;&#1072;&#1083;&#1083;&#1072;&#1093;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779220"/>
            <a:ext cx="44622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3300"/>
                </a:solidFill>
              </a:rPr>
              <a:t>Тема </a:t>
            </a:r>
            <a:r>
              <a:rPr lang="ru-RU" sz="3200" dirty="0" smtClean="0">
                <a:solidFill>
                  <a:srgbClr val="FF3300"/>
                </a:solidFill>
              </a:rPr>
              <a:t>урока:</a:t>
            </a:r>
            <a:r>
              <a:rPr lang="ru-RU" sz="3200" dirty="0" smtClean="0"/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«Природа электрического тока»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8 </a:t>
            </a:r>
            <a:r>
              <a:rPr lang="ru-RU" sz="3200" dirty="0" smtClean="0">
                <a:solidFill>
                  <a:schemeClr val="bg1"/>
                </a:solidFill>
              </a:rPr>
              <a:t>класс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Учитель </a:t>
            </a:r>
            <a:r>
              <a:rPr lang="ru-RU" sz="3200" dirty="0" smtClean="0">
                <a:solidFill>
                  <a:schemeClr val="bg1"/>
                </a:solidFill>
              </a:rPr>
              <a:t>– Карачук Э. А.</a:t>
            </a:r>
          </a:p>
        </p:txBody>
      </p:sp>
    </p:spTree>
    <p:extLst>
      <p:ext uri="{BB962C8B-B14F-4D97-AF65-F5344CB8AC3E}">
        <p14:creationId xmlns:p14="http://schemas.microsoft.com/office/powerpoint/2010/main" val="5335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EE0000"/>
                </a:solidFill>
              </a:rPr>
              <a:t/>
            </a:r>
            <a:br>
              <a:rPr lang="ru-RU" dirty="0" smtClean="0">
                <a:solidFill>
                  <a:srgbClr val="EE0000"/>
                </a:solidFill>
              </a:rPr>
            </a:br>
            <a:r>
              <a:rPr lang="ru-RU" dirty="0" smtClean="0">
                <a:solidFill>
                  <a:srgbClr val="EE0000"/>
                </a:solidFill>
              </a:rPr>
              <a:t>Зависимость сопротивления проводника от температуры</a:t>
            </a:r>
            <a:br>
              <a:rPr lang="ru-RU" dirty="0" smtClean="0">
                <a:solidFill>
                  <a:srgbClr val="EE0000"/>
                </a:solidFill>
              </a:rPr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•"/>
            </a:pPr>
            <a:r>
              <a:rPr lang="ru-RU" dirty="0" smtClean="0"/>
              <a:t>При повышении температуры удельное сопротивление проводника возрастает.</a:t>
            </a:r>
          </a:p>
          <a:p>
            <a:pPr>
              <a:buFontTx/>
              <a:buChar char="•"/>
            </a:pPr>
            <a:r>
              <a:rPr lang="ru-RU" dirty="0" smtClean="0"/>
              <a:t>Коэффициент сопротивления равен относительному изменению сопротивления проводника при нагревании на 1К.</a:t>
            </a:r>
          </a:p>
          <a:p>
            <a:endParaRPr lang="ru-RU" dirty="0"/>
          </a:p>
        </p:txBody>
      </p:sp>
      <p:pic>
        <p:nvPicPr>
          <p:cNvPr id="9" name="Picture 7" descr="2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071678"/>
            <a:ext cx="328614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755650" y="5229225"/>
          <a:ext cx="28813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4" imgW="888840" imgH="228600" progId="Equation.3">
                  <p:embed/>
                </p:oleObj>
              </mc:Choice>
              <mc:Fallback>
                <p:oleObj name="Формула" r:id="rId4" imgW="88884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229225"/>
                        <a:ext cx="2881313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Электрический ток</a:t>
            </a:r>
            <a:br>
              <a:rPr lang="ru-RU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</a:br>
            <a:r>
              <a:rPr lang="ru-RU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в жидкостях</a:t>
            </a: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  <p:pic>
        <p:nvPicPr>
          <p:cNvPr id="7" name="Picture 6" descr="электролиз84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1225" y="1720056"/>
            <a:ext cx="47815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Электрический ток</a:t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</a:b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в жидкостях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dirty="0" smtClean="0"/>
              <a:t>Электролиты – растворы солей, кислот и щелочей.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dirty="0" smtClean="0"/>
              <a:t> Электролитическая диссоциация – распад молекул электролита на ионы под действием растворителя.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/>
              <a:t>CuSO</a:t>
            </a:r>
            <a:r>
              <a:rPr lang="en-US" baseline="-25000" dirty="0" smtClean="0"/>
              <a:t>4</a:t>
            </a:r>
            <a:r>
              <a:rPr lang="en-US" dirty="0" smtClean="0"/>
              <a:t> = Cu</a:t>
            </a:r>
            <a:r>
              <a:rPr lang="en-US" baseline="30000" dirty="0" smtClean="0"/>
              <a:t>2+</a:t>
            </a:r>
            <a:r>
              <a:rPr lang="en-US" dirty="0" smtClean="0"/>
              <a:t> +SO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2-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dirty="0" smtClean="0"/>
              <a:t> Электролиты обладают</a:t>
            </a:r>
            <a:r>
              <a:rPr lang="ru-RU" i="1" dirty="0" smtClean="0"/>
              <a:t> ионной проводимостью</a:t>
            </a:r>
            <a:r>
              <a:rPr lang="ru-RU" dirty="0" smtClean="0"/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dirty="0" smtClean="0"/>
              <a:t> При ионной проводимости прохождение тока сопровождается переносом вещества.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dirty="0" smtClean="0"/>
              <a:t> Расплавы металлов, ртуть обладают </a:t>
            </a:r>
            <a:r>
              <a:rPr lang="ru-RU" i="1" dirty="0" smtClean="0"/>
              <a:t>электронной проводимостью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FF0000"/>
                </a:solidFill>
              </a:rPr>
              <a:t>Электролиз </a:t>
            </a:r>
            <a:r>
              <a:rPr lang="ru-RU" sz="3200" b="1" dirty="0" smtClean="0">
                <a:solidFill>
                  <a:srgbClr val="FF0000"/>
                </a:solidFill>
              </a:rPr>
              <a:t>– процесс выделения вещества на электродах, связанный с окислительно-восстановительными реакциями.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6" name="Picture 6" descr="электролиз84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500306"/>
            <a:ext cx="403860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8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5143472" y="2500306"/>
          <a:ext cx="4000528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Формула" r:id="rId4" imgW="2489040" imgH="1841400" progId="Equation.3">
                  <p:embed/>
                </p:oleObj>
              </mc:Choice>
              <mc:Fallback>
                <p:oleObj name="Формула" r:id="rId4" imgW="2489040" imgH="1841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472" y="2500306"/>
                        <a:ext cx="4000528" cy="32147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72066" y="1928802"/>
            <a:ext cx="1874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>
                <a:solidFill>
                  <a:srgbClr val="002060"/>
                </a:solidFill>
              </a:rPr>
              <a:t>Закон Фарадея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2000240"/>
            <a:ext cx="248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К- КАТОД         А - АНОД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электролиз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" name="8_159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57290" y="1407518"/>
            <a:ext cx="6929486" cy="5236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000100" y="642918"/>
            <a:ext cx="585791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 dirty="0" smtClean="0">
                <a:solidFill>
                  <a:srgbClr val="FF0000"/>
                </a:solidFill>
              </a:rPr>
              <a:t>Применение электролиза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sz="2000" b="1" i="1" dirty="0" smtClean="0"/>
              <a:t>Очистка металлов от примесей (получение чистой меди, алюминия из расплава бокситов).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000" b="1" i="1" dirty="0" smtClean="0"/>
              <a:t>Гальваностегия – покрытие изделий тонким слоем металлов (никелирование, хромирование…).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000" b="1" i="1" dirty="0" smtClean="0"/>
              <a:t>Гальванопластика – получение металлических копий с рельефных поверхностей (Б.С. Якоби применил в 1836г. для изготовления полых фигур для Исаакиевского собора в Санкт-Петербурге).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dirty="0"/>
          </a:p>
        </p:txBody>
      </p:sp>
      <p:pic>
        <p:nvPicPr>
          <p:cNvPr id="12" name="Picture 9" descr="Руч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500570"/>
            <a:ext cx="17272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Кра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4643446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Статуя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2225" y="1052513"/>
            <a:ext cx="1744617" cy="3476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r>
              <a:rPr lang="ru-RU" sz="4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Электрический ток</a:t>
            </a:r>
            <a:br>
              <a:rPr lang="ru-RU" sz="4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</a:br>
            <a:r>
              <a:rPr lang="ru-RU" sz="4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в газах</a:t>
            </a: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sz="2000" b="1" i="1" kern="0" dirty="0" smtClean="0">
                <a:solidFill>
                  <a:srgbClr val="000000"/>
                </a:solidFill>
                <a:latin typeface="Arial"/>
              </a:rPr>
              <a:t>Проводниками могут быть только </a:t>
            </a:r>
            <a:r>
              <a:rPr lang="ru-RU" sz="2000" b="1" i="1" kern="0" dirty="0" smtClean="0">
                <a:solidFill>
                  <a:srgbClr val="FF0000"/>
                </a:solidFill>
                <a:latin typeface="Arial"/>
              </a:rPr>
              <a:t>ионизированные газы</a:t>
            </a:r>
            <a:r>
              <a:rPr lang="ru-RU" sz="2000" b="1" i="1" kern="0" dirty="0" smtClean="0">
                <a:solidFill>
                  <a:srgbClr val="000000"/>
                </a:solidFill>
                <a:latin typeface="Arial"/>
              </a:rPr>
              <a:t>, в которых содержатся электроны, положительные и отрицательные ионы. </a:t>
            </a:r>
            <a:endParaRPr lang="ru-RU" sz="2000" b="1" kern="0" dirty="0" smtClean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sz="2000" b="1" i="1" kern="0" dirty="0" smtClean="0">
                <a:solidFill>
                  <a:srgbClr val="FF0000"/>
                </a:solidFill>
                <a:latin typeface="Arial"/>
              </a:rPr>
              <a:t>Ионизацией</a:t>
            </a:r>
            <a:r>
              <a:rPr lang="ru-RU" sz="2000" b="1" i="1" kern="0" dirty="0" smtClean="0">
                <a:solidFill>
                  <a:srgbClr val="000000"/>
                </a:solidFill>
                <a:latin typeface="Arial"/>
              </a:rPr>
              <a:t> называется процесс отделения электронов от атомов и молекул. Ионизация возникает под действием высоких температур и различных излучений (рентгеновских, радиоактивных, ультрафиолетовых, космических лучей), вследствие столкновения быстрых частиц или атомов с атомами и молекулами газов. Образовавшиеся электроны и ионы делают газ проводником электричества.</a:t>
            </a:r>
            <a:endParaRPr lang="ru-RU" sz="2000" b="1" kern="0" dirty="0" smtClean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sz="2000" b="1" i="1" kern="0" dirty="0" smtClean="0">
                <a:solidFill>
                  <a:srgbClr val="FF0000"/>
                </a:solidFill>
                <a:latin typeface="Arial"/>
              </a:rPr>
              <a:t>Процессы ионизации: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endParaRPr lang="ru-RU" sz="2000" b="1" i="1" kern="0" dirty="0" smtClean="0">
              <a:solidFill>
                <a:srgbClr val="FF0000"/>
              </a:solidFill>
              <a:latin typeface="Arial"/>
            </a:endParaRP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электронный удар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термическая ионизация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rgbClr val="002060"/>
                </a:solidFill>
              </a:rPr>
              <a:t>фотоионизация</a:t>
            </a:r>
            <a:endParaRPr lang="ru-RU" dirty="0" smtClean="0">
              <a:solidFill>
                <a:srgbClr val="002060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Char char="•"/>
            </a:pPr>
            <a:endParaRPr lang="ru-RU" altLang="zh-CN" dirty="0" smtClean="0">
              <a:solidFill>
                <a:schemeClr val="accent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Типы самостоятельных разрядов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zh-CN" b="1" dirty="0" smtClean="0"/>
              <a:t>В зависимости от процессов образования ионов в разряде при различных давлениях газа и напряжениях, приложенных к электродам, различают несколько типов самостоятельных разрядов: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zh-CN" b="1" i="1" dirty="0" smtClean="0">
                <a:solidFill>
                  <a:srgbClr val="002060"/>
                </a:solidFill>
              </a:rPr>
              <a:t>тлеющий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zh-CN" b="1" i="1" dirty="0" smtClean="0">
                <a:solidFill>
                  <a:srgbClr val="002060"/>
                </a:solidFill>
              </a:rPr>
              <a:t>искровой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zh-CN" b="1" i="1" dirty="0" smtClean="0">
                <a:solidFill>
                  <a:srgbClr val="002060"/>
                </a:solidFill>
              </a:rPr>
              <a:t>коронный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zh-CN" b="1" i="1" dirty="0" smtClean="0">
                <a:solidFill>
                  <a:srgbClr val="002060"/>
                </a:solidFill>
              </a:rPr>
              <a:t>дуговой</a:t>
            </a:r>
            <a:endParaRPr lang="ru-RU" altLang="zh-CN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" name="Picture 12" descr="иск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000504"/>
            <a:ext cx="238214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Iskra1"/>
          <p:cNvPicPr>
            <a:picLocks noChangeAspect="1" noChangeArrowheads="1"/>
          </p:cNvPicPr>
          <p:nvPr/>
        </p:nvPicPr>
        <p:blipFill>
          <a:blip r:embed="rId3" cstate="print"/>
          <a:srcRect t="24095" r="24252" b="24449"/>
          <a:stretch>
            <a:fillRect/>
          </a:stretch>
        </p:blipFill>
        <p:spPr bwMode="auto">
          <a:xfrm>
            <a:off x="3357554" y="5357826"/>
            <a:ext cx="1989631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5" descr="Эл дуг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5357826"/>
            <a:ext cx="2222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9" descr="тлеющий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4000504"/>
            <a:ext cx="2159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Самостоятельные разряды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6" descr="531px-SMA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2443985" cy="276146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5" name="Picture 4" descr="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428736"/>
            <a:ext cx="2143139" cy="290230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6" name="Picture 4" descr="pic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571612"/>
            <a:ext cx="3419475" cy="28575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7" name="Picture 4" descr="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4337050"/>
            <a:ext cx="2952750" cy="2520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8" name="Picture 8" descr="1179750144_4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6248" y="4500570"/>
            <a:ext cx="3203575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/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</a:b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Электрический ток</a:t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</a:b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rial"/>
              </a:rPr>
              <a:t>в вакууме</a:t>
            </a: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  <a:buClr>
                <a:srgbClr val="00CCFF"/>
              </a:buClr>
              <a:buSzPct val="65000"/>
              <a:buNone/>
              <a:defRPr/>
            </a:pPr>
            <a:r>
              <a:rPr lang="ru-RU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    </a:t>
            </a:r>
            <a:r>
              <a:rPr lang="ru-RU" sz="20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Вакуумом</a:t>
            </a:r>
            <a:r>
              <a:rPr lang="ru-RU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называется такая степень разряжения газа, при которой можно считать, что длина свободного пробега молекул превышает линейные размеры сосуда</a:t>
            </a:r>
            <a:r>
              <a:rPr lang="ru-RU" sz="20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10" descr="img831"/>
          <p:cNvPicPr>
            <a:picLocks noChangeAspect="1" noChangeArrowheads="1"/>
          </p:cNvPicPr>
          <p:nvPr/>
        </p:nvPicPr>
        <p:blipFill>
          <a:blip r:embed="rId2" cstate="print"/>
          <a:srcRect t="27473" b="12087"/>
          <a:stretch>
            <a:fillRect/>
          </a:stretch>
        </p:blipFill>
        <p:spPr bwMode="auto">
          <a:xfrm>
            <a:off x="3357554" y="2643182"/>
            <a:ext cx="223202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57158" y="3571876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/>
              <a:t>Электрический ток в вакууме отсутствует, т.к. нет свободных носителей заряда.</a:t>
            </a:r>
          </a:p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Термоэлектронная эмиссия </a:t>
            </a:r>
            <a:r>
              <a:rPr lang="ru-RU" sz="2400" b="1" dirty="0" smtClean="0"/>
              <a:t>– испускание электронов нагретыми телами.</a:t>
            </a:r>
          </a:p>
          <a:p>
            <a:pPr>
              <a:spcBef>
                <a:spcPct val="50000"/>
              </a:spcBef>
            </a:pPr>
            <a:r>
              <a:rPr lang="ru-RU" sz="2400" b="1" dirty="0" smtClean="0"/>
              <a:t>Ток в вакууме осуществляется за счет термоэлектронной эмиссии  и представляет собой направленное движение электронов от катода к аноду.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76470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ЦЕЛЬ УРОКА:</a:t>
            </a:r>
            <a:endParaRPr lang="ru-RU" sz="40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67544" y="1988840"/>
            <a:ext cx="8352928" cy="3888432"/>
          </a:xfrm>
          <a:prstGeom prst="round2DiagRect">
            <a:avLst>
              <a:gd name="adj1" fmla="val 8157"/>
              <a:gd name="adj2" fmla="val 0"/>
            </a:avLst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Ввести понятия: свободные электроны, электролит, электролитическая диссоциация, электролиз, анод, катод, ионизация. Плазма, электровакуумный прибор, термоэлектронная эмиссия; сформировать представления об электропроводимости  металлов, жидкостей, газов и вакуума; сравнить электропроводность разных сред.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4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Термоэлектронная эмиссия</a:t>
            </a:r>
            <a:endParaRPr lang="ru-RU" dirty="0"/>
          </a:p>
        </p:txBody>
      </p:sp>
      <p:pic>
        <p:nvPicPr>
          <p:cNvPr id="4" name="Picture 12" descr="lampcomplex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00174"/>
            <a:ext cx="3206626" cy="178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элучтруб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571612"/>
            <a:ext cx="37449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3429000"/>
            <a:ext cx="78581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Американский ученый Т. А. Эдисон (1847-1931) в 1879 г. обнаружил, что в вакуумной стеклянной колбе может возникнуть электрический ток, если один из находящихся в ней электродов нагреть до высокой температуры.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786322"/>
            <a:ext cx="7786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 явлении термоэлектронной эмиссии основана работа различных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электронных ламп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Электронно-лучевая трубка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8_22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45404" y="1119188"/>
            <a:ext cx="6369867" cy="50958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П.13,стр.56-57. подготовьте сообщение по одной из тем: « Гальванопластика» «Молния», «Защита от молнии. Молниеотвод», «Тлеющий разряд и его применение», «Электрическая дуга и её применение»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ЗАДАЧИ УРОКА</a:t>
            </a:r>
            <a:endParaRPr lang="ru-RU" b="1" i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Изучить условия и механизм прохождения тока в металлах, электролитах, газах и вакууме.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CC"/>
                </a:solidFill>
              </a:rPr>
              <a:t>Физический  диктант</a:t>
            </a:r>
            <a:br>
              <a:rPr lang="ru-RU" b="1" dirty="0" smtClean="0">
                <a:solidFill>
                  <a:srgbClr val="0033CC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214974"/>
          </a:xfrm>
        </p:spPr>
        <p:txBody>
          <a:bodyPr>
            <a:normAutofit fontScale="32500" lnSpcReduction="20000"/>
          </a:bodyPr>
          <a:lstStyle/>
          <a:p>
            <a:pPr>
              <a:spcBef>
                <a:spcPct val="50000"/>
              </a:spcBef>
              <a:buFontTx/>
              <a:buAutoNum type="arabicPeriod"/>
            </a:pPr>
            <a:endParaRPr lang="ru-RU" sz="5500" b="1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sz="5500" b="1" dirty="0" smtClean="0">
                <a:latin typeface="Times New Roman" pitchFamily="18" charset="0"/>
              </a:rPr>
              <a:t>Слово «электризация» произошло от слова ________, что в переводе означает «__________»                          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sz="5500" b="1" dirty="0" smtClean="0">
                <a:latin typeface="Times New Roman" pitchFamily="18" charset="0"/>
              </a:rPr>
              <a:t>Существует  два рода электрических </a:t>
            </a:r>
            <a:r>
              <a:rPr lang="ru-RU" sz="5500" b="1" dirty="0" err="1" smtClean="0">
                <a:latin typeface="Times New Roman" pitchFamily="18" charset="0"/>
              </a:rPr>
              <a:t>зарядов:__________</a:t>
            </a:r>
            <a:r>
              <a:rPr lang="ru-RU" sz="5500" b="1" dirty="0" smtClean="0">
                <a:latin typeface="Times New Roman" pitchFamily="18" charset="0"/>
              </a:rPr>
              <a:t> и _________.</a:t>
            </a:r>
          </a:p>
          <a:p>
            <a:pPr>
              <a:spcBef>
                <a:spcPct val="50000"/>
              </a:spcBef>
              <a:buFontTx/>
              <a:buAutoNum type="arabicPeriod" startAt="3"/>
            </a:pPr>
            <a:r>
              <a:rPr lang="ru-RU" sz="5500" b="1" dirty="0" smtClean="0">
                <a:latin typeface="Times New Roman" pitchFamily="18" charset="0"/>
              </a:rPr>
              <a:t>Если приблизить два положительно заряженных тела, они ___________. </a:t>
            </a:r>
          </a:p>
          <a:p>
            <a:pPr>
              <a:spcBef>
                <a:spcPct val="50000"/>
              </a:spcBef>
              <a:buFontTx/>
              <a:buAutoNum type="arabicPeriod" startAt="3"/>
            </a:pPr>
            <a:r>
              <a:rPr lang="ru-RU" sz="5500" b="1" dirty="0" smtClean="0">
                <a:latin typeface="Times New Roman" pitchFamily="18" charset="0"/>
              </a:rPr>
              <a:t>Если приблизить два тела, с разными зарядами, то они _____________.</a:t>
            </a:r>
          </a:p>
          <a:p>
            <a:pPr>
              <a:spcBef>
                <a:spcPct val="50000"/>
              </a:spcBef>
              <a:buFontTx/>
              <a:buAutoNum type="arabicPeriod" startAt="3"/>
            </a:pPr>
            <a:r>
              <a:rPr lang="ru-RU" sz="5500" b="1" dirty="0" smtClean="0">
                <a:latin typeface="Times New Roman" pitchFamily="18" charset="0"/>
              </a:rPr>
              <a:t>Вещества, которые проводят электрический ток называются __________.</a:t>
            </a:r>
          </a:p>
          <a:p>
            <a:pPr>
              <a:spcBef>
                <a:spcPct val="50000"/>
              </a:spcBef>
            </a:pPr>
            <a:r>
              <a:rPr lang="ru-RU" sz="5500" b="1" dirty="0" smtClean="0">
                <a:latin typeface="Times New Roman" pitchFamily="18" charset="0"/>
              </a:rPr>
              <a:t>       К ним </a:t>
            </a:r>
            <a:r>
              <a:rPr lang="ru-RU" sz="5500" b="1" dirty="0" err="1" smtClean="0">
                <a:latin typeface="Times New Roman" pitchFamily="18" charset="0"/>
              </a:rPr>
              <a:t>относятся:_____________________________________________</a:t>
            </a:r>
            <a:r>
              <a:rPr lang="ru-RU" sz="5500" b="1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AutoNum type="arabicPeriod" startAt="6"/>
            </a:pPr>
            <a:r>
              <a:rPr lang="ru-RU" sz="5500" b="1" dirty="0" smtClean="0">
                <a:latin typeface="Times New Roman" pitchFamily="18" charset="0"/>
              </a:rPr>
              <a:t>Вещества, которые не проводят электрический ток называются ___________</a:t>
            </a:r>
          </a:p>
          <a:p>
            <a:pPr>
              <a:spcBef>
                <a:spcPct val="50000"/>
              </a:spcBef>
            </a:pPr>
            <a:r>
              <a:rPr lang="ru-RU" sz="5500" b="1" dirty="0" smtClean="0">
                <a:latin typeface="Times New Roman" pitchFamily="18" charset="0"/>
              </a:rPr>
              <a:t>     К ним </a:t>
            </a:r>
            <a:r>
              <a:rPr lang="ru-RU" sz="5500" b="1" dirty="0" err="1" smtClean="0">
                <a:latin typeface="Times New Roman" pitchFamily="18" charset="0"/>
              </a:rPr>
              <a:t>относятся:_________________________________________</a:t>
            </a:r>
            <a:r>
              <a:rPr lang="ru-RU" sz="5500" b="1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sz="5500" b="1" dirty="0" smtClean="0">
                <a:latin typeface="Times New Roman" pitchFamily="18" charset="0"/>
              </a:rPr>
              <a:t>7.  Прибор для обнаружения зарядов </a:t>
            </a:r>
            <a:r>
              <a:rPr lang="ru-RU" sz="5500" b="1" dirty="0" err="1" smtClean="0">
                <a:latin typeface="Times New Roman" pitchFamily="18" charset="0"/>
              </a:rPr>
              <a:t>называется_________________</a:t>
            </a:r>
            <a:r>
              <a:rPr lang="ru-RU" sz="5500" b="1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sz="5500" b="1" dirty="0" smtClean="0">
                <a:latin typeface="Times New Roman" pitchFamily="18" charset="0"/>
              </a:rPr>
              <a:t>8.  Наименьшая заряженная частица называется ________________.</a:t>
            </a:r>
            <a:r>
              <a:rPr lang="ru-RU" sz="5500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знаний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09600" indent="-158750">
              <a:lnSpc>
                <a:spcPct val="80000"/>
              </a:lnSpc>
              <a:buFontTx/>
              <a:buAutoNum type="arabicPeriod"/>
            </a:pPr>
            <a:r>
              <a:rPr lang="ru-RU" b="1" dirty="0" smtClean="0"/>
              <a:t>Слово «электризация» произошло от слова </a:t>
            </a:r>
            <a:r>
              <a:rPr lang="ru-RU" b="1" dirty="0" smtClean="0">
                <a:solidFill>
                  <a:srgbClr val="FF3300"/>
                </a:solidFill>
              </a:rPr>
              <a:t>электрон, </a:t>
            </a:r>
            <a:r>
              <a:rPr lang="ru-RU" b="1" dirty="0" smtClean="0"/>
              <a:t>что в переводе означает</a:t>
            </a:r>
            <a:r>
              <a:rPr lang="ru-RU" b="1" dirty="0" smtClean="0">
                <a:solidFill>
                  <a:srgbClr val="FF3300"/>
                </a:solidFill>
              </a:rPr>
              <a:t> </a:t>
            </a:r>
            <a:r>
              <a:rPr lang="ru-RU" b="1" dirty="0" smtClean="0"/>
              <a:t>«</a:t>
            </a:r>
            <a:r>
              <a:rPr lang="ru-RU" b="1" dirty="0" smtClean="0">
                <a:solidFill>
                  <a:srgbClr val="FF3300"/>
                </a:solidFill>
              </a:rPr>
              <a:t>янтарь</a:t>
            </a:r>
            <a:r>
              <a:rPr lang="ru-RU" b="1" dirty="0" smtClean="0"/>
              <a:t>»                           </a:t>
            </a:r>
          </a:p>
          <a:p>
            <a:pPr marL="609600" indent="-158750">
              <a:lnSpc>
                <a:spcPct val="80000"/>
              </a:lnSpc>
              <a:buFontTx/>
              <a:buAutoNum type="arabicPeriod"/>
            </a:pPr>
            <a:r>
              <a:rPr lang="ru-RU" b="1" dirty="0" smtClean="0"/>
              <a:t>Существует  два рода электрических зарядов: </a:t>
            </a:r>
            <a:r>
              <a:rPr lang="ru-RU" b="1" dirty="0" smtClean="0">
                <a:solidFill>
                  <a:srgbClr val="FF3300"/>
                </a:solidFill>
              </a:rPr>
              <a:t>положительный</a:t>
            </a:r>
            <a:r>
              <a:rPr lang="ru-RU" b="1" dirty="0" smtClean="0"/>
              <a:t> и </a:t>
            </a:r>
            <a:r>
              <a:rPr lang="ru-RU" b="1" dirty="0" smtClean="0">
                <a:solidFill>
                  <a:srgbClr val="FF3300"/>
                </a:solidFill>
              </a:rPr>
              <a:t>отрицательный.</a:t>
            </a:r>
          </a:p>
          <a:p>
            <a:pPr marL="609600" indent="-158750">
              <a:lnSpc>
                <a:spcPct val="80000"/>
              </a:lnSpc>
              <a:buNone/>
            </a:pPr>
            <a:r>
              <a:rPr lang="ru-RU" b="1" dirty="0" smtClean="0"/>
              <a:t>3.Если приблизить два положительно заряженных тела, они </a:t>
            </a:r>
            <a:r>
              <a:rPr lang="ru-RU" b="1" dirty="0" smtClean="0">
                <a:solidFill>
                  <a:srgbClr val="FF3300"/>
                </a:solidFill>
              </a:rPr>
              <a:t>оттолкнутся</a:t>
            </a:r>
            <a:r>
              <a:rPr lang="ru-RU" b="1" dirty="0" smtClean="0"/>
              <a:t>.</a:t>
            </a:r>
          </a:p>
          <a:p>
            <a:pPr marL="609600" indent="-158750">
              <a:lnSpc>
                <a:spcPct val="80000"/>
              </a:lnSpc>
              <a:buNone/>
            </a:pPr>
            <a:r>
              <a:rPr lang="ru-RU" b="1" dirty="0" smtClean="0"/>
              <a:t> </a:t>
            </a:r>
          </a:p>
          <a:p>
            <a:pPr marL="609600" indent="-158750">
              <a:lnSpc>
                <a:spcPct val="80000"/>
              </a:lnSpc>
              <a:buNone/>
            </a:pPr>
            <a:r>
              <a:rPr lang="ru-RU" b="1" dirty="0" smtClean="0"/>
              <a:t>4.Если приблизить два тела, с разными зарядами, то они </a:t>
            </a:r>
          </a:p>
          <a:p>
            <a:pPr marL="609600" indent="-158750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3300"/>
                </a:solidFill>
              </a:rPr>
              <a:t>притянутся</a:t>
            </a:r>
            <a:r>
              <a:rPr lang="ru-RU" b="1" dirty="0" smtClean="0"/>
              <a:t>.</a:t>
            </a:r>
          </a:p>
          <a:p>
            <a:pPr marL="609600" indent="-158750">
              <a:lnSpc>
                <a:spcPct val="80000"/>
              </a:lnSpc>
              <a:buNone/>
            </a:pPr>
            <a:r>
              <a:rPr lang="ru-RU" b="1" dirty="0" smtClean="0"/>
              <a:t>5.Вещества, которые проводят электрический ток называются </a:t>
            </a:r>
            <a:r>
              <a:rPr lang="ru-RU" b="1" dirty="0" smtClean="0">
                <a:solidFill>
                  <a:srgbClr val="FF3300"/>
                </a:solidFill>
              </a:rPr>
              <a:t>проводниками</a:t>
            </a:r>
            <a:r>
              <a:rPr lang="ru-RU" b="1" dirty="0" smtClean="0"/>
              <a:t>. К ним относятся: </a:t>
            </a:r>
            <a:r>
              <a:rPr lang="ru-RU" b="1" dirty="0" smtClean="0">
                <a:solidFill>
                  <a:srgbClr val="FF3300"/>
                </a:solidFill>
              </a:rPr>
              <a:t>металлы (алюминий, серебро, медь, железо)</a:t>
            </a:r>
            <a:r>
              <a:rPr lang="ru-RU" b="1" dirty="0" smtClean="0"/>
              <a:t>.</a:t>
            </a:r>
          </a:p>
          <a:p>
            <a:pPr marL="609600" indent="-158750">
              <a:lnSpc>
                <a:spcPct val="80000"/>
              </a:lnSpc>
              <a:buFontTx/>
              <a:buAutoNum type="arabicPeriod" startAt="6"/>
            </a:pPr>
            <a:r>
              <a:rPr lang="ru-RU" b="1" dirty="0" smtClean="0"/>
              <a:t>Вещества, которые не проводят электрический ток называются </a:t>
            </a:r>
            <a:r>
              <a:rPr lang="ru-RU" b="1" dirty="0" smtClean="0">
                <a:solidFill>
                  <a:srgbClr val="FF3300"/>
                </a:solidFill>
              </a:rPr>
              <a:t>диэлектриками (изоляторами)</a:t>
            </a:r>
            <a:r>
              <a:rPr lang="ru-RU" b="1" dirty="0" smtClean="0"/>
              <a:t> К ним относятся: </a:t>
            </a:r>
            <a:r>
              <a:rPr lang="ru-RU" b="1" dirty="0" smtClean="0">
                <a:solidFill>
                  <a:srgbClr val="FF3300"/>
                </a:solidFill>
              </a:rPr>
              <a:t>резина, фарфор, пластмасса</a:t>
            </a:r>
            <a:r>
              <a:rPr lang="ru-RU" b="1" dirty="0" smtClean="0"/>
              <a:t>.</a:t>
            </a:r>
          </a:p>
          <a:p>
            <a:pPr marL="609600" indent="-158750">
              <a:lnSpc>
                <a:spcPct val="80000"/>
              </a:lnSpc>
              <a:buFontTx/>
              <a:buAutoNum type="arabicPeriod" startAt="7"/>
            </a:pPr>
            <a:r>
              <a:rPr lang="ru-RU" b="1" dirty="0" smtClean="0"/>
              <a:t>Прибор для обнаружения зарядов называется</a:t>
            </a:r>
            <a:r>
              <a:rPr lang="ru-RU" b="1" dirty="0" smtClean="0">
                <a:solidFill>
                  <a:srgbClr val="FF3300"/>
                </a:solidFill>
              </a:rPr>
              <a:t> электроскоп</a:t>
            </a:r>
            <a:r>
              <a:rPr lang="ru-RU" b="1" dirty="0" smtClean="0"/>
              <a:t>.</a:t>
            </a:r>
          </a:p>
          <a:p>
            <a:pPr marL="609600" indent="-158750">
              <a:lnSpc>
                <a:spcPct val="80000"/>
              </a:lnSpc>
              <a:buFontTx/>
              <a:buAutoNum type="arabicPeriod" startAt="7"/>
            </a:pPr>
            <a:endParaRPr lang="ru-RU" b="1" dirty="0" smtClean="0"/>
          </a:p>
          <a:p>
            <a:pPr marL="609600" indent="-158750">
              <a:lnSpc>
                <a:spcPct val="80000"/>
              </a:lnSpc>
              <a:buFontTx/>
              <a:buAutoNum type="arabicPeriod" startAt="8"/>
            </a:pPr>
            <a:r>
              <a:rPr lang="ru-RU" b="1" dirty="0" smtClean="0"/>
              <a:t>Наименьшая заряженная частица называется </a:t>
            </a:r>
            <a:r>
              <a:rPr lang="ru-RU" b="1" dirty="0" smtClean="0">
                <a:solidFill>
                  <a:srgbClr val="FF3300"/>
                </a:solidFill>
              </a:rPr>
              <a:t>электрон</a:t>
            </a:r>
            <a:r>
              <a:rPr lang="ru-RU" b="1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Разные вещества имеют различные электрические свойства, однако по электрической проводимости их можно разделить на 3 основные группы:</a:t>
            </a:r>
            <a:br>
              <a:rPr lang="ru-RU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214678" y="1785926"/>
            <a:ext cx="2881322" cy="110967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5400000" scaled="1"/>
          </a:gradFill>
          <a:ln w="31750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i="0" dirty="0">
                <a:solidFill>
                  <a:srgbClr val="A50021"/>
                </a:solidFill>
              </a:rPr>
              <a:t>Электрические </a:t>
            </a:r>
          </a:p>
          <a:p>
            <a:pPr algn="ctr"/>
            <a:r>
              <a:rPr lang="ru-RU" i="0" dirty="0">
                <a:solidFill>
                  <a:srgbClr val="A50021"/>
                </a:solidFill>
              </a:rPr>
              <a:t>свойства веществ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285720" y="3357562"/>
            <a:ext cx="2286000" cy="762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rgbClr val="CCFFCC"/>
              </a:gs>
              <a:gs pos="100000">
                <a:srgbClr val="99FF99"/>
              </a:gs>
            </a:gsLst>
            <a:lin ang="5400000" scaled="1"/>
          </a:gradFill>
          <a:ln w="31750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i="0" dirty="0">
                <a:solidFill>
                  <a:srgbClr val="A50021"/>
                </a:solidFill>
              </a:rPr>
              <a:t>Проводники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428992" y="3357562"/>
            <a:ext cx="2286000" cy="762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/>
              </a:gs>
              <a:gs pos="50000">
                <a:srgbClr val="CCFFFF"/>
              </a:gs>
              <a:gs pos="100000">
                <a:srgbClr val="66CCFF"/>
              </a:gs>
            </a:gsLst>
            <a:lin ang="5400000" scaled="1"/>
          </a:gradFill>
          <a:ln w="31750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i="0" dirty="0">
                <a:solidFill>
                  <a:srgbClr val="A50021"/>
                </a:solidFill>
              </a:rPr>
              <a:t>Полупроводники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6500826" y="3357562"/>
            <a:ext cx="2286000" cy="762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00"/>
              </a:gs>
              <a:gs pos="50000">
                <a:srgbClr val="FBECD5"/>
              </a:gs>
              <a:gs pos="100000">
                <a:srgbClr val="FFCC00"/>
              </a:gs>
            </a:gsLst>
            <a:lin ang="5400000" scaled="1"/>
          </a:gradFill>
          <a:ln w="31750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i="0" dirty="0">
                <a:solidFill>
                  <a:srgbClr val="A50021"/>
                </a:solidFill>
              </a:rPr>
              <a:t>Диэлектрики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4143380"/>
            <a:ext cx="278608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600" dirty="0" smtClean="0">
                <a:latin typeface="Arial" pitchFamily="34" charset="0"/>
              </a:rPr>
              <a:t>Хорошо проводят электрический ток</a:t>
            </a:r>
          </a:p>
          <a:p>
            <a:pPr>
              <a:spcBef>
                <a:spcPct val="50000"/>
              </a:spcBef>
              <a:defRPr/>
            </a:pPr>
            <a:r>
              <a:rPr lang="ru-RU" sz="1600" dirty="0" smtClean="0">
                <a:latin typeface="Arial" pitchFamily="34" charset="0"/>
              </a:rPr>
              <a:t> К ним относятся металлы, электролиты, плазма …</a:t>
            </a:r>
          </a:p>
          <a:p>
            <a:pPr>
              <a:spcBef>
                <a:spcPct val="50000"/>
              </a:spcBef>
              <a:defRPr/>
            </a:pPr>
            <a:r>
              <a:rPr lang="ru-RU" sz="1600" dirty="0" smtClean="0">
                <a:latin typeface="Arial" pitchFamily="34" charset="0"/>
              </a:rPr>
              <a:t>Наиболее используемые проводники – </a:t>
            </a:r>
            <a:r>
              <a:rPr lang="en-US" sz="1600" dirty="0" smtClean="0">
                <a:latin typeface="Arial" pitchFamily="34" charset="0"/>
              </a:rPr>
              <a:t>Au</a:t>
            </a:r>
            <a:r>
              <a:rPr lang="ru-RU" sz="1600" dirty="0" smtClean="0">
                <a:latin typeface="Arial" pitchFamily="34" charset="0"/>
              </a:rPr>
              <a:t>, </a:t>
            </a:r>
            <a:r>
              <a:rPr lang="en-US" sz="1600" dirty="0" smtClean="0">
                <a:latin typeface="Arial" pitchFamily="34" charset="0"/>
              </a:rPr>
              <a:t>Ag, Cu, Al, Fe </a:t>
            </a:r>
            <a:r>
              <a:rPr lang="en-US" dirty="0" smtClean="0">
                <a:latin typeface="Arial" pitchFamily="34" charset="0"/>
              </a:rPr>
              <a:t>…</a:t>
            </a:r>
            <a:endParaRPr lang="ru-RU" dirty="0"/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3428992" y="4214818"/>
            <a:ext cx="2514600" cy="1938992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0" scaled="1"/>
          </a:gradFill>
          <a:ln w="38100" algn="ctr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600" b="0" i="0" dirty="0" smtClean="0">
                <a:latin typeface="Arial" pitchFamily="34" charset="0"/>
              </a:rPr>
              <a:t>Занимают</a:t>
            </a:r>
            <a:r>
              <a:rPr lang="en-US" sz="1600" b="0" i="0" dirty="0" smtClean="0">
                <a:latin typeface="Arial" pitchFamily="34" charset="0"/>
              </a:rPr>
              <a:t> </a:t>
            </a:r>
            <a:r>
              <a:rPr lang="ru-RU" sz="1600" b="0" i="0" dirty="0">
                <a:latin typeface="Arial" pitchFamily="34" charset="0"/>
              </a:rPr>
              <a:t>по проводимости </a:t>
            </a:r>
            <a:r>
              <a:rPr lang="ru-RU" sz="1600" i="0" dirty="0">
                <a:latin typeface="Arial" pitchFamily="34" charset="0"/>
              </a:rPr>
              <a:t>промежуточное положение</a:t>
            </a:r>
            <a:r>
              <a:rPr lang="ru-RU" sz="1600" b="0" i="0" dirty="0">
                <a:latin typeface="Arial" pitchFamily="34" charset="0"/>
              </a:rPr>
              <a:t> между проводниками и диэлектриками</a:t>
            </a:r>
          </a:p>
          <a:p>
            <a:pPr>
              <a:spcBef>
                <a:spcPct val="50000"/>
              </a:spcBef>
              <a:defRPr/>
            </a:pPr>
            <a:r>
              <a:rPr lang="en-US" sz="1600" i="0" dirty="0">
                <a:latin typeface="Arial" pitchFamily="34" charset="0"/>
              </a:rPr>
              <a:t>Si, </a:t>
            </a:r>
            <a:r>
              <a:rPr lang="en-US" sz="1600" i="0" dirty="0" err="1">
                <a:latin typeface="Arial" pitchFamily="34" charset="0"/>
              </a:rPr>
              <a:t>Ge</a:t>
            </a:r>
            <a:r>
              <a:rPr lang="en-US" sz="1600" i="0" dirty="0">
                <a:latin typeface="Arial" pitchFamily="34" charset="0"/>
              </a:rPr>
              <a:t>, Se, In, As</a:t>
            </a:r>
            <a:endParaRPr lang="ru-RU" sz="1600" i="0" dirty="0">
              <a:latin typeface="Arial" pitchFamily="34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6286512" y="4214818"/>
            <a:ext cx="2514600" cy="226215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FFCC"/>
              </a:gs>
            </a:gsLst>
            <a:lin ang="0" scaled="1"/>
          </a:gradFill>
          <a:ln w="38100" algn="ctr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0" i="0" dirty="0">
                <a:latin typeface="Arial" pitchFamily="34" charset="0"/>
              </a:rPr>
              <a:t> </a:t>
            </a:r>
            <a:r>
              <a:rPr lang="ru-RU" sz="1600" i="0" dirty="0">
                <a:latin typeface="Arial" pitchFamily="34" charset="0"/>
              </a:rPr>
              <a:t>Практически не проводят электрический ток</a:t>
            </a:r>
          </a:p>
          <a:p>
            <a:pPr>
              <a:spcBef>
                <a:spcPct val="50000"/>
              </a:spcBef>
              <a:defRPr/>
            </a:pPr>
            <a:r>
              <a:rPr lang="ru-RU" sz="1600" b="0" i="0" dirty="0">
                <a:latin typeface="Arial" pitchFamily="34" charset="0"/>
              </a:rPr>
              <a:t> К ним относятся пластмассы, резина, стекло, фарфор, сухое дерево, бумага …</a:t>
            </a:r>
          </a:p>
          <a:p>
            <a:pPr>
              <a:spcBef>
                <a:spcPct val="50000"/>
              </a:spcBef>
              <a:defRPr/>
            </a:pPr>
            <a:endParaRPr lang="ru-RU" sz="1400" b="0" i="0" dirty="0">
              <a:latin typeface="Arial" pitchFamily="34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857752" y="2928934"/>
            <a:ext cx="164307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 flipV="1">
            <a:off x="2571736" y="2928934"/>
            <a:ext cx="178595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rot="16200000" flipH="1">
            <a:off x="4454126" y="3096812"/>
            <a:ext cx="461962" cy="59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Arial Black" pitchFamily="34" charset="0"/>
              </a:rPr>
              <a:t>ЗАПОЛНИТЕ ТАБЛИЦУ</a:t>
            </a:r>
            <a:endParaRPr lang="ru-RU" dirty="0">
              <a:solidFill>
                <a:srgbClr val="FFC000"/>
              </a:solidFill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МЕТАЛЛЫ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ЖИДКОСТИ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ВАКУУМ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Носители </a:t>
                      </a:r>
                      <a:r>
                        <a:rPr lang="ru-RU" dirty="0" err="1" smtClean="0"/>
                        <a:t>эл.заряда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Возникновение</a:t>
                      </a:r>
                      <a:r>
                        <a:rPr lang="ru-RU" baseline="0" dirty="0" smtClean="0"/>
                        <a:t> носителей зарядов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Перенос вещества при протекании </a:t>
                      </a:r>
                      <a:r>
                        <a:rPr lang="ru-RU" dirty="0" err="1" smtClean="0"/>
                        <a:t>эл</a:t>
                      </a:r>
                      <a:r>
                        <a:rPr lang="ru-RU" dirty="0" smtClean="0"/>
                        <a:t>. тока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Проводимость среды зависит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Применение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3857651"/>
          </a:xfrm>
        </p:spPr>
        <p:txBody>
          <a:bodyPr>
            <a:normAutofit fontScale="90000"/>
          </a:bodyPr>
          <a:lstStyle/>
          <a:p>
            <a: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/>
            </a:r>
            <a:b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</a:br>
            <a: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haroni" pitchFamily="2" charset="-79"/>
              </a:rPr>
              <a:t>Электрический ток</a:t>
            </a:r>
            <a:b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haroni" pitchFamily="2" charset="-79"/>
              </a:rPr>
            </a:br>
            <a: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haroni" pitchFamily="2" charset="-79"/>
              </a:rPr>
              <a:t>в металлах</a:t>
            </a:r>
            <a:br>
              <a:rPr lang="ru-RU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  <a:latin typeface="Arial Black" pitchFamily="34" charset="0"/>
                <a:cs typeface="Aharoni" pitchFamily="2" charset="-79"/>
              </a:rPr>
            </a:br>
            <a:endParaRPr lang="ru-RU" sz="6600" dirty="0">
              <a:solidFill>
                <a:srgbClr val="FFC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80000"/>
              </a:lnSpc>
            </a:pPr>
            <a:r>
              <a:rPr lang="ru-RU" sz="20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0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0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0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200" b="1" dirty="0" smtClean="0">
                <a:solidFill>
                  <a:prstClr val="black"/>
                </a:solidFill>
                <a:ea typeface="+mn-ea"/>
                <a:cs typeface="+mn-cs"/>
              </a:rPr>
              <a:t>Металлы имеют кристаллическое строение . В узлах кристаллической решетки расположены положительные ионы, совершающие тепловые колебания вблизи положения равновесия, а в пространстве между ними хаотично движутся свободные электроны.</a:t>
            </a:r>
            <a:r>
              <a:rPr lang="ru-RU" sz="2200" dirty="0" smtClean="0">
                <a:solidFill>
                  <a:prstClr val="black"/>
                </a:solidFill>
                <a:ea typeface="+mn-ea"/>
                <a:cs typeface="+mn-cs"/>
              </a:rPr>
              <a:t>  </a:t>
            </a:r>
            <a:br>
              <a:rPr lang="ru-RU" sz="2200" dirty="0" smtClean="0">
                <a:solidFill>
                  <a:prstClr val="black"/>
                </a:solidFill>
                <a:ea typeface="+mn-ea"/>
                <a:cs typeface="+mn-cs"/>
              </a:rPr>
            </a:br>
            <a:endParaRPr lang="ru-RU" dirty="0"/>
          </a:p>
        </p:txBody>
      </p:sp>
      <p:pic>
        <p:nvPicPr>
          <p:cNvPr id="4" name="Движение свободных электронов в металлах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143108" y="1785926"/>
            <a:ext cx="4983194" cy="373739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57224" y="5572140"/>
            <a:ext cx="7643866" cy="69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Электрический ток в металлах -это направленное движение свободных электронов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800</Words>
  <Application>Microsoft Office PowerPoint</Application>
  <PresentationFormat>Экран (4:3)</PresentationFormat>
  <Paragraphs>106</Paragraphs>
  <Slides>22</Slides>
  <Notes>0</Notes>
  <HiddenSlides>0</HiddenSlides>
  <MMClips>3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宋体</vt:lpstr>
      <vt:lpstr>Aharoni</vt:lpstr>
      <vt:lpstr>Arial</vt:lpstr>
      <vt:lpstr>Arial Black</vt:lpstr>
      <vt:lpstr>Bookman Old Style</vt:lpstr>
      <vt:lpstr>Calibri</vt:lpstr>
      <vt:lpstr>Tahoma</vt:lpstr>
      <vt:lpstr>Times New Roman</vt:lpstr>
      <vt:lpstr>Wingdings</vt:lpstr>
      <vt:lpstr>Тема Office</vt:lpstr>
      <vt:lpstr>Формула</vt:lpstr>
      <vt:lpstr>Презентация PowerPoint</vt:lpstr>
      <vt:lpstr>Презентация PowerPoint</vt:lpstr>
      <vt:lpstr>ЗАДАЧИ УРОКА</vt:lpstr>
      <vt:lpstr>Физический  диктант </vt:lpstr>
      <vt:lpstr>Проверка знаний</vt:lpstr>
      <vt:lpstr>  Разные вещества имеют различные электрические свойства, однако по электрической проводимости их можно разделить на 3 основные группы: </vt:lpstr>
      <vt:lpstr>ЗАПОЛНИТЕ ТАБЛИЦУ</vt:lpstr>
      <vt:lpstr>  Электрический ток в металлах </vt:lpstr>
      <vt:lpstr>  Металлы имеют кристаллическое строение . В узлах кристаллической решетки расположены положительные ионы, совершающие тепловые колебания вблизи положения равновесия, а в пространстве между ними хаотично движутся свободные электроны.   </vt:lpstr>
      <vt:lpstr> Зависимость сопротивления проводника от температуры </vt:lpstr>
      <vt:lpstr>Электрический ток в жидкостях </vt:lpstr>
      <vt:lpstr>Электрический ток в жидкостях</vt:lpstr>
      <vt:lpstr>Электролиз – процесс выделения вещества на электродах, связанный с окислительно-восстановительными реакциями.</vt:lpstr>
      <vt:lpstr>электролиз</vt:lpstr>
      <vt:lpstr>Презентация PowerPoint</vt:lpstr>
      <vt:lpstr> Электрический ток в газах </vt:lpstr>
      <vt:lpstr>Типы самостоятельных разрядов </vt:lpstr>
      <vt:lpstr>Самостоятельные разряды</vt:lpstr>
      <vt:lpstr> Электрический ток в вакууме </vt:lpstr>
      <vt:lpstr>Термоэлектронная эмиссия</vt:lpstr>
      <vt:lpstr>Электронно-лучевая трубка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9</cp:lastModifiedBy>
  <cp:revision>29</cp:revision>
  <dcterms:created xsi:type="dcterms:W3CDTF">2012-08-04T13:03:27Z</dcterms:created>
  <dcterms:modified xsi:type="dcterms:W3CDTF">2022-12-20T11:21:46Z</dcterms:modified>
</cp:coreProperties>
</file>