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318" r:id="rId3"/>
    <p:sldId id="266" r:id="rId4"/>
    <p:sldId id="270" r:id="rId5"/>
    <p:sldId id="297" r:id="rId6"/>
    <p:sldId id="296" r:id="rId7"/>
    <p:sldId id="271" r:id="rId8"/>
    <p:sldId id="298" r:id="rId9"/>
    <p:sldId id="274" r:id="rId10"/>
    <p:sldId id="299" r:id="rId11"/>
    <p:sldId id="301" r:id="rId12"/>
    <p:sldId id="312" r:id="rId13"/>
    <p:sldId id="305" r:id="rId14"/>
    <p:sldId id="306" r:id="rId15"/>
    <p:sldId id="313" r:id="rId16"/>
    <p:sldId id="315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9AF29-4A62-429D-BFC5-7D48EF984A3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15AB6-F75F-4322-82D3-C636FB623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6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A0971-1B00-46D9-93B5-DA7C5F5E27C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При разделении молекулы воды на атомы, совершается работа по преодолению сил притяжения между атомами. Следовательно, затрачивается некоторая </a:t>
            </a:r>
            <a:r>
              <a:rPr lang="ru-RU" dirty="0" err="1" smtClean="0"/>
              <a:t>жнергия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39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CA586-6585-4978-8733-45EBE23F821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Молекула воды (Н2О)</a:t>
            </a:r>
          </a:p>
        </p:txBody>
      </p:sp>
    </p:spTree>
    <p:extLst>
      <p:ext uri="{BB962C8B-B14F-4D97-AF65-F5344CB8AC3E}">
        <p14:creationId xmlns:p14="http://schemas.microsoft.com/office/powerpoint/2010/main" val="2659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B96BE-3C04-4267-B45B-B9F99A629E7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Уголь </a:t>
            </a:r>
          </a:p>
        </p:txBody>
      </p:sp>
    </p:spTree>
    <p:extLst>
      <p:ext uri="{BB962C8B-B14F-4D97-AF65-F5344CB8AC3E}">
        <p14:creationId xmlns:p14="http://schemas.microsoft.com/office/powerpoint/2010/main" val="186737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DE298-FE68-4597-AD09-0F5BDC7D3F7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Дрова 1 кг </a:t>
            </a:r>
            <a:r>
              <a:rPr lang="en-US" smtClean="0"/>
              <a:t>=&gt; 1?0 10</a:t>
            </a:r>
            <a:r>
              <a:rPr lang="en-US" baseline="30000" smtClean="0"/>
              <a:t>7 </a:t>
            </a:r>
            <a:r>
              <a:rPr lang="ru-RU" smtClean="0"/>
              <a:t>Дж</a:t>
            </a:r>
          </a:p>
        </p:txBody>
      </p:sp>
    </p:spTree>
    <p:extLst>
      <p:ext uri="{BB962C8B-B14F-4D97-AF65-F5344CB8AC3E}">
        <p14:creationId xmlns:p14="http://schemas.microsoft.com/office/powerpoint/2010/main" val="101801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5AB6-F75F-4322-82D3-C636FB6232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1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370380-4D4C-4A0C-80CB-AA165D1381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8F76-E2FD-481C-9EAB-A404536C5AE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E350-48AB-405B-9E05-71ED9D49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2.jpeg"/><Relationship Id="rId3" Type="http://schemas.openxmlformats.org/officeDocument/2006/relationships/hyperlink" Target="http://www.compulenta.ru/upload/iblock/4a0/coal_hands.jpg" TargetMode="External"/><Relationship Id="rId7" Type="http://schemas.openxmlformats.org/officeDocument/2006/relationships/hyperlink" Target="http://siver.com.ua/_nw/8/07584.jpg" TargetMode="External"/><Relationship Id="rId12" Type="http://schemas.openxmlformats.org/officeDocument/2006/relationships/hyperlink" Target="http://old.narashvat.ru/bank/9387________________.jpeg" TargetMode="Externa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1.jpeg"/><Relationship Id="rId5" Type="http://schemas.openxmlformats.org/officeDocument/2006/relationships/hyperlink" Target="http://akgunkalkan.typepad.com/.a/6a0120a57621f2970b0120a687008a970b-800wi" TargetMode="External"/><Relationship Id="rId15" Type="http://schemas.openxmlformats.org/officeDocument/2006/relationships/image" Target="../media/image24.jpeg"/><Relationship Id="rId10" Type="http://schemas.openxmlformats.org/officeDocument/2006/relationships/hyperlink" Target="http://www.thedailygreen.com/cm/thedailygreen/images/32/oil-dependence-earth-lg.jpg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www.topnews.in/files/natural-gas_0.jpg" TargetMode="External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16.png"/><Relationship Id="rId5" Type="http://schemas.openxmlformats.org/officeDocument/2006/relationships/image" Target="../media/image17.gif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://miranimashek.ucoz.ru/photo/55-0-125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ЭНЕРГИЯ ТОПЛИВА</a:t>
            </a:r>
          </a:p>
        </p:txBody>
      </p:sp>
      <p:pic>
        <p:nvPicPr>
          <p:cNvPr id="4100" name="Picture 4" descr="2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2246313"/>
            <a:ext cx="7315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 u="sng" dirty="0" smtClean="0"/>
              <a:t>УДЕЛЬНАЯ ТЕПЛОТА </a:t>
            </a:r>
            <a:r>
              <a:rPr lang="ru-RU" sz="5400" b="1" u="sng" smtClean="0"/>
              <a:t>СГОРАНИЯ </a:t>
            </a:r>
          </a:p>
          <a:p>
            <a:pPr algn="ctr"/>
            <a:r>
              <a:rPr lang="ru-RU" sz="5400" b="1" u="sng" smtClean="0"/>
              <a:t>Учитель </a:t>
            </a:r>
            <a:r>
              <a:rPr lang="ru-RU" sz="5400" b="1" u="sng" dirty="0" smtClean="0"/>
              <a:t>– Карачук Э. А.</a:t>
            </a:r>
            <a:endParaRPr lang="ru-RU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4941888"/>
            <a:ext cx="849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/>
              <a:t>Одинаковая ли энергия будет выделяться при сгорании 1 кг угля, газа, бензина?</a:t>
            </a:r>
            <a:r>
              <a:rPr lang="ru-RU" sz="1600"/>
              <a:t> </a:t>
            </a:r>
          </a:p>
        </p:txBody>
      </p:sp>
      <p:sp>
        <p:nvSpPr>
          <p:cNvPr id="20748" name="Rectangle 268"/>
          <p:cNvSpPr>
            <a:spLocks noChangeArrowheads="1"/>
          </p:cNvSpPr>
          <p:nvPr/>
        </p:nvSpPr>
        <p:spPr bwMode="auto">
          <a:xfrm>
            <a:off x="323850" y="5445125"/>
            <a:ext cx="856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CC0000"/>
                </a:solidFill>
              </a:rPr>
              <a:t>Как понимать:</a:t>
            </a:r>
            <a:r>
              <a:rPr lang="ru-RU" sz="1600" b="1" dirty="0"/>
              <a:t> удельная теплота сгорания, например, торфа 1,4·10</a:t>
            </a:r>
            <a:r>
              <a:rPr lang="ru-RU" sz="1600" b="1" baseline="30000" dirty="0"/>
              <a:t>7</a:t>
            </a:r>
            <a:r>
              <a:rPr lang="ru-RU" sz="1600" b="1" dirty="0"/>
              <a:t> Дж/кг?</a:t>
            </a:r>
            <a:endParaRPr lang="ru-RU" sz="1600" dirty="0"/>
          </a:p>
        </p:txBody>
      </p:sp>
      <p:graphicFrame>
        <p:nvGraphicFramePr>
          <p:cNvPr id="21048" name="Group 568"/>
          <p:cNvGraphicFramePr>
            <a:graphicFrameLocks noGrp="1"/>
          </p:cNvGraphicFramePr>
          <p:nvPr/>
        </p:nvGraphicFramePr>
        <p:xfrm>
          <a:off x="1071563" y="1214423"/>
          <a:ext cx="7429552" cy="3688080"/>
        </p:xfrm>
        <a:graphic>
          <a:graphicData uri="http://schemas.openxmlformats.org/drawingml/2006/table">
            <a:tbl>
              <a:tblPr/>
              <a:tblGrid>
                <a:gridCol w="1655762"/>
                <a:gridCol w="987444"/>
                <a:gridCol w="3857652"/>
                <a:gridCol w="928694"/>
              </a:tblGrid>
              <a:tr h="71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Вещество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q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CC0000"/>
                          </a:solidFill>
                        </a:rPr>
                        <a:t>10</a:t>
                      </a:r>
                      <a:r>
                        <a:rPr lang="ru-RU" sz="1400" b="1" baseline="30000" dirty="0" smtClean="0">
                          <a:solidFill>
                            <a:srgbClr val="CC0000"/>
                          </a:solidFill>
                        </a:rPr>
                        <a:t>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Дж/кг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Вещество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CC0000"/>
                          </a:solidFill>
                        </a:rPr>
                        <a:t>10</a:t>
                      </a:r>
                      <a:r>
                        <a:rPr lang="ru-RU" sz="1400" b="1" baseline="30000" dirty="0" smtClean="0">
                          <a:solidFill>
                            <a:srgbClr val="CC0000"/>
                          </a:solidFill>
                        </a:rPr>
                        <a:t>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Дж/кг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Порох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Мазут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4,06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Дрова сухие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Дизельное топливо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Торф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Топливо реактивных самолетов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(ТС- 1)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Сахар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Природный газ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Уголь каменный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Нефть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Спирт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Бензин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Кокс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2,93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Керосин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Антрацит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Ацетилен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Древесный уголь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Водород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53" name="Picture 13" descr="C:\Users\Директор\Pictures\1 сентября\Рисунок1.png"/>
          <p:cNvPicPr>
            <a:picLocks noChangeAspect="1" noChangeArrowheads="1"/>
          </p:cNvPicPr>
          <p:nvPr/>
        </p:nvPicPr>
        <p:blipFill>
          <a:blip r:embed="rId2" cstate="print"/>
          <a:srcRect r="1527"/>
          <a:stretch>
            <a:fillRect/>
          </a:stretch>
        </p:blipFill>
        <p:spPr bwMode="auto">
          <a:xfrm>
            <a:off x="-71438" y="-71438"/>
            <a:ext cx="92154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4" name="Rectangle 570"/>
          <p:cNvSpPr>
            <a:spLocks noChangeArrowheads="1"/>
          </p:cNvSpPr>
          <p:nvPr/>
        </p:nvSpPr>
        <p:spPr bwMode="auto">
          <a:xfrm>
            <a:off x="971550" y="7651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1,0 · 10</a:t>
            </a:r>
            <a:r>
              <a:rPr lang="ru-RU" b="1" baseline="30000" dirty="0">
                <a:solidFill>
                  <a:srgbClr val="CC0000"/>
                </a:solidFill>
              </a:rPr>
              <a:t>7</a:t>
            </a:r>
            <a:r>
              <a:rPr lang="ru-RU" b="1" dirty="0">
                <a:solidFill>
                  <a:srgbClr val="CC0000"/>
                </a:solidFill>
              </a:rPr>
              <a:t> Дж/кг = </a:t>
            </a:r>
            <a:r>
              <a:rPr lang="ru-RU" b="1" dirty="0" smtClean="0">
                <a:solidFill>
                  <a:srgbClr val="CC0000"/>
                </a:solidFill>
              </a:rPr>
              <a:t>10000000</a:t>
            </a:r>
            <a:r>
              <a:rPr lang="ru-RU" b="1" baseline="30000" dirty="0" smtClean="0">
                <a:solidFill>
                  <a:srgbClr val="CC0000"/>
                </a:solidFill>
              </a:rPr>
              <a:t> </a:t>
            </a:r>
            <a:r>
              <a:rPr lang="ru-RU" b="1" dirty="0">
                <a:solidFill>
                  <a:srgbClr val="CC0000"/>
                </a:solidFill>
              </a:rPr>
              <a:t>Дж/кг = 10 МДж</a:t>
            </a:r>
            <a:r>
              <a:rPr lang="en-US" b="1" dirty="0">
                <a:solidFill>
                  <a:srgbClr val="CC0000"/>
                </a:solidFill>
              </a:rPr>
              <a:t>/</a:t>
            </a:r>
            <a:r>
              <a:rPr lang="ru-RU" b="1" dirty="0">
                <a:solidFill>
                  <a:srgbClr val="CC0000"/>
                </a:solidFill>
              </a:rPr>
              <a:t>кг</a:t>
            </a:r>
          </a:p>
        </p:txBody>
      </p:sp>
      <p:sp>
        <p:nvSpPr>
          <p:cNvPr id="21051" name="Rectangle 571"/>
          <p:cNvSpPr>
            <a:spLocks noChangeArrowheads="1"/>
          </p:cNvSpPr>
          <p:nvPr/>
        </p:nvSpPr>
        <p:spPr bwMode="auto">
          <a:xfrm>
            <a:off x="323850" y="5805488"/>
            <a:ext cx="856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33CC"/>
                </a:solidFill>
              </a:rPr>
              <a:t>Это значит, что при полном сгорании 1 кг торфа выделяется 1,4·10</a:t>
            </a:r>
            <a:r>
              <a:rPr lang="ru-RU" sz="1600" b="1" baseline="30000">
                <a:solidFill>
                  <a:srgbClr val="0033CC"/>
                </a:solidFill>
              </a:rPr>
              <a:t>7</a:t>
            </a:r>
            <a:r>
              <a:rPr lang="ru-RU" sz="1600" b="1">
                <a:solidFill>
                  <a:srgbClr val="0033CC"/>
                </a:solidFill>
              </a:rPr>
              <a:t> Дж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748" grpId="0"/>
      <p:bldP spid="210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</a:rPr>
              <a:t>Как посчитать количество теплоты,</a:t>
            </a:r>
            <a:br>
              <a:rPr lang="ru-RU" sz="2800" b="1" smtClean="0">
                <a:solidFill>
                  <a:srgbClr val="008000"/>
                </a:solidFill>
              </a:rPr>
            </a:br>
            <a:r>
              <a:rPr lang="ru-RU" sz="2800" b="1" smtClean="0">
                <a:solidFill>
                  <a:srgbClr val="008000"/>
                </a:solidFill>
              </a:rPr>
              <a:t>выделившееся при полном сгорании</a:t>
            </a:r>
            <a:br>
              <a:rPr lang="ru-RU" sz="2800" b="1" smtClean="0">
                <a:solidFill>
                  <a:srgbClr val="008000"/>
                </a:solidFill>
              </a:rPr>
            </a:br>
            <a:r>
              <a:rPr lang="ru-RU" sz="2800" b="1" smtClean="0">
                <a:solidFill>
                  <a:srgbClr val="008000"/>
                </a:solidFill>
              </a:rPr>
              <a:t>топлива массой </a:t>
            </a:r>
            <a:r>
              <a:rPr lang="en-US" sz="2800" b="1" smtClean="0">
                <a:solidFill>
                  <a:srgbClr val="008000"/>
                </a:solidFill>
              </a:rPr>
              <a:t>m</a:t>
            </a:r>
            <a:r>
              <a:rPr lang="ru-RU" sz="2800" b="1" smtClean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45061" name="Picture 5" descr="profes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403725" y="3770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327525" y="3389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974725" y="3389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981200" y="34290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Q=mq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Физкультминутка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773238"/>
            <a:ext cx="5616575" cy="44211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    </a:t>
            </a:r>
            <a:r>
              <a:rPr lang="ru-RU" sz="2400">
                <a:latin typeface="Verdana" pitchFamily="34" charset="0"/>
              </a:rPr>
              <a:t>Очень физику мы любим!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solidFill>
                  <a:srgbClr val="990099"/>
                </a:solidFill>
                <a:latin typeface="Verdana" pitchFamily="34" charset="0"/>
              </a:rPr>
              <a:t>Шеей влево, вправо крутим.</a:t>
            </a:r>
            <a:r>
              <a:rPr lang="ru-RU" sz="2400">
                <a:latin typeface="Verdana" pitchFamily="34" charset="0"/>
              </a:rPr>
              <a:t>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Воздух – это атмосфера,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solidFill>
                  <a:srgbClr val="990099"/>
                </a:solidFill>
                <a:latin typeface="Verdana" pitchFamily="34" charset="0"/>
              </a:rPr>
              <a:t>Если правда, хлопай смело.</a:t>
            </a:r>
            <a:r>
              <a:rPr lang="ru-RU" sz="2400">
                <a:latin typeface="Verdana" pitchFamily="34" charset="0"/>
              </a:rPr>
              <a:t>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В атмосфере есть азот,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solidFill>
                  <a:srgbClr val="990099"/>
                </a:solidFill>
                <a:latin typeface="Verdana" pitchFamily="34" charset="0"/>
              </a:rPr>
              <a:t>Делай вправо поворот.</a:t>
            </a:r>
            <a:r>
              <a:rPr lang="ru-RU" sz="2400">
                <a:latin typeface="Verdana" pitchFamily="34" charset="0"/>
              </a:rPr>
              <a:t>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Так же есть и кислород,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solidFill>
                  <a:srgbClr val="990099"/>
                </a:solidFill>
                <a:latin typeface="Verdana" pitchFamily="34" charset="0"/>
              </a:rPr>
              <a:t>Делай влево поворот,</a:t>
            </a:r>
            <a:r>
              <a:rPr lang="ru-RU" sz="2400">
                <a:latin typeface="Verdana" pitchFamily="34" charset="0"/>
              </a:rPr>
              <a:t>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Воздух обладает массой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solidFill>
                  <a:srgbClr val="990099"/>
                </a:solidFill>
                <a:latin typeface="Verdana" pitchFamily="34" charset="0"/>
              </a:rPr>
              <a:t>Мы похлопаем всем классом.</a:t>
            </a:r>
            <a:r>
              <a:rPr lang="ru-RU" sz="2400">
                <a:latin typeface="Verdana" pitchFamily="34" charset="0"/>
              </a:rPr>
              <a:t>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Чем выше вверх, тем воздух реже,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solidFill>
                  <a:srgbClr val="990099"/>
                </a:solidFill>
                <a:latin typeface="Verdana" pitchFamily="34" charset="0"/>
              </a:rPr>
              <a:t>Друг другу улыбнулись нежно!</a:t>
            </a:r>
          </a:p>
        </p:txBody>
      </p:sp>
      <p:pic>
        <p:nvPicPr>
          <p:cNvPr id="38916" name="Picture 4" descr="dancarino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1552575" cy="2232025"/>
          </a:xfrm>
          <a:prstGeom prst="rect">
            <a:avLst/>
          </a:prstGeom>
          <a:noFill/>
        </p:spPr>
      </p:pic>
      <p:pic>
        <p:nvPicPr>
          <p:cNvPr id="38917" name="Picture 5" descr="a_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1196975"/>
            <a:ext cx="2003425" cy="2665413"/>
          </a:xfrm>
          <a:prstGeom prst="rect">
            <a:avLst/>
          </a:prstGeom>
          <a:noFill/>
        </p:spPr>
      </p:pic>
      <p:pic>
        <p:nvPicPr>
          <p:cNvPr id="38919" name="Picture 7" descr="6341858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437063"/>
            <a:ext cx="1620838" cy="2160587"/>
          </a:xfrm>
          <a:prstGeom prst="rect">
            <a:avLst/>
          </a:prstGeom>
          <a:noFill/>
        </p:spPr>
      </p:pic>
      <p:pic>
        <p:nvPicPr>
          <p:cNvPr id="38920" name="Picture 8" descr="6027540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4581525"/>
            <a:ext cx="1587500" cy="2020888"/>
          </a:xfrm>
          <a:prstGeom prst="rect">
            <a:avLst/>
          </a:prstGeom>
          <a:noFill/>
        </p:spPr>
      </p:pic>
      <p:pic>
        <p:nvPicPr>
          <p:cNvPr id="38921" name="Picture 9" descr="a7bb5c32aae8bda5984e00a65eac1ab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88913"/>
            <a:ext cx="935038" cy="863600"/>
          </a:xfrm>
          <a:prstGeom prst="rect">
            <a:avLst/>
          </a:prstGeom>
          <a:noFill/>
        </p:spPr>
      </p:pic>
      <p:pic>
        <p:nvPicPr>
          <p:cNvPr id="38922" name="Picture 10" descr="a7bb5c32aae8bda5984e00a65eac1ab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188913"/>
            <a:ext cx="935038" cy="86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/>
              <a:t>Решим задачу №1</a:t>
            </a:r>
          </a:p>
        </p:txBody>
      </p:sp>
      <p:pic>
        <p:nvPicPr>
          <p:cNvPr id="53255" name="Picture 7" descr="лджлдж"/>
          <p:cNvPicPr>
            <a:picLocks noChangeAspect="1" noChangeArrowheads="1"/>
          </p:cNvPicPr>
          <p:nvPr/>
        </p:nvPicPr>
        <p:blipFill>
          <a:blip r:embed="rId2" cstate="print"/>
          <a:srcRect t="10001" b="73334"/>
          <a:stretch>
            <a:fillRect/>
          </a:stretch>
        </p:blipFill>
        <p:spPr bwMode="auto">
          <a:xfrm>
            <a:off x="0" y="1524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лджлдж"/>
          <p:cNvPicPr>
            <a:picLocks noChangeAspect="1" noChangeArrowheads="1"/>
          </p:cNvPicPr>
          <p:nvPr/>
        </p:nvPicPr>
        <p:blipFill>
          <a:blip r:embed="rId2" cstate="print"/>
          <a:srcRect t="26666" r="69231" b="1666"/>
          <a:stretch>
            <a:fillRect/>
          </a:stretch>
        </p:blipFill>
        <p:spPr bwMode="auto">
          <a:xfrm>
            <a:off x="228600" y="23622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лджлдж"/>
          <p:cNvPicPr>
            <a:picLocks noChangeAspect="1" noChangeArrowheads="1"/>
          </p:cNvPicPr>
          <p:nvPr/>
        </p:nvPicPr>
        <p:blipFill>
          <a:blip r:embed="rId2" cstate="print"/>
          <a:srcRect l="29915" t="28334" b="21667"/>
          <a:stretch>
            <a:fillRect/>
          </a:stretch>
        </p:blipFill>
        <p:spPr bwMode="auto">
          <a:xfrm>
            <a:off x="3048000" y="2438400"/>
            <a:ext cx="609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лджлдж"/>
          <p:cNvPicPr>
            <a:picLocks noChangeAspect="1" noChangeArrowheads="1"/>
          </p:cNvPicPr>
          <p:nvPr/>
        </p:nvPicPr>
        <p:blipFill>
          <a:blip r:embed="rId2" cstate="print"/>
          <a:srcRect l="29915" t="81667" r="37607"/>
          <a:stretch>
            <a:fillRect/>
          </a:stretch>
        </p:blipFill>
        <p:spPr bwMode="auto">
          <a:xfrm>
            <a:off x="3124200" y="4800600"/>
            <a:ext cx="40195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33CC"/>
                </a:solidFill>
              </a:rPr>
              <a:t>Использование:</a:t>
            </a:r>
          </a:p>
        </p:txBody>
      </p:sp>
      <p:pic>
        <p:nvPicPr>
          <p:cNvPr id="15368" name="Picture 8" descr="5G91Y8CAHU7CHQCACWJNX4CAG9ZTNKCARJ6ALFCAAV9KE1CAXLLO1HCAD32YK8CA8MUDQECA119DS6CAZB4ILPCAP1RMQZCAR3HBAHCAM4CJFLCAC9JFE7CAH44OT1CAKD3HNDCAC1TNOSCAQRZJETCA61660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00108"/>
            <a:ext cx="3333744" cy="1428760"/>
          </a:xfrm>
          <a:noFill/>
          <a:ln/>
        </p:spPr>
      </p:pic>
      <p:pic>
        <p:nvPicPr>
          <p:cNvPr id="15369" name="Picture 9" descr="LPX4PKCACO6G3QCARBMPYZCAW67AZICA45O4FFCAR4FACJCAVCLDZ9CAE9SU02CAL26AZSCA1OXC53CAUSN2S3CAYTZTJVCA6FLOY3CAY5NUBFCA7GT0PWCAD1W76QCAOU7EUMCAMZ56SDCAINYAOBCAHHGM2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857232"/>
            <a:ext cx="3124200" cy="2332038"/>
          </a:xfrm>
          <a:noFill/>
          <a:ln/>
        </p:spPr>
      </p:pic>
      <p:pic>
        <p:nvPicPr>
          <p:cNvPr id="15370" name="Picture 10" descr="прл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3714752"/>
            <a:ext cx="3810000" cy="2532063"/>
          </a:xfrm>
          <a:noFill/>
          <a:ln/>
        </p:spPr>
      </p:pic>
      <p:pic>
        <p:nvPicPr>
          <p:cNvPr id="15371" name="Picture 11" descr="3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" y="3886200"/>
            <a:ext cx="3478213" cy="260985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857224" y="257174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Источником энергии</a:t>
            </a:r>
            <a:r>
              <a:rPr lang="ru-RU" b="1" dirty="0" smtClean="0"/>
              <a:t>, которая используется в промышленности, на транспорте, в сельском хозяйстве, в быту, является </a:t>
            </a:r>
            <a:r>
              <a:rPr lang="ru-RU" b="1" dirty="0" smtClean="0">
                <a:solidFill>
                  <a:srgbClr val="CC0000"/>
                </a:solidFill>
              </a:rPr>
              <a:t>топливо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CC6600"/>
                </a:solidFill>
              </a:rPr>
              <a:t>К чему ведет интенсивное использование топлива?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685800"/>
          </a:xfrm>
        </p:spPr>
        <p:txBody>
          <a:bodyPr/>
          <a:lstStyle/>
          <a:p>
            <a:pPr eaLnBrk="1" hangingPunct="1"/>
            <a:r>
              <a:rPr lang="ru-RU" b="1" smtClean="0"/>
              <a:t>Истощению природных ресурсов.</a:t>
            </a:r>
          </a:p>
        </p:txBody>
      </p:sp>
      <p:pic>
        <p:nvPicPr>
          <p:cNvPr id="50180" name="Picture 4" descr="ZAPOM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1347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81200" y="3505200"/>
            <a:ext cx="434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Запасы: уголь - 350лет</a:t>
            </a:r>
          </a:p>
          <a:p>
            <a:r>
              <a:rPr lang="ru-RU" sz="2800" b="1"/>
              <a:t>               нефть - 40 лет</a:t>
            </a:r>
          </a:p>
          <a:p>
            <a:r>
              <a:rPr lang="ru-RU" sz="2800" b="1"/>
              <a:t>                     газ - 60 лет</a:t>
            </a:r>
          </a:p>
        </p:txBody>
      </p:sp>
      <p:pic>
        <p:nvPicPr>
          <p:cNvPr id="50186" name="Picture 10" descr="STOR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0" y="2286000"/>
            <a:ext cx="792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/>
              <a:t>  Загрязнению окружающей среды.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1" grpId="0"/>
      <p:bldP spid="50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топливу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</a:t>
            </a:r>
            <a:r>
              <a:rPr lang="ru-RU" sz="2400" b="1">
                <a:solidFill>
                  <a:srgbClr val="FF33CC"/>
                </a:solidFill>
              </a:rPr>
              <a:t>Топливо</a:t>
            </a:r>
            <a:endParaRPr lang="en-US" sz="2400" b="1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/>
              <a:t> обладает большой удельной теплотой сгорания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ru-RU" sz="2400"/>
              <a:t>низкой температурой воспламенения.</a:t>
            </a:r>
          </a:p>
          <a:p>
            <a:pPr>
              <a:lnSpc>
                <a:spcPct val="80000"/>
              </a:lnSpc>
            </a:pPr>
            <a:r>
              <a:rPr lang="ru-RU" sz="2400"/>
              <a:t> отсутствием вредных продуктов сгорания</a:t>
            </a:r>
          </a:p>
          <a:p>
            <a:pPr>
              <a:lnSpc>
                <a:spcPct val="80000"/>
              </a:lnSpc>
            </a:pPr>
            <a:r>
              <a:rPr lang="ru-RU" sz="2400"/>
              <a:t> широко распространены в природе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ru-RU" sz="2400"/>
              <a:t> просты в добыче и транспортировке.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44" name="Picture 4" descr="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2184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8000" dirty="0" smtClean="0"/>
              <a:t>  Спасибо </a:t>
            </a:r>
            <a:r>
              <a:rPr lang="ru-RU" sz="8000" dirty="0"/>
              <a:t>за урок!</a:t>
            </a:r>
            <a:endParaRPr lang="en-US" sz="8000" dirty="0"/>
          </a:p>
          <a:p>
            <a:r>
              <a:rPr lang="en-US" sz="8000" dirty="0">
                <a:solidFill>
                  <a:schemeClr val="bg2"/>
                </a:solidFill>
              </a:rPr>
              <a:t>             </a:t>
            </a:r>
          </a:p>
          <a:p>
            <a:endParaRPr lang="ru-RU" sz="8000" dirty="0">
              <a:solidFill>
                <a:schemeClr val="bg2"/>
              </a:solidFill>
            </a:endParaRPr>
          </a:p>
        </p:txBody>
      </p:sp>
      <p:pic>
        <p:nvPicPr>
          <p:cNvPr id="18435" name="Picture 3" descr="мальчик с рюкзако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357563"/>
            <a:ext cx="28082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33CC"/>
                </a:solidFill>
              </a:rPr>
              <a:t>            Виды топлива</a:t>
            </a:r>
          </a:p>
        </p:txBody>
      </p:sp>
      <p:pic>
        <p:nvPicPr>
          <p:cNvPr id="14339" name="Picture 3" descr="6H9GIVCALXX3G5CABQ6ZITCAFILHJ7CASYDZH0CAJZHLN3CAQPI0XHCAZ7GSU0CAHEJG24CAZ7ITOBCA46V6XHCAJXUISMCAK76Y9GCAE3A20XCAXH29E7CAG1SHEMCAC2W87YCAIIC54LCAKZIVPFCAZDKIU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3041650" cy="2286000"/>
          </a:xfrm>
          <a:noFill/>
          <a:ln/>
        </p:spPr>
      </p:pic>
      <p:pic>
        <p:nvPicPr>
          <p:cNvPr id="14340" name="Picture 4" descr="7YPNZCCAGWU16GCA32QB3QCAA5ZKAQCAK31FZECARV0ASYCA79O4DDCA3J81RZCA9ITOIJCAR00KTACAOJJP51CALPA341CABQYL4WCAEV7X34CAJC20FFCA3NY0UWCAE92U5ECA3BDIGWCAFV855QCA9OTBJ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1219200"/>
            <a:ext cx="2417763" cy="2300288"/>
          </a:xfrm>
          <a:noFill/>
          <a:ln/>
        </p:spPr>
      </p:pic>
      <p:pic>
        <p:nvPicPr>
          <p:cNvPr id="14341" name="Picture 5" descr="JHTHVUCA57XK0BCAF11T0LCAM779I1CADEIY10CA15V7MVCA670BB6CAWMHPKVCAC58LV2CA8OT5WUCAKGDXYQCAL2YU3CCA11QRVQCA2S8HX4CAK9QSKLCAE7IHZQCA0LGMJRCANX3VVGCAY7DUZYCAJPEBQ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3657600"/>
            <a:ext cx="2214563" cy="2971800"/>
          </a:xfrm>
          <a:noFill/>
          <a:ln/>
        </p:spPr>
      </p:pic>
      <p:pic>
        <p:nvPicPr>
          <p:cNvPr id="14342" name="Picture 6" descr="EBUHVZCARWBQV3CAPF3MRTCAWMW128CAJZC5CYCA2TVGXDCA1P3QHDCAYA6SA4CAA6ZEOYCA6O4KFFCA8T6H6ACACNLQKGCACM62UYCA81ZHYUCA53RPHECAME2BG7CA77MO4VCA3CJFIECAIV9TXICA2H8XE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0400" y="3657600"/>
            <a:ext cx="1985963" cy="3000375"/>
          </a:xfrm>
          <a:noFill/>
          <a:ln/>
        </p:spPr>
      </p:pic>
      <p:pic>
        <p:nvPicPr>
          <p:cNvPr id="14343" name="Picture 7" descr="4E28D6CASD171RCA7DMDPPCAZW36GCCA1XFNNDCAKTF9ZCCAH225S7CA2M8DUNCA1I2VDKCAAC2AKGCAY10QX1CAF21AT5CA9BMHYPCAAVHK0MCA2HBT06CAJXI8BGCAKI9J7OCARVFOW0CAQIEHDDCAORC7P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1109663" cy="3114672"/>
          </a:xfrm>
          <a:prstGeom prst="rect">
            <a:avLst/>
          </a:prstGeom>
          <a:noFill/>
        </p:spPr>
      </p:pic>
      <p:pic>
        <p:nvPicPr>
          <p:cNvPr id="14344" name="Picture 8" descr="KWFLT2CAZY1JWTCARLQFETCAOM1QR3CAWFZI69CAGQXO0JCAJY5GL8CA8I2EF0CAHCSHQ8CALF1B35CANHQJAXCAZR6DNICAXTZF7BCACFGAOBCAFFRRC0CA1VGPNFCADZAD9XCAJINV2VCAHBT1WUCA7APMR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714884"/>
            <a:ext cx="2584450" cy="1938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Что может гореть?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3048000" y="1371600"/>
            <a:ext cx="2590800" cy="685800"/>
          </a:xfrm>
          <a:prstGeom prst="flowChart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Любые вещества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29200" y="3200400"/>
            <a:ext cx="2971800" cy="914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Все остальные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685800" y="3200400"/>
            <a:ext cx="3124200" cy="914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CC00"/>
              </a:solidFill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7139886">
            <a:off x="2193131" y="237886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3197959">
            <a:off x="5545931" y="237886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62000" y="3429000"/>
            <a:ext cx="296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Углеродосодержащие</a:t>
            </a: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rot="5400000">
            <a:off x="6325395" y="4571206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5400000">
            <a:off x="1583531" y="451246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5105400" y="5410200"/>
            <a:ext cx="3733800" cy="1143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Энергия поглощается</a:t>
            </a: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381000" y="5486400"/>
            <a:ext cx="3733800" cy="1143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Тепло выделяется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21" grpId="0" animBg="1"/>
      <p:bldP spid="17422" grpId="0" animBg="1"/>
      <p:bldP spid="17424" grpId="0" animBg="1"/>
      <p:bldP spid="17425" grpId="0" animBg="1"/>
      <p:bldP spid="17426" grpId="0"/>
      <p:bldP spid="17428" grpId="0" animBg="1"/>
      <p:bldP spid="17429" grpId="0" animBg="1"/>
      <p:bldP spid="17430" grpId="0" animBg="1"/>
      <p:bldP spid="174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2"/>
          <p:cNvSpPr>
            <a:spLocks noChangeArrowheads="1"/>
          </p:cNvSpPr>
          <p:nvPr/>
        </p:nvSpPr>
        <p:spPr bwMode="auto">
          <a:xfrm>
            <a:off x="1042988" y="1341438"/>
            <a:ext cx="1152525" cy="11303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43" descr="Шари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0031">
            <a:off x="2051050" y="1700213"/>
            <a:ext cx="688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13"/>
          <p:cNvSpPr>
            <a:spLocks noChangeArrowheads="1"/>
          </p:cNvSpPr>
          <p:nvPr/>
        </p:nvSpPr>
        <p:spPr bwMode="auto">
          <a:xfrm>
            <a:off x="3924300" y="1341438"/>
            <a:ext cx="1152525" cy="11303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14"/>
          <p:cNvSpPr>
            <a:spLocks noChangeArrowheads="1"/>
          </p:cNvSpPr>
          <p:nvPr/>
        </p:nvSpPr>
        <p:spPr bwMode="auto">
          <a:xfrm>
            <a:off x="2916238" y="1773238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sp>
        <p:nvSpPr>
          <p:cNvPr id="4103" name="Oval 15"/>
          <p:cNvSpPr>
            <a:spLocks noChangeArrowheads="1"/>
          </p:cNvSpPr>
          <p:nvPr/>
        </p:nvSpPr>
        <p:spPr bwMode="auto">
          <a:xfrm flipH="1">
            <a:off x="6372225" y="1484313"/>
            <a:ext cx="865188" cy="8413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16"/>
          <p:cNvSpPr>
            <a:spLocks noChangeArrowheads="1"/>
          </p:cNvSpPr>
          <p:nvPr/>
        </p:nvSpPr>
        <p:spPr bwMode="auto">
          <a:xfrm flipH="1">
            <a:off x="5292725" y="1484313"/>
            <a:ext cx="865188" cy="8413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5" name="Picture 3" descr="C:\Users\Директор\Desktop\Аннимации\Стрелки и значки\righ-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89263" y="13398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Прямоугольник 14"/>
          <p:cNvSpPr>
            <a:spLocks noChangeArrowheads="1"/>
          </p:cNvSpPr>
          <p:nvPr/>
        </p:nvSpPr>
        <p:spPr bwMode="auto">
          <a:xfrm>
            <a:off x="2987675" y="620713"/>
            <a:ext cx="57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Q</a:t>
            </a:r>
            <a:endParaRPr lang="ru-RU" sz="4000" dirty="0">
              <a:cs typeface="Arial" charset="0"/>
            </a:endParaRPr>
          </a:p>
        </p:txBody>
      </p:sp>
      <p:sp>
        <p:nvSpPr>
          <p:cNvPr id="4107" name="Rectangle 21"/>
          <p:cNvSpPr>
            <a:spLocks noChangeArrowheads="1"/>
          </p:cNvSpPr>
          <p:nvPr/>
        </p:nvSpPr>
        <p:spPr bwMode="auto">
          <a:xfrm>
            <a:off x="3013075" y="2511425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990033"/>
                </a:solidFill>
              </a:rPr>
              <a:t>А</a:t>
            </a:r>
          </a:p>
        </p:txBody>
      </p:sp>
      <p:pic>
        <p:nvPicPr>
          <p:cNvPr id="4108" name="Picture 3" descr="C:\Users\Директор\Desktop\Аннимации\Стрелки и значки\righ-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2989263" y="2208213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1331913" y="1412875"/>
            <a:ext cx="50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4110" name="Rectangle 25"/>
          <p:cNvSpPr>
            <a:spLocks noChangeArrowheads="1"/>
          </p:cNvSpPr>
          <p:nvPr/>
        </p:nvSpPr>
        <p:spPr bwMode="auto">
          <a:xfrm>
            <a:off x="4216400" y="141287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2195513" y="18415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4112" name="Rectangle 27"/>
          <p:cNvSpPr>
            <a:spLocks noChangeArrowheads="1"/>
          </p:cNvSpPr>
          <p:nvPr/>
        </p:nvSpPr>
        <p:spPr bwMode="auto">
          <a:xfrm>
            <a:off x="5292725" y="162877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4113" name="Rectangle 28"/>
          <p:cNvSpPr>
            <a:spLocks noChangeArrowheads="1"/>
          </p:cNvSpPr>
          <p:nvPr/>
        </p:nvSpPr>
        <p:spPr bwMode="auto">
          <a:xfrm>
            <a:off x="6372225" y="162877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4114" name="Rectangle 30"/>
          <p:cNvSpPr>
            <a:spLocks noChangeArrowheads="1"/>
          </p:cNvSpPr>
          <p:nvPr/>
        </p:nvSpPr>
        <p:spPr bwMode="auto">
          <a:xfrm>
            <a:off x="549275" y="958850"/>
            <a:ext cx="2078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200" b="1"/>
              <a:t>Молекула</a:t>
            </a:r>
            <a:r>
              <a:rPr lang="ru-RU" sz="1400" b="1"/>
              <a:t> воды (Н</a:t>
            </a:r>
            <a:r>
              <a:rPr lang="ru-RU" sz="1400" b="1" baseline="-25000"/>
              <a:t>2</a:t>
            </a:r>
            <a:r>
              <a:rPr lang="ru-RU" sz="1400" b="1"/>
              <a:t>О)</a:t>
            </a:r>
          </a:p>
        </p:txBody>
      </p:sp>
      <p:pic>
        <p:nvPicPr>
          <p:cNvPr id="4115" name="Picture 41" descr="Шар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47918">
            <a:off x="539750" y="1700213"/>
            <a:ext cx="669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Rectangle 29"/>
          <p:cNvSpPr>
            <a:spLocks noChangeArrowheads="1"/>
          </p:cNvSpPr>
          <p:nvPr/>
        </p:nvSpPr>
        <p:spPr bwMode="auto">
          <a:xfrm>
            <a:off x="684213" y="1844675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07950" y="3141663"/>
            <a:ext cx="8856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 dirty="0"/>
              <a:t>При разделении </a:t>
            </a:r>
            <a:r>
              <a:rPr lang="ru-RU" sz="2000" b="1" dirty="0">
                <a:solidFill>
                  <a:srgbClr val="0033CC"/>
                </a:solidFill>
              </a:rPr>
              <a:t>молекулы воды на атомы</a:t>
            </a:r>
            <a:r>
              <a:rPr lang="ru-RU" sz="2000" b="1" dirty="0"/>
              <a:t>, совершается </a:t>
            </a:r>
            <a:r>
              <a:rPr lang="ru-RU" sz="2000" b="1" dirty="0">
                <a:solidFill>
                  <a:srgbClr val="0033CC"/>
                </a:solidFill>
              </a:rPr>
              <a:t>работа</a:t>
            </a:r>
            <a:r>
              <a:rPr lang="ru-RU" sz="2000" b="1" dirty="0"/>
              <a:t> по преодолению </a:t>
            </a:r>
            <a:r>
              <a:rPr lang="ru-RU" sz="2000" b="1" dirty="0">
                <a:solidFill>
                  <a:srgbClr val="0033CC"/>
                </a:solidFill>
              </a:rPr>
              <a:t>сил притяжения</a:t>
            </a:r>
            <a:r>
              <a:rPr lang="ru-RU" sz="2000" b="1" dirty="0"/>
              <a:t> между атомами. Следовательно, затрачивается некоторая </a:t>
            </a:r>
            <a:r>
              <a:rPr lang="ru-RU" sz="2000" b="1" dirty="0">
                <a:solidFill>
                  <a:srgbClr val="CC0000"/>
                </a:solidFill>
              </a:rPr>
              <a:t>энергия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6600"/>
                </a:solidFill>
              </a:rPr>
              <a:t>Топливо- вещество, которое способно гореть и выделять при этом тепло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Нефть</a:t>
            </a:r>
          </a:p>
          <a:p>
            <a:pPr eaLnBrk="1" hangingPunct="1">
              <a:defRPr/>
            </a:pPr>
            <a:r>
              <a:rPr lang="ru-RU" smtClean="0"/>
              <a:t>Каменный уголь</a:t>
            </a:r>
          </a:p>
          <a:p>
            <a:pPr eaLnBrk="1" hangingPunct="1">
              <a:defRPr/>
            </a:pPr>
            <a:r>
              <a:rPr lang="ru-RU" smtClean="0"/>
              <a:t>Природный газ</a:t>
            </a:r>
          </a:p>
          <a:p>
            <a:pPr eaLnBrk="1" hangingPunct="1">
              <a:defRPr/>
            </a:pPr>
            <a:r>
              <a:rPr lang="ru-RU" smtClean="0"/>
              <a:t>Торф</a:t>
            </a:r>
          </a:p>
          <a:p>
            <a:pPr eaLnBrk="1" hangingPunct="1">
              <a:defRPr/>
            </a:pPr>
            <a:r>
              <a:rPr lang="ru-RU" smtClean="0"/>
              <a:t>Древесина 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4114800" y="1828800"/>
            <a:ext cx="1371600" cy="2743200"/>
          </a:xfrm>
          <a:prstGeom prst="left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889625" y="2286000"/>
            <a:ext cx="2949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Все эти вещества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содержат атомы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углерода (С).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94" grpId="0" animBg="1"/>
      <p:bldP spid="204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Получение и освоение огня</a:t>
            </a:r>
            <a:endParaRPr lang="ru-RU" dirty="0"/>
          </a:p>
        </p:txBody>
      </p:sp>
      <p:pic>
        <p:nvPicPr>
          <p:cNvPr id="4" name="Рисунок 3" descr="07i-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61828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12477667_fire_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84" y="1500174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4499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8" descr="Шари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9958">
            <a:off x="7164388" y="4076700"/>
            <a:ext cx="695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9" descr="Шари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59500">
            <a:off x="5730875" y="4021138"/>
            <a:ext cx="7127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6227763" y="3644900"/>
            <a:ext cx="1152525" cy="11303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125" name="Picture 13" descr="C:\Users\Директор\Pictures\1 сентября\Рисунок1.png"/>
          <p:cNvPicPr>
            <a:picLocks noChangeAspect="1" noChangeArrowheads="1"/>
          </p:cNvPicPr>
          <p:nvPr/>
        </p:nvPicPr>
        <p:blipFill>
          <a:blip r:embed="rId5" cstate="print"/>
          <a:srcRect r="1527"/>
          <a:stretch>
            <a:fillRect/>
          </a:stretch>
        </p:blipFill>
        <p:spPr bwMode="auto">
          <a:xfrm>
            <a:off x="-71438" y="-71438"/>
            <a:ext cx="92154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1187450" y="3789363"/>
            <a:ext cx="863600" cy="841375"/>
          </a:xfrm>
          <a:prstGeom prst="ellipse">
            <a:avLst/>
          </a:prstGeom>
          <a:gradFill rotWithShape="1">
            <a:gsLst>
              <a:gs pos="0">
                <a:srgbClr val="00185E"/>
              </a:gs>
              <a:gs pos="100000">
                <a:srgbClr val="0033C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3348038" y="3644900"/>
            <a:ext cx="1152525" cy="11303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 flipH="1">
            <a:off x="2268538" y="3789363"/>
            <a:ext cx="865187" cy="841375"/>
          </a:xfrm>
          <a:prstGeom prst="ellipse">
            <a:avLst/>
          </a:prstGeom>
          <a:gradFill rotWithShape="1">
            <a:gsLst>
              <a:gs pos="0">
                <a:srgbClr val="00185E"/>
              </a:gs>
              <a:gs pos="100000">
                <a:srgbClr val="0033C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15"/>
          <p:cNvSpPr>
            <a:spLocks noChangeArrowheads="1"/>
          </p:cNvSpPr>
          <p:nvPr/>
        </p:nvSpPr>
        <p:spPr bwMode="auto">
          <a:xfrm>
            <a:off x="4716463" y="4076700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5130" name="Picture 3" descr="C:\Users\Директор\Desktop\Аннимации\Стрелки и значки\righ-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H="1">
            <a:off x="4789488" y="3576638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Прямоугольник 14"/>
          <p:cNvSpPr>
            <a:spLocks noChangeArrowheads="1"/>
          </p:cNvSpPr>
          <p:nvPr/>
        </p:nvSpPr>
        <p:spPr bwMode="auto">
          <a:xfrm>
            <a:off x="4784725" y="2852738"/>
            <a:ext cx="57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cs typeface="Arial" charset="0"/>
              </a:rPr>
              <a:t>Q</a:t>
            </a:r>
            <a:endParaRPr lang="ru-RU" sz="4000">
              <a:cs typeface="Arial" charset="0"/>
            </a:endParaRPr>
          </a:p>
        </p:txBody>
      </p:sp>
      <p:sp>
        <p:nvSpPr>
          <p:cNvPr id="5132" name="Rectangle 28"/>
          <p:cNvSpPr>
            <a:spLocks noChangeArrowheads="1"/>
          </p:cNvSpPr>
          <p:nvPr/>
        </p:nvSpPr>
        <p:spPr bwMode="auto">
          <a:xfrm>
            <a:off x="0" y="620713"/>
            <a:ext cx="91614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>
                <a:solidFill>
                  <a:srgbClr val="CC0000"/>
                </a:solidFill>
              </a:rPr>
              <a:t>При сжигании топлива атомы соединяются в молекулы, и </a:t>
            </a:r>
          </a:p>
          <a:p>
            <a:pPr>
              <a:spcBef>
                <a:spcPct val="30000"/>
              </a:spcBef>
            </a:pPr>
            <a:r>
              <a:rPr lang="ru-RU" sz="2400" b="1">
                <a:solidFill>
                  <a:srgbClr val="CC0000"/>
                </a:solidFill>
              </a:rPr>
              <a:t>происходит </a:t>
            </a:r>
            <a:r>
              <a:rPr lang="ru-RU" sz="2400" b="1">
                <a:solidFill>
                  <a:srgbClr val="0000FF"/>
                </a:solidFill>
              </a:rPr>
              <a:t>выделение </a:t>
            </a:r>
            <a:r>
              <a:rPr lang="ru-RU" sz="2400" b="1">
                <a:solidFill>
                  <a:srgbClr val="CC0000"/>
                </a:solidFill>
              </a:rPr>
              <a:t>энергии.</a:t>
            </a:r>
          </a:p>
        </p:txBody>
      </p:sp>
      <p:sp>
        <p:nvSpPr>
          <p:cNvPr id="5133" name="Rectangle 36"/>
          <p:cNvSpPr>
            <a:spLocks noChangeArrowheads="1"/>
          </p:cNvSpPr>
          <p:nvPr/>
        </p:nvSpPr>
        <p:spPr bwMode="auto">
          <a:xfrm>
            <a:off x="5795963" y="3213100"/>
            <a:ext cx="3097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200" b="1"/>
              <a:t>Молекула углекислого газа (СО</a:t>
            </a:r>
            <a:r>
              <a:rPr lang="ru-RU" sz="1200" b="1" baseline="-25000"/>
              <a:t>2</a:t>
            </a:r>
            <a:r>
              <a:rPr lang="ru-RU" sz="1200" b="1"/>
              <a:t>)</a:t>
            </a:r>
          </a:p>
        </p:txBody>
      </p:sp>
      <p:sp>
        <p:nvSpPr>
          <p:cNvPr id="5134" name="Rectangle 37"/>
          <p:cNvSpPr>
            <a:spLocks noChangeArrowheads="1"/>
          </p:cNvSpPr>
          <p:nvPr/>
        </p:nvSpPr>
        <p:spPr bwMode="auto">
          <a:xfrm>
            <a:off x="1187450" y="39338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135" name="Rectangle 38"/>
          <p:cNvSpPr>
            <a:spLocks noChangeArrowheads="1"/>
          </p:cNvSpPr>
          <p:nvPr/>
        </p:nvSpPr>
        <p:spPr bwMode="auto">
          <a:xfrm>
            <a:off x="2268538" y="3929063"/>
            <a:ext cx="500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136" name="Rectangle 39"/>
          <p:cNvSpPr>
            <a:spLocks noChangeArrowheads="1"/>
          </p:cNvSpPr>
          <p:nvPr/>
        </p:nvSpPr>
        <p:spPr bwMode="auto">
          <a:xfrm>
            <a:off x="5724525" y="4076700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137" name="Rectangle 40"/>
          <p:cNvSpPr>
            <a:spLocks noChangeArrowheads="1"/>
          </p:cNvSpPr>
          <p:nvPr/>
        </p:nvSpPr>
        <p:spPr bwMode="auto">
          <a:xfrm>
            <a:off x="7380288" y="4076700"/>
            <a:ext cx="50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138" name="Rectangle 41"/>
          <p:cNvSpPr>
            <a:spLocks noChangeArrowheads="1"/>
          </p:cNvSpPr>
          <p:nvPr/>
        </p:nvSpPr>
        <p:spPr bwMode="auto">
          <a:xfrm>
            <a:off x="3662363" y="37163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5139" name="Rectangle 43"/>
          <p:cNvSpPr>
            <a:spLocks noChangeArrowheads="1"/>
          </p:cNvSpPr>
          <p:nvPr/>
        </p:nvSpPr>
        <p:spPr bwMode="auto">
          <a:xfrm>
            <a:off x="6542088" y="37163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С</a:t>
            </a:r>
          </a:p>
        </p:txBody>
      </p:sp>
      <p:pic>
        <p:nvPicPr>
          <p:cNvPr id="5140" name="Picture 45" descr="77283326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2926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46"/>
          <p:cNvSpPr>
            <a:spLocks noChangeArrowheads="1"/>
          </p:cNvSpPr>
          <p:nvPr/>
        </p:nvSpPr>
        <p:spPr bwMode="auto">
          <a:xfrm>
            <a:off x="179388" y="15573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/>
              <a:t>С точки зрения химии </a:t>
            </a:r>
            <a:r>
              <a:rPr lang="ru-RU" sz="1400" b="1" i="1">
                <a:solidFill>
                  <a:srgbClr val="CC0000"/>
                </a:solidFill>
              </a:rPr>
              <a:t>горение</a:t>
            </a:r>
            <a:r>
              <a:rPr lang="ru-RU" sz="1400" b="1" i="1"/>
              <a:t> - </a:t>
            </a:r>
            <a:r>
              <a:rPr lang="ru-RU" sz="1400" b="1"/>
              <a:t>это реакция, протекающая с выделением света и тепла. Вещества вступают в соединения не в произвольных отношениях, а в строго определенных. Для того, чтобы зажечь вещество, его необходимо нагреть до температуры, которая называется </a:t>
            </a:r>
            <a:r>
              <a:rPr lang="ru-RU" sz="1400" b="1" i="1">
                <a:solidFill>
                  <a:srgbClr val="CC0000"/>
                </a:solidFill>
              </a:rPr>
              <a:t>температурой воспламенения</a:t>
            </a:r>
            <a:r>
              <a:rPr lang="ru-RU" sz="1400" b="1" i="1"/>
              <a:t>. </a:t>
            </a:r>
            <a:r>
              <a:rPr lang="ru-RU" sz="1400" b="1"/>
              <a:t>Например, для угля эта температура равняется 350°С. </a:t>
            </a:r>
          </a:p>
        </p:txBody>
      </p:sp>
      <p:sp>
        <p:nvSpPr>
          <p:cNvPr id="5142" name="Rectangle 47"/>
          <p:cNvSpPr>
            <a:spLocks noChangeArrowheads="1"/>
          </p:cNvSpPr>
          <p:nvPr/>
        </p:nvSpPr>
        <p:spPr bwMode="auto">
          <a:xfrm>
            <a:off x="107950" y="5589588"/>
            <a:ext cx="88217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/>
              <a:t>Часть выделяющейся теплоты затрачивается на разрыв связи в молекуле С и молекуле О</a:t>
            </a:r>
            <a:r>
              <a:rPr lang="ru-RU" sz="1200" b="1" baseline="-25000"/>
              <a:t>2</a:t>
            </a:r>
            <a:r>
              <a:rPr lang="ru-RU" sz="1600" b="1"/>
              <a:t>, а часть расходуется на образование продукта СО</a:t>
            </a:r>
            <a:r>
              <a:rPr lang="ru-RU" sz="1200" b="1" baseline="-25000"/>
              <a:t>2</a:t>
            </a:r>
            <a:r>
              <a:rPr lang="ru-RU" sz="1600" b="1"/>
              <a:t> (углекислого газа).</a:t>
            </a:r>
            <a:br>
              <a:rPr lang="ru-RU" sz="1600" b="1"/>
            </a:br>
            <a:r>
              <a:rPr lang="ru-RU" sz="1600" b="1"/>
              <a:t>Внутренняя энергия переходит в тепловую.</a:t>
            </a:r>
            <a:br>
              <a:rPr lang="ru-RU" sz="1600" b="1"/>
            </a:br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Картинка 3 из 1763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092200"/>
            <a:ext cx="21605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Картинка 10 из 17639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56540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Картинка 32 из 2867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1068388"/>
            <a:ext cx="18002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7" descr="Картинка 4 из 54453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3048000" y="15240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8" name="Picture 10" descr="Картинка 19 из 42339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2544763"/>
            <a:ext cx="215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Картинка 2 из 8601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365625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natural-gas_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413" y="4365625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413" y="256540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C:\Users\Директор\Pictures\1 сентября\Рисунок1.png"/>
          <p:cNvPicPr>
            <a:picLocks noChangeAspect="1" noChangeArrowheads="1"/>
          </p:cNvPicPr>
          <p:nvPr/>
        </p:nvPicPr>
        <p:blipFill>
          <a:blip r:embed="rId16" cstate="print"/>
          <a:srcRect r="1527"/>
          <a:stretch>
            <a:fillRect/>
          </a:stretch>
        </p:blipFill>
        <p:spPr bwMode="auto">
          <a:xfrm>
            <a:off x="-71438" y="-71438"/>
            <a:ext cx="92154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5" descr="Нефть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79900" y="1052513"/>
            <a:ext cx="21637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179388" y="2133600"/>
            <a:ext cx="91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chemeClr val="bg1"/>
                </a:solidFill>
              </a:rPr>
              <a:t>Уголь </a:t>
            </a:r>
          </a:p>
        </p:txBody>
      </p:sp>
      <p:sp>
        <p:nvSpPr>
          <p:cNvPr id="3086" name="Rectangle 18"/>
          <p:cNvSpPr>
            <a:spLocks noChangeArrowheads="1"/>
          </p:cNvSpPr>
          <p:nvPr/>
        </p:nvSpPr>
        <p:spPr bwMode="auto">
          <a:xfrm>
            <a:off x="2411413" y="21336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chemeClr val="bg1"/>
                </a:solidFill>
              </a:rPr>
              <a:t>Торф </a:t>
            </a:r>
          </a:p>
        </p:txBody>
      </p:sp>
      <p:sp>
        <p:nvSpPr>
          <p:cNvPr id="3087" name="Rectangle 19"/>
          <p:cNvSpPr>
            <a:spLocks noChangeArrowheads="1"/>
          </p:cNvSpPr>
          <p:nvPr/>
        </p:nvSpPr>
        <p:spPr bwMode="auto">
          <a:xfrm>
            <a:off x="4284663" y="2133600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chemeClr val="bg1"/>
                </a:solidFill>
              </a:rPr>
              <a:t>Нефть </a:t>
            </a:r>
          </a:p>
        </p:txBody>
      </p:sp>
      <p:sp>
        <p:nvSpPr>
          <p:cNvPr id="3088" name="Rectangle 20"/>
          <p:cNvSpPr>
            <a:spLocks noChangeArrowheads="1"/>
          </p:cNvSpPr>
          <p:nvPr/>
        </p:nvSpPr>
        <p:spPr bwMode="auto">
          <a:xfrm>
            <a:off x="395288" y="2349500"/>
            <a:ext cx="91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chemeClr val="bg1"/>
                </a:solidFill>
              </a:rPr>
              <a:t>Уголь </a:t>
            </a:r>
          </a:p>
        </p:txBody>
      </p:sp>
      <p:sp>
        <p:nvSpPr>
          <p:cNvPr id="3089" name="Rectangle 21"/>
          <p:cNvSpPr>
            <a:spLocks noChangeArrowheads="1"/>
          </p:cNvSpPr>
          <p:nvPr/>
        </p:nvSpPr>
        <p:spPr bwMode="auto">
          <a:xfrm>
            <a:off x="2484438" y="4365625"/>
            <a:ext cx="619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chemeClr val="bg1"/>
                </a:solidFill>
              </a:rPr>
              <a:t>Газ </a:t>
            </a:r>
          </a:p>
        </p:txBody>
      </p:sp>
      <p:sp>
        <p:nvSpPr>
          <p:cNvPr id="3090" name="Rectangle 22"/>
          <p:cNvSpPr>
            <a:spLocks noChangeArrowheads="1"/>
          </p:cNvSpPr>
          <p:nvPr/>
        </p:nvSpPr>
        <p:spPr bwMode="auto">
          <a:xfrm>
            <a:off x="179388" y="436562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chemeClr val="bg1"/>
                </a:solidFill>
              </a:rPr>
              <a:t>Дрова </a:t>
            </a:r>
          </a:p>
        </p:txBody>
      </p:sp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4427538" y="4502150"/>
            <a:ext cx="4465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Энергия, выделяющаяся при полном сгорании топлива </a:t>
            </a:r>
            <a:r>
              <a:rPr lang="ru-RU" b="1"/>
              <a:t>называется </a:t>
            </a:r>
            <a:r>
              <a:rPr lang="ru-RU" b="1">
                <a:solidFill>
                  <a:srgbClr val="CC0000"/>
                </a:solidFill>
              </a:rPr>
              <a:t>теплотой сгорания топлива.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157788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Г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068638"/>
            <a:ext cx="2952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1" descr="77283326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7813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4" descr="Картинка 19 из 4233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852738"/>
            <a:ext cx="18002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51296750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941888"/>
            <a:ext cx="542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2" descr="51296750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2636838"/>
            <a:ext cx="542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5589588"/>
            <a:ext cx="15668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51296750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581525"/>
            <a:ext cx="542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5" descr="772833267">
            <a:hlinkClick r:id="rId9" tooltip="Просмотры: 1054 | Размеры: 108x108, 16.5Kb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3552825"/>
            <a:ext cx="2889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7" descr="Труб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4437063"/>
            <a:ext cx="2857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C:\Users\Директор\Pictures\1 сентября\Рисунок1.png"/>
          <p:cNvPicPr>
            <a:picLocks noChangeAspect="1" noChangeArrowheads="1"/>
          </p:cNvPicPr>
          <p:nvPr/>
        </p:nvPicPr>
        <p:blipFill>
          <a:blip r:embed="rId11" cstate="print"/>
          <a:srcRect r="1527"/>
          <a:stretch>
            <a:fillRect/>
          </a:stretch>
        </p:blipFill>
        <p:spPr bwMode="auto">
          <a:xfrm>
            <a:off x="-71438" y="-71438"/>
            <a:ext cx="92154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28"/>
          <p:cNvSpPr>
            <a:spLocks noChangeArrowheads="1"/>
          </p:cNvSpPr>
          <p:nvPr/>
        </p:nvSpPr>
        <p:spPr bwMode="auto">
          <a:xfrm>
            <a:off x="179388" y="666750"/>
            <a:ext cx="578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/>
              <a:t>При </a:t>
            </a:r>
            <a:r>
              <a:rPr lang="ru-RU" sz="2000" b="1">
                <a:solidFill>
                  <a:srgbClr val="CC0000"/>
                </a:solidFill>
              </a:rPr>
              <a:t>сгорании топлива</a:t>
            </a:r>
            <a:r>
              <a:rPr lang="ru-RU" sz="2000" b="1"/>
              <a:t> выделяется </a:t>
            </a:r>
            <a:r>
              <a:rPr lang="ru-RU" sz="2000" b="1">
                <a:solidFill>
                  <a:srgbClr val="CC0000"/>
                </a:solidFill>
              </a:rPr>
              <a:t>энергия</a:t>
            </a:r>
            <a:r>
              <a:rPr lang="ru-RU" sz="2000" b="1"/>
              <a:t>.</a:t>
            </a:r>
          </a:p>
        </p:txBody>
      </p:sp>
      <p:sp>
        <p:nvSpPr>
          <p:cNvPr id="7182" name="Rectangle 30"/>
          <p:cNvSpPr>
            <a:spLocks noChangeArrowheads="1"/>
          </p:cNvSpPr>
          <p:nvPr/>
        </p:nvSpPr>
        <p:spPr bwMode="auto">
          <a:xfrm>
            <a:off x="150813" y="1365250"/>
            <a:ext cx="8929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CC0000"/>
                </a:solidFill>
              </a:rPr>
              <a:t>Удельная теплота сгорания топлива </a:t>
            </a:r>
            <a:r>
              <a:rPr lang="ru-RU" sz="1600" b="1">
                <a:solidFill>
                  <a:srgbClr val="0033CC"/>
                </a:solidFill>
              </a:rPr>
              <a:t>(</a:t>
            </a:r>
            <a:r>
              <a:rPr lang="en-US" sz="1600" b="1">
                <a:solidFill>
                  <a:srgbClr val="0033CC"/>
                </a:solidFill>
              </a:rPr>
              <a:t>q)</a:t>
            </a:r>
            <a:r>
              <a:rPr lang="ru-RU" sz="1600" b="1"/>
              <a:t> – это физическая величина, показывающая, </a:t>
            </a:r>
          </a:p>
          <a:p>
            <a:r>
              <a:rPr lang="ru-RU" sz="1600" b="1"/>
              <a:t>какое количество теплоты </a:t>
            </a:r>
            <a:r>
              <a:rPr lang="en-US" sz="1600" b="1"/>
              <a:t>(Q) </a:t>
            </a:r>
            <a:r>
              <a:rPr lang="ru-RU" sz="1600" b="1"/>
              <a:t>выделяется при полном сгорании топлива массой 1 кг.</a:t>
            </a:r>
          </a:p>
        </p:txBody>
      </p:sp>
      <p:sp>
        <p:nvSpPr>
          <p:cNvPr id="7183" name="Rectangle 31"/>
          <p:cNvSpPr>
            <a:spLocks noChangeArrowheads="1"/>
          </p:cNvSpPr>
          <p:nvPr/>
        </p:nvSpPr>
        <p:spPr bwMode="auto">
          <a:xfrm>
            <a:off x="3851275" y="1987550"/>
            <a:ext cx="1866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[</a:t>
            </a:r>
            <a:r>
              <a:rPr lang="en-US" sz="2400" b="1" dirty="0" smtClean="0">
                <a:solidFill>
                  <a:srgbClr val="0033CC"/>
                </a:solidFill>
              </a:rPr>
              <a:t>q</a:t>
            </a:r>
            <a:r>
              <a:rPr lang="ru-RU" sz="2400" b="1" dirty="0" smtClean="0">
                <a:solidFill>
                  <a:srgbClr val="0033CC"/>
                </a:solidFill>
              </a:rPr>
              <a:t>] </a:t>
            </a:r>
            <a:r>
              <a:rPr lang="ru-RU" sz="2400" b="1" dirty="0">
                <a:solidFill>
                  <a:srgbClr val="0033CC"/>
                </a:solidFill>
              </a:rPr>
              <a:t>= [Дж</a:t>
            </a:r>
            <a:r>
              <a:rPr lang="en-US" sz="2400" b="1" dirty="0">
                <a:solidFill>
                  <a:srgbClr val="0033CC"/>
                </a:solidFill>
              </a:rPr>
              <a:t>/</a:t>
            </a:r>
            <a:r>
              <a:rPr lang="ru-RU" sz="2400" b="1" dirty="0">
                <a:solidFill>
                  <a:srgbClr val="0033CC"/>
                </a:solidFill>
              </a:rPr>
              <a:t>кг]</a:t>
            </a:r>
          </a:p>
        </p:txBody>
      </p:sp>
      <p:sp>
        <p:nvSpPr>
          <p:cNvPr id="7184" name="Rectangle 32"/>
          <p:cNvSpPr>
            <a:spLocks noChangeArrowheads="1"/>
          </p:cNvSpPr>
          <p:nvPr/>
        </p:nvSpPr>
        <p:spPr bwMode="auto">
          <a:xfrm>
            <a:off x="47625" y="2616200"/>
            <a:ext cx="236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400" b="1"/>
              <a:t>Дрова 1 кг</a:t>
            </a:r>
            <a:r>
              <a:rPr lang="ru-RU" sz="1400" b="1">
                <a:solidFill>
                  <a:srgbClr val="CC0000"/>
                </a:solidFill>
              </a:rPr>
              <a:t> </a:t>
            </a:r>
            <a:r>
              <a:rPr lang="en-US" sz="1400" b="1">
                <a:solidFill>
                  <a:srgbClr val="CC0000"/>
                </a:solidFill>
              </a:rPr>
              <a:t>=&gt;</a:t>
            </a:r>
            <a:r>
              <a:rPr lang="en-US" sz="1400" b="1"/>
              <a:t> 1</a:t>
            </a:r>
            <a:r>
              <a:rPr lang="ru-RU" sz="1400" b="1"/>
              <a:t>,</a:t>
            </a:r>
            <a:r>
              <a:rPr lang="en-US" sz="1400" b="1"/>
              <a:t>0</a:t>
            </a:r>
            <a:r>
              <a:rPr lang="ru-RU" sz="1400" b="1"/>
              <a:t> </a:t>
            </a:r>
            <a:r>
              <a:rPr lang="en-US" sz="1200" b="1">
                <a:cs typeface="Arial" charset="0"/>
              </a:rPr>
              <a:t>•</a:t>
            </a:r>
            <a:r>
              <a:rPr lang="en-US" sz="1400" b="1"/>
              <a:t> 10</a:t>
            </a:r>
            <a:r>
              <a:rPr lang="en-US" sz="1400" b="1" baseline="30000"/>
              <a:t>7</a:t>
            </a:r>
            <a:r>
              <a:rPr lang="en-US" sz="1400" b="1"/>
              <a:t> </a:t>
            </a:r>
            <a:r>
              <a:rPr lang="ru-RU" sz="1400" b="1"/>
              <a:t>Дж</a:t>
            </a:r>
          </a:p>
        </p:txBody>
      </p:sp>
      <p:sp>
        <p:nvSpPr>
          <p:cNvPr id="7185" name="Rectangle 33"/>
          <p:cNvSpPr>
            <a:spLocks noChangeArrowheads="1"/>
          </p:cNvSpPr>
          <p:nvPr/>
        </p:nvSpPr>
        <p:spPr bwMode="auto">
          <a:xfrm>
            <a:off x="71438" y="443071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400" b="1"/>
              <a:t>Уголь 1 кг </a:t>
            </a:r>
            <a:r>
              <a:rPr lang="en-US" sz="1400" b="1">
                <a:solidFill>
                  <a:srgbClr val="CC0000"/>
                </a:solidFill>
              </a:rPr>
              <a:t>=&gt;</a:t>
            </a:r>
            <a:r>
              <a:rPr lang="en-US" sz="1400" b="1"/>
              <a:t> </a:t>
            </a:r>
            <a:r>
              <a:rPr lang="ru-RU" sz="1400" b="1"/>
              <a:t>2,7</a:t>
            </a:r>
            <a:r>
              <a:rPr lang="en-US" sz="1400" b="1"/>
              <a:t> </a:t>
            </a:r>
            <a:r>
              <a:rPr lang="en-US" sz="1200" b="1"/>
              <a:t>•</a:t>
            </a:r>
            <a:r>
              <a:rPr lang="ru-RU"/>
              <a:t> </a:t>
            </a:r>
            <a:r>
              <a:rPr lang="en-US" sz="1400" b="1"/>
              <a:t>10</a:t>
            </a:r>
            <a:r>
              <a:rPr lang="en-US" sz="1400" b="1" baseline="30000"/>
              <a:t>7</a:t>
            </a:r>
            <a:r>
              <a:rPr lang="en-US" sz="1400" b="1"/>
              <a:t> </a:t>
            </a:r>
            <a:r>
              <a:rPr lang="ru-RU" sz="1400" b="1"/>
              <a:t>Дж</a:t>
            </a:r>
          </a:p>
        </p:txBody>
      </p:sp>
      <p:sp>
        <p:nvSpPr>
          <p:cNvPr id="7186" name="Rectangle 34"/>
          <p:cNvSpPr>
            <a:spLocks noChangeArrowheads="1"/>
          </p:cNvSpPr>
          <p:nvPr/>
        </p:nvSpPr>
        <p:spPr bwMode="auto">
          <a:xfrm>
            <a:off x="2843213" y="2565400"/>
            <a:ext cx="2389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400" b="1"/>
              <a:t>Нефть 1 кг </a:t>
            </a:r>
            <a:r>
              <a:rPr lang="en-US" sz="1400" b="1">
                <a:solidFill>
                  <a:srgbClr val="CC0000"/>
                </a:solidFill>
              </a:rPr>
              <a:t>=&gt;</a:t>
            </a:r>
            <a:r>
              <a:rPr lang="en-US" sz="1400" b="1"/>
              <a:t> </a:t>
            </a:r>
            <a:r>
              <a:rPr lang="ru-RU" sz="1400" b="1"/>
              <a:t>4,4 </a:t>
            </a:r>
            <a:r>
              <a:rPr lang="en-US" sz="1200" b="1">
                <a:cs typeface="Arial" charset="0"/>
              </a:rPr>
              <a:t>•</a:t>
            </a:r>
            <a:r>
              <a:rPr lang="en-US" sz="1400" b="1"/>
              <a:t> 10</a:t>
            </a:r>
            <a:r>
              <a:rPr lang="en-US" sz="1400" b="1" baseline="30000"/>
              <a:t>7</a:t>
            </a:r>
            <a:r>
              <a:rPr lang="en-US" sz="1400" b="1"/>
              <a:t> </a:t>
            </a:r>
            <a:r>
              <a:rPr lang="ru-RU" sz="1400" b="1"/>
              <a:t>Дж</a:t>
            </a:r>
          </a:p>
        </p:txBody>
      </p:sp>
      <p:sp>
        <p:nvSpPr>
          <p:cNvPr id="7187" name="Rectangle 35"/>
          <p:cNvSpPr>
            <a:spLocks noChangeArrowheads="1"/>
          </p:cNvSpPr>
          <p:nvPr/>
        </p:nvSpPr>
        <p:spPr bwMode="auto">
          <a:xfrm>
            <a:off x="2771775" y="4724400"/>
            <a:ext cx="228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400" b="1"/>
              <a:t>Торф 1 кг </a:t>
            </a:r>
            <a:r>
              <a:rPr lang="en-US" sz="1400" b="1">
                <a:solidFill>
                  <a:srgbClr val="CC0000"/>
                </a:solidFill>
              </a:rPr>
              <a:t>=&gt;</a:t>
            </a:r>
            <a:r>
              <a:rPr lang="en-US" sz="1400" b="1"/>
              <a:t> </a:t>
            </a:r>
            <a:r>
              <a:rPr lang="ru-RU" sz="1400" b="1"/>
              <a:t>1,4 </a:t>
            </a:r>
            <a:r>
              <a:rPr lang="en-US" sz="1200" b="1">
                <a:cs typeface="Arial" charset="0"/>
              </a:rPr>
              <a:t>•</a:t>
            </a:r>
            <a:r>
              <a:rPr lang="en-US" sz="1400" b="1"/>
              <a:t> 10</a:t>
            </a:r>
            <a:r>
              <a:rPr lang="en-US" sz="1400" b="1" baseline="30000"/>
              <a:t>7</a:t>
            </a:r>
            <a:r>
              <a:rPr lang="en-US" sz="1400" b="1"/>
              <a:t> </a:t>
            </a:r>
            <a:r>
              <a:rPr lang="ru-RU" sz="1400" b="1"/>
              <a:t>Дж</a:t>
            </a:r>
          </a:p>
        </p:txBody>
      </p:sp>
      <p:sp>
        <p:nvSpPr>
          <p:cNvPr id="7188" name="Rectangle 36"/>
          <p:cNvSpPr>
            <a:spLocks noChangeArrowheads="1"/>
          </p:cNvSpPr>
          <p:nvPr/>
        </p:nvSpPr>
        <p:spPr bwMode="auto">
          <a:xfrm>
            <a:off x="5867400" y="2708275"/>
            <a:ext cx="316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400" b="1"/>
              <a:t>Природный газ 1 кг </a:t>
            </a:r>
            <a:r>
              <a:rPr lang="en-US" sz="1400" b="1">
                <a:solidFill>
                  <a:srgbClr val="CC0000"/>
                </a:solidFill>
              </a:rPr>
              <a:t>=&gt;</a:t>
            </a:r>
            <a:r>
              <a:rPr lang="en-US" sz="1400" b="1"/>
              <a:t> </a:t>
            </a:r>
            <a:r>
              <a:rPr lang="ru-RU" sz="1400" b="1"/>
              <a:t>4,4 </a:t>
            </a:r>
            <a:r>
              <a:rPr lang="en-US" sz="1200" b="1">
                <a:cs typeface="Arial" charset="0"/>
              </a:rPr>
              <a:t>•</a:t>
            </a:r>
            <a:r>
              <a:rPr lang="en-US" sz="1400" b="1"/>
              <a:t> 10</a:t>
            </a:r>
            <a:r>
              <a:rPr lang="en-US" sz="1400" b="1" baseline="30000"/>
              <a:t>7</a:t>
            </a:r>
            <a:r>
              <a:rPr lang="en-US" sz="1400" b="1"/>
              <a:t> </a:t>
            </a:r>
            <a:r>
              <a:rPr lang="ru-RU" sz="1400" b="1"/>
              <a:t>Дж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567</Words>
  <Application>Microsoft Office PowerPoint</Application>
  <PresentationFormat>Экран (4:3)</PresentationFormat>
  <Paragraphs>134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Тема Office</vt:lpstr>
      <vt:lpstr>ЭНЕРГИЯ ТОПЛИВА</vt:lpstr>
      <vt:lpstr>            Виды топлива</vt:lpstr>
      <vt:lpstr>Что может гореть?</vt:lpstr>
      <vt:lpstr>Презентация PowerPoint</vt:lpstr>
      <vt:lpstr>Топливо- вещество, которое способно гореть и выделять при этом тепло</vt:lpstr>
      <vt:lpstr>Получение и освоение огня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посчитать количество теплоты, выделившееся при полном сгорании топлива массой m?</vt:lpstr>
      <vt:lpstr>Физкультминутка</vt:lpstr>
      <vt:lpstr>Решим задачу №1</vt:lpstr>
      <vt:lpstr>Использование:</vt:lpstr>
      <vt:lpstr>К чему ведет интенсивное использование топлива?</vt:lpstr>
      <vt:lpstr>Требования к топливу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 ТОПЛИВА</dc:title>
  <dc:creator>мишаня</dc:creator>
  <cp:lastModifiedBy>9</cp:lastModifiedBy>
  <cp:revision>39</cp:revision>
  <dcterms:created xsi:type="dcterms:W3CDTF">2011-10-16T11:00:34Z</dcterms:created>
  <dcterms:modified xsi:type="dcterms:W3CDTF">2022-12-20T12:01:31Z</dcterms:modified>
</cp:coreProperties>
</file>