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1"/>
  </p:notesMasterIdLst>
  <p:sldIdLst>
    <p:sldId id="257" r:id="rId2"/>
    <p:sldId id="290" r:id="rId3"/>
    <p:sldId id="280" r:id="rId4"/>
    <p:sldId id="283" r:id="rId5"/>
    <p:sldId id="284" r:id="rId6"/>
    <p:sldId id="286" r:id="rId7"/>
    <p:sldId id="287" r:id="rId8"/>
    <p:sldId id="288" r:id="rId9"/>
    <p:sldId id="289" r:id="rId1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9900FF"/>
    <a:srgbClr val="33CC33"/>
    <a:srgbClr val="FF66FF"/>
    <a:srgbClr val="9900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9CFA82EF-1FD1-45E3-A956-09D29FFA23E5}" type="datetimeFigureOut">
              <a:rPr lang="ru-RU"/>
              <a:pPr>
                <a:defRPr/>
              </a:pPr>
              <a:t>20.12.2022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F7C1EFD-0419-401B-8DE5-ACC472D33CCD}" type="slidenum">
              <a:rPr lang="ru-RU" altLang="ru-RU"/>
              <a:pPr/>
              <a:t>‹#›</a:t>
            </a:fld>
            <a:endParaRPr lang="ru-RU" altLang="ru-RU"/>
          </a:p>
        </p:txBody>
      </p:sp>
    </p:spTree>
    <p:extLst>
      <p:ext uri="{BB962C8B-B14F-4D97-AF65-F5344CB8AC3E}">
        <p14:creationId xmlns:p14="http://schemas.microsoft.com/office/powerpoint/2010/main" val="624626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F7C1EFD-0419-401B-8DE5-ACC472D33CCD}" type="slidenum">
              <a:rPr lang="ru-RU" altLang="ru-RU" smtClean="0"/>
              <a:pPr/>
              <a:t>6</a:t>
            </a:fld>
            <a:endParaRPr lang="ru-RU" altLang="ru-RU"/>
          </a:p>
        </p:txBody>
      </p:sp>
    </p:spTree>
    <p:extLst>
      <p:ext uri="{BB962C8B-B14F-4D97-AF65-F5344CB8AC3E}">
        <p14:creationId xmlns:p14="http://schemas.microsoft.com/office/powerpoint/2010/main" val="243993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F7C1EFD-0419-401B-8DE5-ACC472D33CCD}" type="slidenum">
              <a:rPr lang="ru-RU" altLang="ru-RU" smtClean="0"/>
              <a:pPr/>
              <a:t>7</a:t>
            </a:fld>
            <a:endParaRPr lang="ru-RU" altLang="ru-RU"/>
          </a:p>
        </p:txBody>
      </p:sp>
    </p:spTree>
    <p:extLst>
      <p:ext uri="{BB962C8B-B14F-4D97-AF65-F5344CB8AC3E}">
        <p14:creationId xmlns:p14="http://schemas.microsoft.com/office/powerpoint/2010/main" val="33532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F7C1EFD-0419-401B-8DE5-ACC472D33CCD}" type="slidenum">
              <a:rPr lang="ru-RU" altLang="ru-RU" smtClean="0"/>
              <a:pPr/>
              <a:t>8</a:t>
            </a:fld>
            <a:endParaRPr lang="ru-RU" altLang="ru-RU"/>
          </a:p>
        </p:txBody>
      </p:sp>
    </p:spTree>
    <p:extLst>
      <p:ext uri="{BB962C8B-B14F-4D97-AF65-F5344CB8AC3E}">
        <p14:creationId xmlns:p14="http://schemas.microsoft.com/office/powerpoint/2010/main" val="1477068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F7C1EFD-0419-401B-8DE5-ACC472D33CCD}" type="slidenum">
              <a:rPr lang="ru-RU" altLang="ru-RU" smtClean="0"/>
              <a:pPr/>
              <a:t>9</a:t>
            </a:fld>
            <a:endParaRPr lang="ru-RU" altLang="ru-RU"/>
          </a:p>
        </p:txBody>
      </p:sp>
    </p:spTree>
    <p:extLst>
      <p:ext uri="{BB962C8B-B14F-4D97-AF65-F5344CB8AC3E}">
        <p14:creationId xmlns:p14="http://schemas.microsoft.com/office/powerpoint/2010/main" val="50431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EC3F7A9C-E16A-4109-9295-577779881AB0}" type="slidenum">
              <a:rPr lang="ru-RU" altLang="ru-RU"/>
              <a:pPr/>
              <a:t>‹#›</a:t>
            </a:fld>
            <a:endParaRPr lang="ru-RU" altLang="ru-RU"/>
          </a:p>
        </p:txBody>
      </p:sp>
    </p:spTree>
    <p:extLst>
      <p:ext uri="{BB962C8B-B14F-4D97-AF65-F5344CB8AC3E}">
        <p14:creationId xmlns:p14="http://schemas.microsoft.com/office/powerpoint/2010/main" val="358315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7AE13F79-3A0D-40DE-99CF-DADF492FE4B0}" type="slidenum">
              <a:rPr lang="ru-RU" altLang="ru-RU"/>
              <a:pPr/>
              <a:t>‹#›</a:t>
            </a:fld>
            <a:endParaRPr lang="ru-RU" altLang="ru-RU"/>
          </a:p>
        </p:txBody>
      </p:sp>
    </p:spTree>
    <p:extLst>
      <p:ext uri="{BB962C8B-B14F-4D97-AF65-F5344CB8AC3E}">
        <p14:creationId xmlns:p14="http://schemas.microsoft.com/office/powerpoint/2010/main" val="428795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BE295C4F-69F6-4CA8-806C-AE1C507FB13C}" type="slidenum">
              <a:rPr lang="ru-RU" altLang="ru-RU"/>
              <a:pPr/>
              <a:t>‹#›</a:t>
            </a:fld>
            <a:endParaRPr lang="ru-RU" altLang="ru-RU"/>
          </a:p>
        </p:txBody>
      </p:sp>
    </p:spTree>
    <p:extLst>
      <p:ext uri="{BB962C8B-B14F-4D97-AF65-F5344CB8AC3E}">
        <p14:creationId xmlns:p14="http://schemas.microsoft.com/office/powerpoint/2010/main" val="3618855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3"/>
          <p:cNvSpPr>
            <a:spLocks noGrp="1"/>
          </p:cNvSpPr>
          <p:nvPr>
            <p:ph type="dt" sz="half" idx="15"/>
          </p:nvPr>
        </p:nvSpPr>
        <p:spPr/>
        <p:txBody>
          <a:bodyPr/>
          <a:lstStyle>
            <a:lvl1pPr>
              <a:defRPr/>
            </a:lvl1pPr>
          </a:lstStyle>
          <a:p>
            <a:pPr>
              <a:defRPr/>
            </a:pPr>
            <a:endParaRPr lang="ru-RU"/>
          </a:p>
        </p:txBody>
      </p:sp>
      <p:sp>
        <p:nvSpPr>
          <p:cNvPr id="8" name="Footer Placeholder 4"/>
          <p:cNvSpPr>
            <a:spLocks noGrp="1"/>
          </p:cNvSpPr>
          <p:nvPr>
            <p:ph type="ftr" sz="quarter" idx="16"/>
          </p:nvPr>
        </p:nvSpPr>
        <p:spPr/>
        <p:txBody>
          <a:bodyPr/>
          <a:lstStyle>
            <a:lvl1pPr>
              <a:defRPr/>
            </a:lvl1pPr>
          </a:lstStyle>
          <a:p>
            <a:pPr>
              <a:defRPr/>
            </a:pPr>
            <a:endParaRPr lang="ru-RU"/>
          </a:p>
        </p:txBody>
      </p:sp>
      <p:sp>
        <p:nvSpPr>
          <p:cNvPr id="9" name="Slide Number Placeholder 5"/>
          <p:cNvSpPr>
            <a:spLocks noGrp="1"/>
          </p:cNvSpPr>
          <p:nvPr>
            <p:ph type="sldNum" sz="quarter" idx="17"/>
          </p:nvPr>
        </p:nvSpPr>
        <p:spPr/>
        <p:txBody>
          <a:bodyPr/>
          <a:lstStyle>
            <a:lvl1pPr>
              <a:defRPr/>
            </a:lvl1pPr>
          </a:lstStyle>
          <a:p>
            <a:fld id="{9AB62C4B-3028-40FC-B785-3A2A597AF447}" type="slidenum">
              <a:rPr lang="ru-RU" altLang="ru-RU"/>
              <a:pPr/>
              <a:t>‹#›</a:t>
            </a:fld>
            <a:endParaRPr lang="ru-RU" altLang="ru-RU"/>
          </a:p>
        </p:txBody>
      </p:sp>
    </p:spTree>
    <p:extLst>
      <p:ext uri="{BB962C8B-B14F-4D97-AF65-F5344CB8AC3E}">
        <p14:creationId xmlns:p14="http://schemas.microsoft.com/office/powerpoint/2010/main" val="2874122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8880F2ED-9B6C-42CF-B34C-9BBA3A8E9C97}" type="slidenum">
              <a:rPr lang="ru-RU" altLang="ru-RU"/>
              <a:pPr/>
              <a:t>‹#›</a:t>
            </a:fld>
            <a:endParaRPr lang="ru-RU" altLang="ru-RU"/>
          </a:p>
        </p:txBody>
      </p:sp>
    </p:spTree>
    <p:extLst>
      <p:ext uri="{BB962C8B-B14F-4D97-AF65-F5344CB8AC3E}">
        <p14:creationId xmlns:p14="http://schemas.microsoft.com/office/powerpoint/2010/main" val="1949978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cxnSp>
        <p:nvCxnSpPr>
          <p:cNvPr id="9" name="Straight Connector 16"/>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Date Placeholder 3"/>
          <p:cNvSpPr>
            <a:spLocks noGrp="1"/>
          </p:cNvSpPr>
          <p:nvPr>
            <p:ph type="dt" sz="half" idx="18"/>
          </p:nvPr>
        </p:nvSpPr>
        <p:spPr/>
        <p:txBody>
          <a:bodyPr/>
          <a:lstStyle>
            <a:lvl1pPr>
              <a:defRPr/>
            </a:lvl1pPr>
          </a:lstStyle>
          <a:p>
            <a:pPr>
              <a:defRPr/>
            </a:pPr>
            <a:endParaRPr lang="ru-RU"/>
          </a:p>
        </p:txBody>
      </p:sp>
      <p:sp>
        <p:nvSpPr>
          <p:cNvPr id="12" name="Footer Placeholder 4"/>
          <p:cNvSpPr>
            <a:spLocks noGrp="1"/>
          </p:cNvSpPr>
          <p:nvPr>
            <p:ph type="ftr" sz="quarter" idx="19"/>
          </p:nvPr>
        </p:nvSpPr>
        <p:spPr/>
        <p:txBody>
          <a:bodyPr/>
          <a:lstStyle>
            <a:lvl1pPr>
              <a:defRPr/>
            </a:lvl1pPr>
          </a:lstStyle>
          <a:p>
            <a:pPr>
              <a:defRPr/>
            </a:pPr>
            <a:endParaRPr lang="ru-RU"/>
          </a:p>
        </p:txBody>
      </p:sp>
      <p:sp>
        <p:nvSpPr>
          <p:cNvPr id="13" name="Slide Number Placeholder 5"/>
          <p:cNvSpPr>
            <a:spLocks noGrp="1"/>
          </p:cNvSpPr>
          <p:nvPr>
            <p:ph type="sldNum" sz="quarter" idx="20"/>
          </p:nvPr>
        </p:nvSpPr>
        <p:spPr/>
        <p:txBody>
          <a:bodyPr/>
          <a:lstStyle>
            <a:lvl1pPr>
              <a:defRPr/>
            </a:lvl1pPr>
          </a:lstStyle>
          <a:p>
            <a:fld id="{ABE9E844-6043-4E3F-8351-FD34DC18A71C}" type="slidenum">
              <a:rPr lang="ru-RU" altLang="ru-RU"/>
              <a:pPr/>
              <a:t>‹#›</a:t>
            </a:fld>
            <a:endParaRPr lang="ru-RU" altLang="ru-RU"/>
          </a:p>
        </p:txBody>
      </p:sp>
    </p:spTree>
    <p:extLst>
      <p:ext uri="{BB962C8B-B14F-4D97-AF65-F5344CB8AC3E}">
        <p14:creationId xmlns:p14="http://schemas.microsoft.com/office/powerpoint/2010/main" val="3256463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cxnSp>
        <p:nvCxnSpPr>
          <p:cNvPr id="12" name="Straight Connector 1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3"/>
          <p:cNvSpPr>
            <a:spLocks noGrp="1"/>
          </p:cNvSpPr>
          <p:nvPr>
            <p:ph type="dt" sz="half" idx="23"/>
          </p:nvPr>
        </p:nvSpPr>
        <p:spPr/>
        <p:txBody>
          <a:bodyPr/>
          <a:lstStyle>
            <a:lvl1pPr>
              <a:defRPr/>
            </a:lvl1pPr>
          </a:lstStyle>
          <a:p>
            <a:pPr>
              <a:defRPr/>
            </a:pPr>
            <a:endParaRPr lang="ru-RU"/>
          </a:p>
        </p:txBody>
      </p:sp>
      <p:sp>
        <p:nvSpPr>
          <p:cNvPr id="16" name="Footer Placeholder 4"/>
          <p:cNvSpPr>
            <a:spLocks noGrp="1"/>
          </p:cNvSpPr>
          <p:nvPr>
            <p:ph type="ftr" sz="quarter" idx="24"/>
          </p:nvPr>
        </p:nvSpPr>
        <p:spPr/>
        <p:txBody>
          <a:bodyPr/>
          <a:lstStyle>
            <a:lvl1pPr>
              <a:defRPr/>
            </a:lvl1pPr>
          </a:lstStyle>
          <a:p>
            <a:pPr>
              <a:defRPr/>
            </a:pPr>
            <a:endParaRPr lang="ru-RU"/>
          </a:p>
        </p:txBody>
      </p:sp>
      <p:sp>
        <p:nvSpPr>
          <p:cNvPr id="17" name="Slide Number Placeholder 5"/>
          <p:cNvSpPr>
            <a:spLocks noGrp="1"/>
          </p:cNvSpPr>
          <p:nvPr>
            <p:ph type="sldNum" sz="quarter" idx="25"/>
          </p:nvPr>
        </p:nvSpPr>
        <p:spPr/>
        <p:txBody>
          <a:bodyPr/>
          <a:lstStyle>
            <a:lvl1pPr>
              <a:defRPr/>
            </a:lvl1pPr>
          </a:lstStyle>
          <a:p>
            <a:fld id="{5798D948-4C70-4DB5-BBD5-D7E48EAAAB4D}" type="slidenum">
              <a:rPr lang="ru-RU" altLang="ru-RU"/>
              <a:pPr/>
              <a:t>‹#›</a:t>
            </a:fld>
            <a:endParaRPr lang="ru-RU" altLang="ru-RU"/>
          </a:p>
        </p:txBody>
      </p:sp>
    </p:spTree>
    <p:extLst>
      <p:ext uri="{BB962C8B-B14F-4D97-AF65-F5344CB8AC3E}">
        <p14:creationId xmlns:p14="http://schemas.microsoft.com/office/powerpoint/2010/main" val="222156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533F4829-9539-498D-B06C-E5DBE4A007AE}" type="slidenum">
              <a:rPr lang="ru-RU" altLang="ru-RU"/>
              <a:pPr/>
              <a:t>‹#›</a:t>
            </a:fld>
            <a:endParaRPr lang="ru-RU" altLang="ru-RU"/>
          </a:p>
        </p:txBody>
      </p:sp>
    </p:spTree>
    <p:extLst>
      <p:ext uri="{BB962C8B-B14F-4D97-AF65-F5344CB8AC3E}">
        <p14:creationId xmlns:p14="http://schemas.microsoft.com/office/powerpoint/2010/main" val="3623860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FE5DC8B0-910B-49CD-80BD-5E15BAEBAE66}" type="slidenum">
              <a:rPr lang="ru-RU" altLang="ru-RU"/>
              <a:pPr/>
              <a:t>‹#›</a:t>
            </a:fld>
            <a:endParaRPr lang="ru-RU" altLang="ru-RU"/>
          </a:p>
        </p:txBody>
      </p:sp>
    </p:spTree>
    <p:extLst>
      <p:ext uri="{BB962C8B-B14F-4D97-AF65-F5344CB8AC3E}">
        <p14:creationId xmlns:p14="http://schemas.microsoft.com/office/powerpoint/2010/main" val="135508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9AD509EF-3940-4708-BFEF-AB7E9B6AC522}" type="slidenum">
              <a:rPr lang="ru-RU" altLang="ru-RU"/>
              <a:pPr/>
              <a:t>‹#›</a:t>
            </a:fld>
            <a:endParaRPr lang="ru-RU" altLang="ru-RU"/>
          </a:p>
        </p:txBody>
      </p:sp>
    </p:spTree>
    <p:extLst>
      <p:ext uri="{BB962C8B-B14F-4D97-AF65-F5344CB8AC3E}">
        <p14:creationId xmlns:p14="http://schemas.microsoft.com/office/powerpoint/2010/main" val="168778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65580D3D-401E-46B4-8D49-F072FC1FBD72}" type="slidenum">
              <a:rPr lang="ru-RU" altLang="ru-RU"/>
              <a:pPr/>
              <a:t>‹#›</a:t>
            </a:fld>
            <a:endParaRPr lang="ru-RU" altLang="ru-RU"/>
          </a:p>
        </p:txBody>
      </p:sp>
    </p:spTree>
    <p:extLst>
      <p:ext uri="{BB962C8B-B14F-4D97-AF65-F5344CB8AC3E}">
        <p14:creationId xmlns:p14="http://schemas.microsoft.com/office/powerpoint/2010/main" val="170902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EDFD9204-AFCD-435E-88E5-962D4B08B090}" type="slidenum">
              <a:rPr lang="ru-RU" altLang="ru-RU"/>
              <a:pPr/>
              <a:t>‹#›</a:t>
            </a:fld>
            <a:endParaRPr lang="ru-RU" altLang="ru-RU"/>
          </a:p>
        </p:txBody>
      </p:sp>
    </p:spTree>
    <p:extLst>
      <p:ext uri="{BB962C8B-B14F-4D97-AF65-F5344CB8AC3E}">
        <p14:creationId xmlns:p14="http://schemas.microsoft.com/office/powerpoint/2010/main" val="421913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fld id="{F4E63893-4154-49C5-BD22-737944384F40}" type="slidenum">
              <a:rPr lang="ru-RU" altLang="ru-RU"/>
              <a:pPr/>
              <a:t>‹#›</a:t>
            </a:fld>
            <a:endParaRPr lang="ru-RU" altLang="ru-RU"/>
          </a:p>
        </p:txBody>
      </p:sp>
    </p:spTree>
    <p:extLst>
      <p:ext uri="{BB962C8B-B14F-4D97-AF65-F5344CB8AC3E}">
        <p14:creationId xmlns:p14="http://schemas.microsoft.com/office/powerpoint/2010/main" val="54255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fld id="{17869E30-BA68-4297-B101-499A570AE300}" type="slidenum">
              <a:rPr lang="ru-RU" altLang="ru-RU"/>
              <a:pPr/>
              <a:t>‹#›</a:t>
            </a:fld>
            <a:endParaRPr lang="ru-RU" altLang="ru-RU"/>
          </a:p>
        </p:txBody>
      </p:sp>
    </p:spTree>
    <p:extLst>
      <p:ext uri="{BB962C8B-B14F-4D97-AF65-F5344CB8AC3E}">
        <p14:creationId xmlns:p14="http://schemas.microsoft.com/office/powerpoint/2010/main" val="44333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fld id="{E22DAA47-C58E-4C4F-8D06-DA1BEB4F20BB}" type="slidenum">
              <a:rPr lang="ru-RU" altLang="ru-RU"/>
              <a:pPr/>
              <a:t>‹#›</a:t>
            </a:fld>
            <a:endParaRPr lang="ru-RU" altLang="ru-RU"/>
          </a:p>
        </p:txBody>
      </p:sp>
    </p:spTree>
    <p:extLst>
      <p:ext uri="{BB962C8B-B14F-4D97-AF65-F5344CB8AC3E}">
        <p14:creationId xmlns:p14="http://schemas.microsoft.com/office/powerpoint/2010/main" val="172505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6A014BDE-9892-4A8B-99F9-B3ABEAC2057F}" type="slidenum">
              <a:rPr lang="ru-RU" altLang="ru-RU"/>
              <a:pPr/>
              <a:t>‹#›</a:t>
            </a:fld>
            <a:endParaRPr lang="ru-RU" altLang="ru-RU"/>
          </a:p>
        </p:txBody>
      </p:sp>
    </p:spTree>
    <p:extLst>
      <p:ext uri="{BB962C8B-B14F-4D97-AF65-F5344CB8AC3E}">
        <p14:creationId xmlns:p14="http://schemas.microsoft.com/office/powerpoint/2010/main" val="420090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38D17888-0365-4D6F-B824-E8640B63AB47}" type="slidenum">
              <a:rPr lang="ru-RU" altLang="ru-RU"/>
              <a:pPr/>
              <a:t>‹#›</a:t>
            </a:fld>
            <a:endParaRPr lang="ru-RU" altLang="ru-RU"/>
          </a:p>
        </p:txBody>
      </p:sp>
    </p:spTree>
    <p:extLst>
      <p:ext uri="{BB962C8B-B14F-4D97-AF65-F5344CB8AC3E}">
        <p14:creationId xmlns:p14="http://schemas.microsoft.com/office/powerpoint/2010/main" val="111441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заголовка</a:t>
            </a:r>
            <a:endParaRPr lang="en-US" altLang="ru-RU" smtClean="0"/>
          </a:p>
        </p:txBody>
      </p:sp>
      <p:sp>
        <p:nvSpPr>
          <p:cNvPr id="3"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ru-RU"/>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ru-RU"/>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rgbClr val="898989"/>
                </a:solidFill>
              </a:defRPr>
            </a:lvl1pPr>
          </a:lstStyle>
          <a:p>
            <a:fld id="{7ED910AB-BF7F-45FD-8DC9-7B725EA2F4C7}" type="slidenum">
              <a:rPr lang="ru-RU" altLang="ru-RU"/>
              <a:pPr/>
              <a:t>‹#›</a:t>
            </a:fld>
            <a:endParaRPr lang="ru-RU" altLang="ru-RU"/>
          </a:p>
        </p:txBody>
      </p:sp>
    </p:spTree>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5" r:id="rId12"/>
    <p:sldLayoutId id="2147483772" r:id="rId13"/>
    <p:sldLayoutId id="2147483776" r:id="rId14"/>
    <p:sldLayoutId id="2147483777" r:id="rId15"/>
    <p:sldLayoutId id="2147483773" r:id="rId16"/>
    <p:sldLayoutId id="2147483774" r:id="rId17"/>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stCondLst>
                                            <p:cond delay="0"/>
                                          </p:stCondLst>
                                        </p:cTn>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stCondLst>
                                            <p:cond delay="0"/>
                                          </p:stCondLst>
                                        </p:cTn>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stCondLst>
                                            <p:cond delay="0"/>
                                          </p:stCondLst>
                                        </p:cTn>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stCondLst>
                                            <p:cond delay="0"/>
                                          </p:stCondLst>
                                        </p:cTn>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stCondLst>
                            <p:cond delay="0"/>
                          </p:stCondLst>
                        </p:cTn>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stCondLst>
                            <p:cond delay="0"/>
                          </p:stCondLst>
                        </p:cTn>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stCondLst>
                            <p:cond delay="0"/>
                          </p:stCondLst>
                        </p:cTn>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stCondLst>
                            <p:cond delay="0"/>
                          </p:stCondLst>
                        </p:cTn>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stCondLst>
                            <p:cond delay="0"/>
                          </p:stCondLst>
                        </p:cTn>
                        <p:tgtEl>
                          <p:spTgt spid="3"/>
                        </p:tgtEl>
                      </p:cBhvr>
                    </p:animEffect>
                  </p:childTnLst>
                </p:cTn>
              </p:par>
            </p:tnLst>
          </p:tmpl>
        </p:tmplLst>
      </p:bldP>
    </p:bldLst>
  </p:timing>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FFFFFF"/>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FFFFFF"/>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FFFFFF"/>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FFFFFF"/>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FFFFFF"/>
        </a:buClr>
        <a:buSzPct val="80000"/>
        <a:buFont typeface="Wingdings 3"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1.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25.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3.png"/><Relationship Id="rId9"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6.png"/><Relationship Id="rId7"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7.png"/><Relationship Id="rId7"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Прямоугольник 3"/>
          <p:cNvSpPr>
            <a:spLocks noChangeArrowheads="1"/>
          </p:cNvSpPr>
          <p:nvPr/>
        </p:nvSpPr>
        <p:spPr bwMode="auto">
          <a:xfrm rot="5400000">
            <a:off x="7520051" y="266700"/>
            <a:ext cx="1127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FFFFFF"/>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FFFFFF"/>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FFFFFF"/>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lnSpc>
                <a:spcPts val="2000"/>
              </a:lnSpc>
              <a:spcBef>
                <a:spcPct val="0"/>
              </a:spcBef>
              <a:buClrTx/>
              <a:buSzTx/>
              <a:buFontTx/>
              <a:buNone/>
            </a:pPr>
            <a:r>
              <a:rPr lang="ru-RU" altLang="ru-RU" sz="2400" dirty="0">
                <a:solidFill>
                  <a:schemeClr val="bg1"/>
                </a:solidFill>
                <a:latin typeface="Times New Roman" panose="02020603050405020304" pitchFamily="18" charset="0"/>
              </a:rPr>
              <a:t>9 класс</a:t>
            </a:r>
          </a:p>
          <a:p>
            <a:pPr algn="ctr">
              <a:lnSpc>
                <a:spcPts val="2000"/>
              </a:lnSpc>
              <a:spcBef>
                <a:spcPct val="0"/>
              </a:spcBef>
              <a:buClrTx/>
              <a:buSzTx/>
              <a:buFontTx/>
              <a:buNone/>
            </a:pPr>
            <a:r>
              <a:rPr lang="ru-RU" altLang="ru-RU" sz="2400" dirty="0">
                <a:solidFill>
                  <a:schemeClr val="bg1"/>
                </a:solidFill>
                <a:latin typeface="Times New Roman" panose="02020603050405020304" pitchFamily="18" charset="0"/>
              </a:rPr>
              <a:t>физика</a:t>
            </a:r>
            <a:endParaRPr lang="ru-RU" altLang="ru-RU" sz="2400" dirty="0">
              <a:latin typeface="Times New Roman" panose="02020603050405020304" pitchFamily="18" charset="0"/>
            </a:endParaRPr>
          </a:p>
        </p:txBody>
      </p:sp>
      <p:sp>
        <p:nvSpPr>
          <p:cNvPr id="8" name="Заголовок 1"/>
          <p:cNvSpPr txBox="1">
            <a:spLocks/>
          </p:cNvSpPr>
          <p:nvPr/>
        </p:nvSpPr>
        <p:spPr bwMode="auto">
          <a:xfrm>
            <a:off x="1244885" y="1078570"/>
            <a:ext cx="7899116" cy="278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430338" indent="-1430338" defTabSz="457207" eaLnBrk="1" fontAlgn="auto" hangingPunct="1">
              <a:spcAft>
                <a:spcPts val="0"/>
              </a:spcAft>
              <a:defRPr/>
            </a:pPr>
            <a:r>
              <a:rPr lang="ru-RU" sz="4400" b="1" u="sng" dirty="0" smtClean="0">
                <a:solidFill>
                  <a:schemeClr val="bg1"/>
                </a:solidFill>
              </a:rPr>
              <a:t>Решение задач по теме</a:t>
            </a:r>
            <a:r>
              <a:rPr lang="ru-RU" sz="4400" dirty="0" smtClean="0">
                <a:solidFill>
                  <a:schemeClr val="bg1"/>
                </a:solidFill>
              </a:rPr>
              <a:t>: </a:t>
            </a:r>
            <a:br>
              <a:rPr lang="ru-RU" sz="4400" dirty="0" smtClean="0">
                <a:solidFill>
                  <a:schemeClr val="bg1"/>
                </a:solidFill>
              </a:rPr>
            </a:br>
            <a:endParaRPr lang="ru-RU" sz="4400" dirty="0" smtClean="0">
              <a:solidFill>
                <a:schemeClr val="bg1"/>
              </a:solidFill>
            </a:endParaRPr>
          </a:p>
          <a:p>
            <a:pPr marL="1430338" indent="992188" defTabSz="457207" eaLnBrk="1" fontAlgn="auto" hangingPunct="1">
              <a:spcAft>
                <a:spcPts val="0"/>
              </a:spcAft>
              <a:defRPr/>
            </a:pPr>
            <a:r>
              <a:rPr lang="ru-RU" sz="4400" dirty="0" smtClean="0">
                <a:solidFill>
                  <a:schemeClr val="bg1"/>
                </a:solidFill>
              </a:rPr>
              <a:t>«</a:t>
            </a:r>
            <a:r>
              <a:rPr lang="ru-RU" sz="4000" dirty="0" smtClean="0">
                <a:solidFill>
                  <a:schemeClr val="bg1"/>
                </a:solidFill>
              </a:rPr>
              <a:t>Ядерные реакции»</a:t>
            </a:r>
            <a:endParaRPr lang="ru-RU" dirty="0">
              <a:solidFill>
                <a:schemeClr val="bg1"/>
              </a:solidFill>
              <a:effectLst>
                <a:outerShdw blurRad="38100" dist="38100" dir="2700000" algn="tl">
                  <a:srgbClr val="000000">
                    <a:alpha val="43137"/>
                  </a:srgbClr>
                </a:outerShdw>
              </a:effectLst>
            </a:endParaRPr>
          </a:p>
        </p:txBody>
      </p:sp>
      <p:pic>
        <p:nvPicPr>
          <p:cNvPr id="9" name="Рисунок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 y="888726"/>
            <a:ext cx="1440161" cy="2434301"/>
          </a:xfrm>
          <a:prstGeom prst="rect">
            <a:avLst/>
          </a:prstGeom>
        </p:spPr>
      </p:pic>
      <p:sp>
        <p:nvSpPr>
          <p:cNvPr id="11" name="TextBox 10"/>
          <p:cNvSpPr txBox="1"/>
          <p:nvPr/>
        </p:nvSpPr>
        <p:spPr>
          <a:xfrm>
            <a:off x="0" y="5169"/>
            <a:ext cx="7740650" cy="400110"/>
          </a:xfrm>
          <a:prstGeom prst="rect">
            <a:avLst/>
          </a:prstGeom>
          <a:noFill/>
        </p:spPr>
        <p:txBody>
          <a:bodyPr wrap="square" rtlCol="0">
            <a:spAutoFit/>
          </a:bodyPr>
          <a:lstStyle/>
          <a:p>
            <a:pPr algn="ctr"/>
            <a:r>
              <a:rPr lang="ru-RU" sz="2000" b="1" dirty="0" smtClean="0"/>
              <a:t>МБОУ «Магазинский УВК»</a:t>
            </a:r>
            <a:endParaRPr lang="ru-RU" sz="2000" b="1" dirty="0"/>
          </a:p>
        </p:txBody>
      </p:sp>
      <p:sp>
        <p:nvSpPr>
          <p:cNvPr id="12" name="TextBox 11"/>
          <p:cNvSpPr txBox="1"/>
          <p:nvPr/>
        </p:nvSpPr>
        <p:spPr>
          <a:xfrm>
            <a:off x="0" y="6590436"/>
            <a:ext cx="4788024" cy="307777"/>
          </a:xfrm>
          <a:prstGeom prst="rect">
            <a:avLst/>
          </a:prstGeom>
          <a:noFill/>
        </p:spPr>
        <p:txBody>
          <a:bodyPr wrap="square" rtlCol="0">
            <a:spAutoFit/>
          </a:bodyPr>
          <a:lstStyle/>
          <a:p>
            <a:r>
              <a:rPr lang="ru-RU" sz="1400" dirty="0" smtClean="0">
                <a:latin typeface="+mn-lt"/>
              </a:rPr>
              <a:t>Учитель физики – Карачук Э. А.</a:t>
            </a:r>
            <a:endParaRPr lang="ru-RU" sz="1400" dirty="0">
              <a:latin typeface="+mn-lt"/>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2969417"/>
            <a:ext cx="2295547" cy="3436609"/>
          </a:xfrm>
          <a:prstGeom prst="rect">
            <a:avLst/>
          </a:prstGeom>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188" y="452438"/>
            <a:ext cx="7616204" cy="1400175"/>
          </a:xfrm>
        </p:spPr>
        <p:txBody>
          <a:bodyPr/>
          <a:lstStyle/>
          <a:p>
            <a:r>
              <a:rPr lang="ru-RU" sz="1600" b="1" dirty="0">
                <a:solidFill>
                  <a:schemeClr val="bg1"/>
                </a:solidFill>
              </a:rPr>
              <a:t>Задачи урока:</a:t>
            </a:r>
            <a:r>
              <a:rPr lang="ru-RU" sz="1600" dirty="0">
                <a:solidFill>
                  <a:schemeClr val="bg1"/>
                </a:solidFill>
              </a:rPr>
              <a:t/>
            </a:r>
            <a:br>
              <a:rPr lang="ru-RU" sz="1600" dirty="0">
                <a:solidFill>
                  <a:schemeClr val="bg1"/>
                </a:solidFill>
              </a:rPr>
            </a:br>
            <a:r>
              <a:rPr lang="ru-RU" sz="1600" dirty="0">
                <a:solidFill>
                  <a:schemeClr val="bg1"/>
                </a:solidFill>
              </a:rPr>
              <a:t/>
            </a:r>
            <a:br>
              <a:rPr lang="ru-RU" sz="1600" dirty="0">
                <a:solidFill>
                  <a:schemeClr val="bg1"/>
                </a:solidFill>
              </a:rPr>
            </a:br>
            <a:r>
              <a:rPr lang="ru-RU" sz="1600" dirty="0">
                <a:solidFill>
                  <a:schemeClr val="bg1"/>
                </a:solidFill>
              </a:rPr>
              <a:t/>
            </a:r>
            <a:br>
              <a:rPr lang="ru-RU" sz="1600" dirty="0">
                <a:solidFill>
                  <a:schemeClr val="bg1"/>
                </a:solidFill>
              </a:rPr>
            </a:br>
            <a:r>
              <a:rPr lang="ru-RU" sz="1600" b="1" dirty="0">
                <a:solidFill>
                  <a:schemeClr val="bg1"/>
                </a:solidFill>
              </a:rPr>
              <a:t>Образовательная </a:t>
            </a:r>
            <a:r>
              <a:rPr lang="ru-RU" sz="1600" dirty="0">
                <a:solidFill>
                  <a:schemeClr val="bg1"/>
                </a:solidFill>
              </a:rPr>
              <a:t>- сформировать у учащихся понятие ядерной реакции, её особенности, дать понятие энергетического выхода ядерной реакции, когда реакция является экзотермической, когда эндотермической. Учащиеся должны уметь строить простейшие уравнения ядерных реакций, находить энергетический выход ядерных реакций, определять какая реакция экзотермическая, какая эндотермическая.</a:t>
            </a:r>
            <a:br>
              <a:rPr lang="ru-RU" sz="1600" dirty="0">
                <a:solidFill>
                  <a:schemeClr val="bg1"/>
                </a:solidFill>
              </a:rPr>
            </a:br>
            <a:r>
              <a:rPr lang="ru-RU" sz="1600" dirty="0">
                <a:solidFill>
                  <a:schemeClr val="bg1"/>
                </a:solidFill>
              </a:rPr>
              <a:t/>
            </a:r>
            <a:br>
              <a:rPr lang="ru-RU" sz="1600" dirty="0">
                <a:solidFill>
                  <a:schemeClr val="bg1"/>
                </a:solidFill>
              </a:rPr>
            </a:br>
            <a:r>
              <a:rPr lang="ru-RU" sz="1600" dirty="0">
                <a:solidFill>
                  <a:schemeClr val="bg1"/>
                </a:solidFill>
              </a:rPr>
              <a:t/>
            </a:r>
            <a:br>
              <a:rPr lang="ru-RU" sz="1600" dirty="0">
                <a:solidFill>
                  <a:schemeClr val="bg1"/>
                </a:solidFill>
              </a:rPr>
            </a:br>
            <a:r>
              <a:rPr lang="ru-RU" sz="1600" b="1" dirty="0">
                <a:solidFill>
                  <a:schemeClr val="bg1"/>
                </a:solidFill>
              </a:rPr>
              <a:t>Воспитательная -</a:t>
            </a:r>
            <a:r>
              <a:rPr lang="ru-RU" sz="1600" dirty="0">
                <a:solidFill>
                  <a:schemeClr val="bg1"/>
                </a:solidFill>
              </a:rPr>
              <a:t> формирование мировоззренческих идей познаваемости мира, формирование трудолюбия в учебном труде.</a:t>
            </a:r>
            <a:br>
              <a:rPr lang="ru-RU" sz="1600" dirty="0">
                <a:solidFill>
                  <a:schemeClr val="bg1"/>
                </a:solidFill>
              </a:rPr>
            </a:br>
            <a:r>
              <a:rPr lang="ru-RU" sz="1600" dirty="0">
                <a:solidFill>
                  <a:schemeClr val="bg1"/>
                </a:solidFill>
              </a:rPr>
              <a:t/>
            </a:r>
            <a:br>
              <a:rPr lang="ru-RU" sz="1600" dirty="0">
                <a:solidFill>
                  <a:schemeClr val="bg1"/>
                </a:solidFill>
              </a:rPr>
            </a:br>
            <a:r>
              <a:rPr lang="ru-RU" sz="1600" dirty="0">
                <a:solidFill>
                  <a:schemeClr val="bg1"/>
                </a:solidFill>
              </a:rPr>
              <a:t/>
            </a:r>
            <a:br>
              <a:rPr lang="ru-RU" sz="1600" dirty="0">
                <a:solidFill>
                  <a:schemeClr val="bg1"/>
                </a:solidFill>
              </a:rPr>
            </a:br>
            <a:r>
              <a:rPr lang="ru-RU" sz="1600" b="1" dirty="0">
                <a:solidFill>
                  <a:schemeClr val="bg1"/>
                </a:solidFill>
              </a:rPr>
              <a:t>Развитие воли памяти, мышления -</a:t>
            </a:r>
            <a:r>
              <a:rPr lang="ru-RU" sz="1600" dirty="0">
                <a:solidFill>
                  <a:schemeClr val="bg1"/>
                </a:solidFill>
              </a:rPr>
              <a:t> умение логически, образно мыслить, умение выделять главное из всего объёма материала, развитие самостоятельности в учебной деятельности.</a:t>
            </a:r>
            <a:r>
              <a:rPr lang="ru-RU" sz="1000" dirty="0"/>
              <a:t/>
            </a:r>
            <a:br>
              <a:rPr lang="ru-RU" sz="1000" dirty="0"/>
            </a:br>
            <a:endParaRPr lang="ru-RU" sz="1000" dirty="0"/>
          </a:p>
        </p:txBody>
      </p:sp>
    </p:spTree>
    <p:extLst>
      <p:ext uri="{BB962C8B-B14F-4D97-AF65-F5344CB8AC3E}">
        <p14:creationId xmlns:p14="http://schemas.microsoft.com/office/powerpoint/2010/main" val="40181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Прямоугольник 5"/>
          <p:cNvSpPr/>
          <p:nvPr/>
        </p:nvSpPr>
        <p:spPr>
          <a:xfrm>
            <a:off x="9208" y="5903"/>
            <a:ext cx="7681252" cy="1077218"/>
          </a:xfrm>
          <a:prstGeom prst="rect">
            <a:avLst/>
          </a:prstGeom>
        </p:spPr>
        <p:txBody>
          <a:bodyPr wrap="square">
            <a:spAutoFit/>
          </a:bodyPr>
          <a:lstStyle/>
          <a:p>
            <a:pPr>
              <a:defRPr/>
            </a:pPr>
            <a:r>
              <a:rPr lang="ru-RU" altLang="ru-RU" sz="3200" b="1" dirty="0" smtClean="0">
                <a:solidFill>
                  <a:schemeClr val="bg1"/>
                </a:solidFill>
                <a:effectLst>
                  <a:outerShdw blurRad="38100" dist="38100" dir="2700000" algn="tl">
                    <a:srgbClr val="000000">
                      <a:alpha val="43137"/>
                    </a:srgbClr>
                  </a:outerShdw>
                </a:effectLst>
                <a:latin typeface="+mj-lt"/>
                <a:ea typeface="+mj-ea"/>
                <a:cs typeface="+mj-cs"/>
              </a:rPr>
              <a:t>Решение задач по теме: «Деление ядер»</a:t>
            </a:r>
            <a:endParaRPr lang="ru-RU" sz="1600" dirty="0"/>
          </a:p>
        </p:txBody>
      </p:sp>
      <mc:AlternateContent xmlns:mc="http://schemas.openxmlformats.org/markup-compatibility/2006" xmlns:a14="http://schemas.microsoft.com/office/drawing/2010/main">
        <mc:Choice Requires="a14">
          <p:sp>
            <p:nvSpPr>
              <p:cNvPr id="16" name="Заголовок 1"/>
              <p:cNvSpPr>
                <a:spLocks noGrp="1"/>
              </p:cNvSpPr>
              <p:nvPr>
                <p:ph type="title"/>
              </p:nvPr>
            </p:nvSpPr>
            <p:spPr>
              <a:xfrm>
                <a:off x="0" y="1102796"/>
                <a:ext cx="9143999" cy="580877"/>
              </a:xfrm>
              <a:ln w="19050">
                <a:noFill/>
              </a:ln>
            </p:spPr>
            <p:txBody>
              <a:bodyPr>
                <a:noAutofit/>
              </a:bodyPr>
              <a:lstStyle/>
              <a:p>
                <a:r>
                  <a:rPr lang="ru-RU" sz="2400" b="1" dirty="0" smtClean="0">
                    <a:solidFill>
                      <a:schemeClr val="bg1"/>
                    </a:solidFill>
                  </a:rPr>
                  <a:t>1.</a:t>
                </a:r>
                <a:r>
                  <a:rPr lang="ru-RU" sz="2400" dirty="0">
                    <a:solidFill>
                      <a:schemeClr val="bg1"/>
                    </a:solidFill>
                  </a:rPr>
                  <a:t> Сколько протонов содержится в ядре радона </a:t>
                </a:r>
                <a14:m>
                  <m:oMath xmlns:m="http://schemas.openxmlformats.org/officeDocument/2006/math">
                    <m:sPre>
                      <m:sPrePr>
                        <m:ctrlPr>
                          <a:rPr lang="ru-RU" sz="2400" i="1">
                            <a:solidFill>
                              <a:schemeClr val="bg1"/>
                            </a:solidFill>
                            <a:latin typeface="Cambria Math" panose="02040503050406030204" pitchFamily="18" charset="0"/>
                          </a:rPr>
                        </m:ctrlPr>
                      </m:sPrePr>
                      <m:sub>
                        <m:r>
                          <a:rPr lang="ru-RU" sz="2400">
                            <a:solidFill>
                              <a:schemeClr val="bg1"/>
                            </a:solidFill>
                            <a:latin typeface="Cambria Math"/>
                          </a:rPr>
                          <m:t>86</m:t>
                        </m:r>
                      </m:sub>
                      <m:sup>
                        <m:r>
                          <a:rPr lang="ru-RU" sz="2400">
                            <a:solidFill>
                              <a:schemeClr val="bg1"/>
                            </a:solidFill>
                            <a:latin typeface="Cambria Math"/>
                          </a:rPr>
                          <m:t>222</m:t>
                        </m:r>
                      </m:sup>
                      <m:e>
                        <m:r>
                          <m:rPr>
                            <m:sty m:val="p"/>
                          </m:rPr>
                          <a:rPr lang="en-US" sz="2400">
                            <a:solidFill>
                              <a:schemeClr val="bg1"/>
                            </a:solidFill>
                            <a:latin typeface="Cambria Math"/>
                          </a:rPr>
                          <m:t>Rn</m:t>
                        </m:r>
                      </m:e>
                    </m:sPre>
                  </m:oMath>
                </a14:m>
                <a:r>
                  <a:rPr lang="ru-RU" sz="2400" dirty="0">
                    <a:solidFill>
                      <a:schemeClr val="bg1"/>
                    </a:solidFill>
                  </a:rPr>
                  <a:t> ?</a:t>
                </a:r>
              </a:p>
            </p:txBody>
          </p:sp>
        </mc:Choice>
        <mc:Fallback xmlns="">
          <p:sp>
            <p:nvSpPr>
              <p:cNvPr id="16" name="Заголовок 1"/>
              <p:cNvSpPr>
                <a:spLocks noGrp="1" noRot="1" noChangeAspect="1" noMove="1" noResize="1" noEditPoints="1" noAdjustHandles="1" noChangeArrowheads="1" noChangeShapeType="1" noTextEdit="1"/>
              </p:cNvSpPr>
              <p:nvPr>
                <p:ph type="title"/>
              </p:nvPr>
            </p:nvSpPr>
            <p:spPr>
              <a:xfrm>
                <a:off x="0" y="1102796"/>
                <a:ext cx="9143999" cy="580877"/>
              </a:xfrm>
              <a:blipFill>
                <a:blip r:embed="rId2"/>
                <a:stretch>
                  <a:fillRect l="-1000" t="-5263" b="-6316"/>
                </a:stretch>
              </a:blipFill>
              <a:ln w="19050">
                <a:noFill/>
              </a:ln>
            </p:spPr>
            <p:txBody>
              <a:bodyPr/>
              <a:lstStyle/>
              <a:p>
                <a:r>
                  <a:rPr lang="ru-RU">
                    <a:noFill/>
                  </a:rPr>
                  <a:t> </a:t>
                </a:r>
              </a:p>
            </p:txBody>
          </p:sp>
        </mc:Fallback>
      </mc:AlternateContent>
      <p:sp>
        <p:nvSpPr>
          <p:cNvPr id="27" name="TextBox 26"/>
          <p:cNvSpPr txBox="1"/>
          <p:nvPr/>
        </p:nvSpPr>
        <p:spPr>
          <a:xfrm>
            <a:off x="8892480" y="6576536"/>
            <a:ext cx="251520" cy="276999"/>
          </a:xfrm>
          <a:prstGeom prst="rect">
            <a:avLst/>
          </a:prstGeom>
          <a:noFill/>
        </p:spPr>
        <p:txBody>
          <a:bodyPr wrap="square" rtlCol="0">
            <a:spAutoFit/>
          </a:bodyPr>
          <a:lstStyle/>
          <a:p>
            <a:r>
              <a:rPr lang="en-US" sz="1200" dirty="0" smtClean="0"/>
              <a:t>3</a:t>
            </a:r>
            <a:endParaRPr lang="ru-RU" sz="1200" dirty="0"/>
          </a:p>
        </p:txBody>
      </p:sp>
      <p:sp>
        <p:nvSpPr>
          <p:cNvPr id="29" name="Прямоугольник 3"/>
          <p:cNvSpPr>
            <a:spLocks noChangeArrowheads="1"/>
          </p:cNvSpPr>
          <p:nvPr/>
        </p:nvSpPr>
        <p:spPr bwMode="auto">
          <a:xfrm rot="5400000">
            <a:off x="7520051" y="266700"/>
            <a:ext cx="1127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FFFFFF"/>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FFFFFF"/>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FFFFFF"/>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lnSpc>
                <a:spcPts val="2000"/>
              </a:lnSpc>
              <a:spcBef>
                <a:spcPct val="0"/>
              </a:spcBef>
              <a:buClrTx/>
              <a:buSzTx/>
              <a:buFontTx/>
              <a:buNone/>
            </a:pPr>
            <a:r>
              <a:rPr lang="ru-RU" altLang="ru-RU" sz="2400" dirty="0">
                <a:solidFill>
                  <a:schemeClr val="bg1"/>
                </a:solidFill>
                <a:latin typeface="Times New Roman" panose="02020603050405020304" pitchFamily="18" charset="0"/>
              </a:rPr>
              <a:t>9 класс</a:t>
            </a:r>
          </a:p>
          <a:p>
            <a:pPr algn="ctr">
              <a:lnSpc>
                <a:spcPts val="2000"/>
              </a:lnSpc>
              <a:spcBef>
                <a:spcPct val="0"/>
              </a:spcBef>
              <a:buClrTx/>
              <a:buSzTx/>
              <a:buFontTx/>
              <a:buNone/>
            </a:pPr>
            <a:r>
              <a:rPr lang="ru-RU" altLang="ru-RU" sz="2400" dirty="0">
                <a:solidFill>
                  <a:schemeClr val="bg1"/>
                </a:solidFill>
                <a:latin typeface="Times New Roman" panose="02020603050405020304" pitchFamily="18" charset="0"/>
              </a:rPr>
              <a:t>физика</a:t>
            </a:r>
            <a:endParaRPr lang="ru-RU" altLang="ru-RU" sz="2400" dirty="0">
              <a:latin typeface="Times New Roman" panose="02020603050405020304" pitchFamily="18" charset="0"/>
            </a:endParaRPr>
          </a:p>
        </p:txBody>
      </p:sp>
      <p:pic>
        <p:nvPicPr>
          <p:cNvPr id="30" name="Рисунок 2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6767" y="0"/>
            <a:ext cx="676458" cy="1143415"/>
          </a:xfrm>
          <a:prstGeom prst="rect">
            <a:avLst/>
          </a:prstGeom>
        </p:spPr>
      </p:pic>
      <p:grpSp>
        <p:nvGrpSpPr>
          <p:cNvPr id="36" name="Группа 35"/>
          <p:cNvGrpSpPr>
            <a:grpSpLocks/>
          </p:cNvGrpSpPr>
          <p:nvPr/>
        </p:nvGrpSpPr>
        <p:grpSpPr bwMode="auto">
          <a:xfrm>
            <a:off x="426447" y="1672129"/>
            <a:ext cx="1972614" cy="2308324"/>
            <a:chOff x="240289" y="2338822"/>
            <a:chExt cx="1972240" cy="2307216"/>
          </a:xfrm>
        </p:grpSpPr>
        <mc:AlternateContent xmlns:mc="http://schemas.openxmlformats.org/markup-compatibility/2006" xmlns:a14="http://schemas.microsoft.com/office/drawing/2010/main">
          <mc:Choice Requires="a14">
            <p:sp>
              <p:nvSpPr>
                <p:cNvPr id="39" name="Прямоугольник 3"/>
                <p:cNvSpPr>
                  <a:spLocks noChangeArrowheads="1"/>
                </p:cNvSpPr>
                <p:nvPr/>
              </p:nvSpPr>
              <p:spPr bwMode="auto">
                <a:xfrm>
                  <a:off x="250825" y="2338822"/>
                  <a:ext cx="1961704" cy="2307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ru-RU" altLang="ru-RU" sz="3600" i="1" dirty="0" smtClean="0">
                      <a:solidFill>
                        <a:schemeClr val="bg1"/>
                      </a:solidFill>
                      <a:cs typeface="Times New Roman" panose="02020603050405020304" pitchFamily="18" charset="0"/>
                    </a:rPr>
                    <a:t>Дано:</a:t>
                  </a:r>
                  <a:endParaRPr lang="en-US" altLang="ru-RU" sz="3600" i="1" dirty="0" smtClean="0">
                    <a:solidFill>
                      <a:schemeClr val="bg1"/>
                    </a:solidFill>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𝐴</m:t>
                        </m:r>
                        <m:r>
                          <a:rPr lang="en-US" sz="3600" b="0" i="1" smtClean="0">
                            <a:latin typeface="Cambria Math" panose="02040503050406030204" pitchFamily="18" charset="0"/>
                          </a:rPr>
                          <m:t>=222</m:t>
                        </m:r>
                      </m:oMath>
                    </m:oMathPara>
                  </a14:m>
                  <a:endParaRPr lang="en-US" sz="3600" b="1" i="1" dirty="0" smtClean="0"/>
                </a:p>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𝑍</m:t>
                        </m:r>
                        <m:r>
                          <a:rPr lang="en-US" sz="3600" i="1">
                            <a:latin typeface="Cambria Math" panose="02040503050406030204" pitchFamily="18" charset="0"/>
                          </a:rPr>
                          <m:t>=</m:t>
                        </m:r>
                        <m:r>
                          <a:rPr lang="en-US" sz="3600" b="0" i="1" smtClean="0">
                            <a:latin typeface="Cambria Math" panose="02040503050406030204" pitchFamily="18" charset="0"/>
                          </a:rPr>
                          <m:t>8</m:t>
                        </m:r>
                        <m:r>
                          <a:rPr lang="en-US" sz="3600" i="1">
                            <a:latin typeface="Cambria Math" panose="02040503050406030204" pitchFamily="18" charset="0"/>
                          </a:rPr>
                          <m:t>6</m:t>
                        </m:r>
                      </m:oMath>
                    </m:oMathPara>
                  </a14:m>
                  <a:endParaRPr lang="en-US" sz="3600" b="1" i="1" dirty="0"/>
                </a:p>
                <a:p>
                  <a:endParaRPr lang="en-US" sz="3600" b="1" i="1" dirty="0" smtClean="0"/>
                </a:p>
              </p:txBody>
            </p:sp>
          </mc:Choice>
          <mc:Fallback xmlns="">
            <p:sp>
              <p:nvSpPr>
                <p:cNvPr id="39" name="Прямоугольник 3"/>
                <p:cNvSpPr>
                  <a:spLocks noRot="1" noChangeAspect="1" noMove="1" noResize="1" noEditPoints="1" noAdjustHandles="1" noChangeArrowheads="1" noChangeShapeType="1" noTextEdit="1"/>
                </p:cNvSpPr>
                <p:nvPr/>
              </p:nvSpPr>
              <p:spPr bwMode="auto">
                <a:xfrm>
                  <a:off x="250825" y="2338822"/>
                  <a:ext cx="1961704" cy="2307216"/>
                </a:xfrm>
                <a:prstGeom prst="rect">
                  <a:avLst/>
                </a:prstGeom>
                <a:blipFill>
                  <a:blip r:embed="rId4"/>
                  <a:stretch>
                    <a:fillRect l="-9627" t="-42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cxnSp>
          <p:nvCxnSpPr>
            <p:cNvPr id="40" name="Прямая соединительная линия 39"/>
            <p:cNvCxnSpPr/>
            <p:nvPr/>
          </p:nvCxnSpPr>
          <p:spPr>
            <a:xfrm>
              <a:off x="2064098" y="2944339"/>
              <a:ext cx="0" cy="1701699"/>
            </a:xfrm>
            <a:prstGeom prst="line">
              <a:avLst/>
            </a:prstGeom>
          </p:spPr>
          <p:style>
            <a:lnRef idx="2">
              <a:schemeClr val="dk1"/>
            </a:lnRef>
            <a:fillRef idx="0">
              <a:schemeClr val="dk1"/>
            </a:fillRef>
            <a:effectRef idx="1">
              <a:schemeClr val="dk1"/>
            </a:effectRef>
            <a:fontRef idx="minor">
              <a:schemeClr val="tx1"/>
            </a:fontRef>
          </p:style>
        </p:cxnSp>
        <p:cxnSp>
          <p:nvCxnSpPr>
            <p:cNvPr id="42" name="Прямая соединительная линия 41"/>
            <p:cNvCxnSpPr/>
            <p:nvPr/>
          </p:nvCxnSpPr>
          <p:spPr>
            <a:xfrm>
              <a:off x="305679" y="4022877"/>
              <a:ext cx="1758419"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3" name="Прямоугольник 12"/>
                <p:cNvSpPr>
                  <a:spLocks noChangeArrowheads="1"/>
                </p:cNvSpPr>
                <p:nvPr/>
              </p:nvSpPr>
              <p:spPr bwMode="auto">
                <a:xfrm>
                  <a:off x="240289" y="3929843"/>
                  <a:ext cx="948349" cy="6460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14:m>
                    <m:oMath xmlns:m="http://schemas.openxmlformats.org/officeDocument/2006/math">
                      <m:r>
                        <a:rPr lang="en-US" altLang="ru-RU" sz="3600" b="0" i="1" smtClean="0">
                          <a:solidFill>
                            <a:schemeClr val="bg1"/>
                          </a:solidFill>
                          <a:latin typeface="Cambria Math" panose="02040503050406030204" pitchFamily="18" charset="0"/>
                          <a:cs typeface="Times New Roman" panose="02020603050405020304" pitchFamily="18" charset="0"/>
                        </a:rPr>
                        <m:t>𝑝</m:t>
                      </m:r>
                    </m:oMath>
                  </a14:m>
                  <a:r>
                    <a:rPr lang="ru-RU" altLang="ru-RU" sz="3600" i="1" dirty="0" smtClean="0">
                      <a:solidFill>
                        <a:schemeClr val="bg1"/>
                      </a:solidFill>
                      <a:cs typeface="Times New Roman" panose="02020603050405020304" pitchFamily="18" charset="0"/>
                    </a:rPr>
                    <a:t>- </a:t>
                  </a:r>
                  <a:r>
                    <a:rPr lang="ru-RU" altLang="ru-RU" sz="3600" i="1" dirty="0">
                      <a:solidFill>
                        <a:schemeClr val="bg1"/>
                      </a:solidFill>
                      <a:cs typeface="Times New Roman" panose="02020603050405020304" pitchFamily="18" charset="0"/>
                    </a:rPr>
                    <a:t>?</a:t>
                  </a:r>
                  <a:endParaRPr lang="ru-RU" altLang="ru-RU" sz="3600" dirty="0"/>
                </a:p>
              </p:txBody>
            </p:sp>
          </mc:Choice>
          <mc:Fallback xmlns="">
            <p:sp>
              <p:nvSpPr>
                <p:cNvPr id="43" name="Прямоугольник 12"/>
                <p:cNvSpPr>
                  <a:spLocks noRot="1" noChangeAspect="1" noMove="1" noResize="1" noEditPoints="1" noAdjustHandles="1" noChangeArrowheads="1" noChangeShapeType="1" noTextEdit="1"/>
                </p:cNvSpPr>
                <p:nvPr/>
              </p:nvSpPr>
              <p:spPr bwMode="auto">
                <a:xfrm>
                  <a:off x="240289" y="3929843"/>
                  <a:ext cx="948349" cy="646021"/>
                </a:xfrm>
                <a:prstGeom prst="rect">
                  <a:avLst/>
                </a:prstGeom>
                <a:blipFill>
                  <a:blip r:embed="rId5"/>
                  <a:stretch>
                    <a:fillRect t="-15094" r="-18590" b="-339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grpSp>
      <p:sp>
        <p:nvSpPr>
          <p:cNvPr id="45" name="Прямоугольник 44"/>
          <p:cNvSpPr>
            <a:spLocks noChangeArrowheads="1"/>
          </p:cNvSpPr>
          <p:nvPr/>
        </p:nvSpPr>
        <p:spPr bwMode="auto">
          <a:xfrm>
            <a:off x="2435092" y="1672129"/>
            <a:ext cx="2027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ru-RU" altLang="ru-RU" sz="3600" i="1" dirty="0">
                <a:solidFill>
                  <a:schemeClr val="bg1"/>
                </a:solidFill>
                <a:cs typeface="Times New Roman" panose="02020603050405020304" pitchFamily="18" charset="0"/>
              </a:rPr>
              <a:t>Решение:</a:t>
            </a:r>
          </a:p>
        </p:txBody>
      </p:sp>
      <mc:AlternateContent xmlns:mc="http://schemas.openxmlformats.org/markup-compatibility/2006" xmlns:a14="http://schemas.microsoft.com/office/drawing/2010/main">
        <mc:Choice Requires="a14">
          <p:sp>
            <p:nvSpPr>
              <p:cNvPr id="46" name="Прямоугольник 45"/>
              <p:cNvSpPr>
                <a:spLocks noChangeArrowheads="1"/>
              </p:cNvSpPr>
              <p:nvPr/>
            </p:nvSpPr>
            <p:spPr bwMode="auto">
              <a:xfrm>
                <a:off x="2435092" y="4789555"/>
                <a:ext cx="3766609"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ru-RU" altLang="ru-RU" sz="3600" i="1" dirty="0" smtClean="0">
                    <a:solidFill>
                      <a:schemeClr val="bg1"/>
                    </a:solidFill>
                    <a:cs typeface="Times New Roman" panose="02020603050405020304" pitchFamily="18" charset="0"/>
                  </a:rPr>
                  <a:t>Ответ:</a:t>
                </a:r>
                <a:r>
                  <a:rPr lang="ru-RU" altLang="ru-RU" sz="3600" dirty="0" smtClean="0">
                    <a:solidFill>
                      <a:schemeClr val="bg1"/>
                    </a:solidFill>
                    <a:cs typeface="Times New Roman" panose="02020603050405020304" pitchFamily="18" charset="0"/>
                  </a:rPr>
                  <a:t> </a:t>
                </a:r>
                <a:endParaRPr lang="en-US" altLang="ru-RU" sz="3600" dirty="0" smtClean="0">
                  <a:solidFill>
                    <a:schemeClr val="bg1"/>
                  </a:solidFill>
                  <a:cs typeface="Times New Roman" panose="02020603050405020304" pitchFamily="18" charset="0"/>
                </a:endParaRPr>
              </a:p>
              <a:p>
                <a:pPr algn="just"/>
                <a:r>
                  <a:rPr lang="en-US" sz="3600" b="1" dirty="0" smtClean="0">
                    <a:solidFill>
                      <a:schemeClr val="bg1"/>
                    </a:solidFill>
                    <a:ea typeface="Cambria Math"/>
                  </a:rPr>
                  <a:t>             </a:t>
                </a:r>
                <a14:m>
                  <m:oMath xmlns:m="http://schemas.openxmlformats.org/officeDocument/2006/math">
                    <m:r>
                      <a:rPr lang="en-US" sz="3600" b="0" i="1" smtClean="0">
                        <a:solidFill>
                          <a:schemeClr val="bg1"/>
                        </a:solidFill>
                        <a:latin typeface="Cambria Math" panose="02040503050406030204" pitchFamily="18" charset="0"/>
                        <a:ea typeface="Cambria Math"/>
                      </a:rPr>
                      <m:t>𝑝</m:t>
                    </m:r>
                    <m:r>
                      <a:rPr lang="en-US" sz="3600" b="0" i="1" smtClean="0">
                        <a:solidFill>
                          <a:schemeClr val="bg1"/>
                        </a:solidFill>
                        <a:latin typeface="Cambria Math" panose="02040503050406030204" pitchFamily="18" charset="0"/>
                        <a:ea typeface="Cambria Math"/>
                      </a:rPr>
                      <m:t>=86 шт</m:t>
                    </m:r>
                  </m:oMath>
                </a14:m>
                <a:endParaRPr lang="ru-RU" sz="3600" b="1" dirty="0">
                  <a:solidFill>
                    <a:schemeClr val="bg1"/>
                  </a:solidFill>
                </a:endParaRPr>
              </a:p>
            </p:txBody>
          </p:sp>
        </mc:Choice>
        <mc:Fallback xmlns="">
          <p:sp>
            <p:nvSpPr>
              <p:cNvPr id="46" name="Прямоугольник 45"/>
              <p:cNvSpPr>
                <a:spLocks noRot="1" noChangeAspect="1" noMove="1" noResize="1" noEditPoints="1" noAdjustHandles="1" noChangeArrowheads="1" noChangeShapeType="1" noTextEdit="1"/>
              </p:cNvSpPr>
              <p:nvPr/>
            </p:nvSpPr>
            <p:spPr bwMode="auto">
              <a:xfrm>
                <a:off x="2435092" y="4789555"/>
                <a:ext cx="3766609" cy="1200329"/>
              </a:xfrm>
              <a:prstGeom prst="rect">
                <a:avLst/>
              </a:prstGeom>
              <a:blipFill>
                <a:blip r:embed="rId6"/>
                <a:stretch>
                  <a:fillRect l="-4854" t="-86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Прямоугольник 18"/>
              <p:cNvSpPr/>
              <p:nvPr/>
            </p:nvSpPr>
            <p:spPr>
              <a:xfrm>
                <a:off x="2435092" y="2382386"/>
                <a:ext cx="3268139" cy="64633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600" i="1" smtClean="0">
                          <a:latin typeface="Cambria Math" panose="02040503050406030204" pitchFamily="18" charset="0"/>
                        </a:rPr>
                        <m:t>𝑍</m:t>
                      </m:r>
                      <m:r>
                        <a:rPr lang="en-US" sz="3600" i="1">
                          <a:latin typeface="Cambria Math" panose="02040503050406030204" pitchFamily="18" charset="0"/>
                        </a:rPr>
                        <m:t>=</m:t>
                      </m:r>
                      <m:r>
                        <a:rPr lang="en-US" sz="3600" b="0" i="1" smtClean="0">
                          <a:latin typeface="Cambria Math" panose="02040503050406030204" pitchFamily="18" charset="0"/>
                        </a:rPr>
                        <m:t>𝑝</m:t>
                      </m:r>
                      <m:r>
                        <a:rPr lang="en-US" sz="3600" b="0" i="1" smtClean="0">
                          <a:latin typeface="Cambria Math" panose="02040503050406030204" pitchFamily="18" charset="0"/>
                        </a:rPr>
                        <m:t>=86 шт</m:t>
                      </m:r>
                    </m:oMath>
                  </m:oMathPara>
                </a14:m>
                <a:endParaRPr lang="en-US" sz="3600" b="1" i="1" dirty="0"/>
              </a:p>
            </p:txBody>
          </p:sp>
        </mc:Choice>
        <mc:Fallback xmlns="">
          <p:sp>
            <p:nvSpPr>
              <p:cNvPr id="19" name="Прямоугольник 18"/>
              <p:cNvSpPr>
                <a:spLocks noRot="1" noChangeAspect="1" noMove="1" noResize="1" noEditPoints="1" noAdjustHandles="1" noChangeArrowheads="1" noChangeShapeType="1" noTextEdit="1"/>
              </p:cNvSpPr>
              <p:nvPr/>
            </p:nvSpPr>
            <p:spPr>
              <a:xfrm>
                <a:off x="2435092" y="2382386"/>
                <a:ext cx="3268139" cy="646331"/>
              </a:xfrm>
              <a:prstGeom prst="rect">
                <a:avLst/>
              </a:prstGeom>
              <a:blipFill>
                <a:blip r:embed="rId7"/>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5693136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Прямоугольник 5"/>
          <p:cNvSpPr/>
          <p:nvPr/>
        </p:nvSpPr>
        <p:spPr>
          <a:xfrm>
            <a:off x="9208" y="5903"/>
            <a:ext cx="7681252" cy="1077218"/>
          </a:xfrm>
          <a:prstGeom prst="rect">
            <a:avLst/>
          </a:prstGeom>
        </p:spPr>
        <p:txBody>
          <a:bodyPr wrap="square">
            <a:spAutoFit/>
          </a:bodyPr>
          <a:lstStyle/>
          <a:p>
            <a:pPr>
              <a:defRPr/>
            </a:pPr>
            <a:r>
              <a:rPr lang="ru-RU" altLang="ru-RU" sz="3200" b="1" dirty="0" smtClean="0">
                <a:solidFill>
                  <a:schemeClr val="bg1"/>
                </a:solidFill>
                <a:effectLst>
                  <a:outerShdw blurRad="38100" dist="38100" dir="2700000" algn="tl">
                    <a:srgbClr val="000000">
                      <a:alpha val="43137"/>
                    </a:srgbClr>
                  </a:outerShdw>
                </a:effectLst>
                <a:latin typeface="+mj-lt"/>
                <a:ea typeface="+mj-ea"/>
                <a:cs typeface="+mj-cs"/>
              </a:rPr>
              <a:t>Решение задач по теме: «Деление ядер»</a:t>
            </a:r>
            <a:endParaRPr lang="ru-RU" sz="1600" dirty="0"/>
          </a:p>
        </p:txBody>
      </p:sp>
      <mc:AlternateContent xmlns:mc="http://schemas.openxmlformats.org/markup-compatibility/2006" xmlns:a14="http://schemas.microsoft.com/office/drawing/2010/main">
        <mc:Choice Requires="a14">
          <p:sp>
            <p:nvSpPr>
              <p:cNvPr id="16" name="Заголовок 1"/>
              <p:cNvSpPr>
                <a:spLocks noGrp="1"/>
              </p:cNvSpPr>
              <p:nvPr>
                <p:ph type="title"/>
              </p:nvPr>
            </p:nvSpPr>
            <p:spPr>
              <a:xfrm>
                <a:off x="0" y="1102796"/>
                <a:ext cx="9143999" cy="580877"/>
              </a:xfrm>
              <a:ln w="19050">
                <a:noFill/>
              </a:ln>
            </p:spPr>
            <p:txBody>
              <a:bodyPr>
                <a:noAutofit/>
              </a:bodyPr>
              <a:lstStyle/>
              <a:p>
                <a:r>
                  <a:rPr lang="ru-RU" sz="2400" b="1" dirty="0">
                    <a:solidFill>
                      <a:schemeClr val="bg1"/>
                    </a:solidFill>
                  </a:rPr>
                  <a:t>2</a:t>
                </a:r>
                <a:r>
                  <a:rPr lang="ru-RU" sz="2400" b="1" dirty="0" smtClean="0">
                    <a:solidFill>
                      <a:schemeClr val="bg1"/>
                    </a:solidFill>
                  </a:rPr>
                  <a:t>.</a:t>
                </a:r>
                <a:r>
                  <a:rPr lang="ru-RU" sz="2400" dirty="0" smtClean="0">
                    <a:solidFill>
                      <a:schemeClr val="bg1"/>
                    </a:solidFill>
                  </a:rPr>
                  <a:t> </a:t>
                </a:r>
                <a:r>
                  <a:rPr lang="ru-RU" sz="2400" dirty="0">
                    <a:solidFill>
                      <a:schemeClr val="bg1"/>
                    </a:solidFill>
                  </a:rPr>
                  <a:t>Сколько нейтронов содержится в ядре урана </a:t>
                </a:r>
                <a14:m>
                  <m:oMath xmlns:m="http://schemas.openxmlformats.org/officeDocument/2006/math">
                    <m:sPre>
                      <m:sPrePr>
                        <m:ctrlPr>
                          <a:rPr lang="ru-RU" sz="2400" i="1">
                            <a:solidFill>
                              <a:schemeClr val="bg1"/>
                            </a:solidFill>
                            <a:latin typeface="Cambria Math" panose="02040503050406030204" pitchFamily="18" charset="0"/>
                          </a:rPr>
                        </m:ctrlPr>
                      </m:sPrePr>
                      <m:sub>
                        <m:r>
                          <a:rPr lang="ru-RU" sz="2400">
                            <a:solidFill>
                              <a:schemeClr val="bg1"/>
                            </a:solidFill>
                            <a:latin typeface="Cambria Math"/>
                          </a:rPr>
                          <m:t>92</m:t>
                        </m:r>
                      </m:sub>
                      <m:sup>
                        <m:r>
                          <a:rPr lang="ru-RU" sz="2400">
                            <a:solidFill>
                              <a:schemeClr val="bg1"/>
                            </a:solidFill>
                            <a:latin typeface="Cambria Math"/>
                          </a:rPr>
                          <m:t>238</m:t>
                        </m:r>
                      </m:sup>
                      <m:e>
                        <m:r>
                          <m:rPr>
                            <m:sty m:val="p"/>
                          </m:rPr>
                          <a:rPr lang="en-US" sz="2400">
                            <a:solidFill>
                              <a:schemeClr val="bg1"/>
                            </a:solidFill>
                            <a:latin typeface="Cambria Math"/>
                          </a:rPr>
                          <m:t>U</m:t>
                        </m:r>
                      </m:e>
                    </m:sPre>
                  </m:oMath>
                </a14:m>
                <a:r>
                  <a:rPr lang="ru-RU" sz="2400" dirty="0">
                    <a:solidFill>
                      <a:schemeClr val="bg1"/>
                    </a:solidFill>
                  </a:rPr>
                  <a:t> ?</a:t>
                </a:r>
              </a:p>
            </p:txBody>
          </p:sp>
        </mc:Choice>
        <mc:Fallback xmlns="">
          <p:sp>
            <p:nvSpPr>
              <p:cNvPr id="16" name="Заголовок 1"/>
              <p:cNvSpPr>
                <a:spLocks noGrp="1" noRot="1" noChangeAspect="1" noMove="1" noResize="1" noEditPoints="1" noAdjustHandles="1" noChangeArrowheads="1" noChangeShapeType="1" noTextEdit="1"/>
              </p:cNvSpPr>
              <p:nvPr>
                <p:ph type="title"/>
              </p:nvPr>
            </p:nvSpPr>
            <p:spPr>
              <a:xfrm>
                <a:off x="0" y="1102796"/>
                <a:ext cx="9143999" cy="580877"/>
              </a:xfrm>
              <a:blipFill rotWithShape="1">
                <a:blip r:embed="rId2"/>
                <a:stretch>
                  <a:fillRect l="-1000" t="-7368" b="-4211"/>
                </a:stretch>
              </a:blipFill>
              <a:ln w="19050">
                <a:noFill/>
              </a:ln>
            </p:spPr>
            <p:txBody>
              <a:bodyPr/>
              <a:lstStyle/>
              <a:p>
                <a:r>
                  <a:rPr lang="ru-RU">
                    <a:noFill/>
                  </a:rPr>
                  <a:t> </a:t>
                </a:r>
              </a:p>
            </p:txBody>
          </p:sp>
        </mc:Fallback>
      </mc:AlternateContent>
      <p:sp>
        <p:nvSpPr>
          <p:cNvPr id="27" name="TextBox 26"/>
          <p:cNvSpPr txBox="1"/>
          <p:nvPr/>
        </p:nvSpPr>
        <p:spPr>
          <a:xfrm>
            <a:off x="8892480" y="6576536"/>
            <a:ext cx="251520" cy="276999"/>
          </a:xfrm>
          <a:prstGeom prst="rect">
            <a:avLst/>
          </a:prstGeom>
          <a:noFill/>
        </p:spPr>
        <p:txBody>
          <a:bodyPr wrap="square" rtlCol="0">
            <a:spAutoFit/>
          </a:bodyPr>
          <a:lstStyle/>
          <a:p>
            <a:r>
              <a:rPr lang="ru-RU" sz="1200" dirty="0" smtClean="0"/>
              <a:t>4</a:t>
            </a:r>
            <a:endParaRPr lang="ru-RU" sz="1200" dirty="0"/>
          </a:p>
        </p:txBody>
      </p:sp>
      <p:sp>
        <p:nvSpPr>
          <p:cNvPr id="29" name="Прямоугольник 3"/>
          <p:cNvSpPr>
            <a:spLocks noChangeArrowheads="1"/>
          </p:cNvSpPr>
          <p:nvPr/>
        </p:nvSpPr>
        <p:spPr bwMode="auto">
          <a:xfrm rot="5400000">
            <a:off x="7520051" y="266700"/>
            <a:ext cx="1127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FFFFFF"/>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FFFFFF"/>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FFFFFF"/>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lnSpc>
                <a:spcPts val="2000"/>
              </a:lnSpc>
              <a:spcBef>
                <a:spcPct val="0"/>
              </a:spcBef>
              <a:buClrTx/>
              <a:buSzTx/>
              <a:buFontTx/>
              <a:buNone/>
            </a:pPr>
            <a:r>
              <a:rPr lang="ru-RU" altLang="ru-RU" sz="2400" dirty="0">
                <a:solidFill>
                  <a:schemeClr val="bg1"/>
                </a:solidFill>
                <a:latin typeface="Times New Roman" panose="02020603050405020304" pitchFamily="18" charset="0"/>
              </a:rPr>
              <a:t>9 класс</a:t>
            </a:r>
          </a:p>
          <a:p>
            <a:pPr algn="ctr">
              <a:lnSpc>
                <a:spcPts val="2000"/>
              </a:lnSpc>
              <a:spcBef>
                <a:spcPct val="0"/>
              </a:spcBef>
              <a:buClrTx/>
              <a:buSzTx/>
              <a:buFontTx/>
              <a:buNone/>
            </a:pPr>
            <a:r>
              <a:rPr lang="ru-RU" altLang="ru-RU" sz="2400" dirty="0">
                <a:solidFill>
                  <a:schemeClr val="bg1"/>
                </a:solidFill>
                <a:latin typeface="Times New Roman" panose="02020603050405020304" pitchFamily="18" charset="0"/>
              </a:rPr>
              <a:t>физика</a:t>
            </a:r>
            <a:endParaRPr lang="ru-RU" altLang="ru-RU" sz="2400" dirty="0">
              <a:latin typeface="Times New Roman" panose="02020603050405020304" pitchFamily="18" charset="0"/>
            </a:endParaRPr>
          </a:p>
        </p:txBody>
      </p:sp>
      <p:pic>
        <p:nvPicPr>
          <p:cNvPr id="30" name="Рисунок 2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6767" y="0"/>
            <a:ext cx="676458" cy="1143415"/>
          </a:xfrm>
          <a:prstGeom prst="rect">
            <a:avLst/>
          </a:prstGeom>
        </p:spPr>
      </p:pic>
      <p:grpSp>
        <p:nvGrpSpPr>
          <p:cNvPr id="36" name="Группа 35"/>
          <p:cNvGrpSpPr>
            <a:grpSpLocks/>
          </p:cNvGrpSpPr>
          <p:nvPr/>
        </p:nvGrpSpPr>
        <p:grpSpPr bwMode="auto">
          <a:xfrm>
            <a:off x="426447" y="1672129"/>
            <a:ext cx="1972614" cy="2308324"/>
            <a:chOff x="240289" y="2338822"/>
            <a:chExt cx="1972240" cy="2307216"/>
          </a:xfrm>
        </p:grpSpPr>
        <mc:AlternateContent xmlns:mc="http://schemas.openxmlformats.org/markup-compatibility/2006" xmlns:a14="http://schemas.microsoft.com/office/drawing/2010/main">
          <mc:Choice Requires="a14">
            <p:sp>
              <p:nvSpPr>
                <p:cNvPr id="39" name="Прямоугольник 3"/>
                <p:cNvSpPr>
                  <a:spLocks noChangeArrowheads="1"/>
                </p:cNvSpPr>
                <p:nvPr/>
              </p:nvSpPr>
              <p:spPr bwMode="auto">
                <a:xfrm>
                  <a:off x="250825" y="2338822"/>
                  <a:ext cx="1961704" cy="17534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ru-RU" altLang="ru-RU" sz="3600" i="1" dirty="0" smtClean="0">
                      <a:solidFill>
                        <a:schemeClr val="bg1"/>
                      </a:solidFill>
                      <a:cs typeface="Times New Roman" panose="02020603050405020304" pitchFamily="18" charset="0"/>
                    </a:rPr>
                    <a:t>Дано:</a:t>
                  </a:r>
                  <a:endParaRPr lang="en-US" altLang="ru-RU" sz="3600" i="1" dirty="0" smtClean="0">
                    <a:solidFill>
                      <a:schemeClr val="bg1"/>
                    </a:solidFill>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𝐴</m:t>
                        </m:r>
                        <m:r>
                          <a:rPr lang="en-US" sz="3600" b="0" i="1" smtClean="0">
                            <a:latin typeface="Cambria Math" panose="02040503050406030204" pitchFamily="18" charset="0"/>
                          </a:rPr>
                          <m:t>=238</m:t>
                        </m:r>
                      </m:oMath>
                    </m:oMathPara>
                  </a14:m>
                  <a:endParaRPr lang="en-US" sz="3600" b="1" i="1" dirty="0" smtClean="0"/>
                </a:p>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𝑍</m:t>
                        </m:r>
                        <m:r>
                          <a:rPr lang="en-US" sz="3600" i="1">
                            <a:latin typeface="Cambria Math" panose="02040503050406030204" pitchFamily="18" charset="0"/>
                          </a:rPr>
                          <m:t>=</m:t>
                        </m:r>
                        <m:r>
                          <a:rPr lang="ru-RU" sz="3600" b="0" i="1" smtClean="0">
                            <a:latin typeface="Cambria Math" panose="02040503050406030204" pitchFamily="18" charset="0"/>
                          </a:rPr>
                          <m:t>92</m:t>
                        </m:r>
                      </m:oMath>
                    </m:oMathPara>
                  </a14:m>
                  <a:endParaRPr lang="en-US" sz="3600" b="1" i="1" dirty="0" smtClean="0"/>
                </a:p>
              </p:txBody>
            </p:sp>
          </mc:Choice>
          <mc:Fallback xmlns="">
            <p:sp>
              <p:nvSpPr>
                <p:cNvPr id="39" name="Прямоугольник 3"/>
                <p:cNvSpPr>
                  <a:spLocks noRot="1" noChangeAspect="1" noMove="1" noResize="1" noEditPoints="1" noAdjustHandles="1" noChangeArrowheads="1" noChangeShapeType="1" noTextEdit="1"/>
                </p:cNvSpPr>
                <p:nvPr/>
              </p:nvSpPr>
              <p:spPr bwMode="auto">
                <a:xfrm>
                  <a:off x="250825" y="2338822"/>
                  <a:ext cx="1961704" cy="1753484"/>
                </a:xfrm>
                <a:prstGeom prst="rect">
                  <a:avLst/>
                </a:prstGeom>
                <a:blipFill>
                  <a:blip r:embed="rId4"/>
                  <a:stretch>
                    <a:fillRect l="-9627" t="-5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cxnSp>
          <p:nvCxnSpPr>
            <p:cNvPr id="40" name="Прямая соединительная линия 39"/>
            <p:cNvCxnSpPr/>
            <p:nvPr/>
          </p:nvCxnSpPr>
          <p:spPr>
            <a:xfrm>
              <a:off x="2064098" y="2944339"/>
              <a:ext cx="0" cy="1701699"/>
            </a:xfrm>
            <a:prstGeom prst="line">
              <a:avLst/>
            </a:prstGeom>
          </p:spPr>
          <p:style>
            <a:lnRef idx="2">
              <a:schemeClr val="dk1"/>
            </a:lnRef>
            <a:fillRef idx="0">
              <a:schemeClr val="dk1"/>
            </a:fillRef>
            <a:effectRef idx="1">
              <a:schemeClr val="dk1"/>
            </a:effectRef>
            <a:fontRef idx="minor">
              <a:schemeClr val="tx1"/>
            </a:fontRef>
          </p:style>
        </p:cxnSp>
        <p:cxnSp>
          <p:nvCxnSpPr>
            <p:cNvPr id="42" name="Прямая соединительная линия 41"/>
            <p:cNvCxnSpPr/>
            <p:nvPr/>
          </p:nvCxnSpPr>
          <p:spPr>
            <a:xfrm>
              <a:off x="305679" y="4022877"/>
              <a:ext cx="1758419"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3" name="Прямоугольник 12"/>
                <p:cNvSpPr>
                  <a:spLocks noChangeArrowheads="1"/>
                </p:cNvSpPr>
                <p:nvPr/>
              </p:nvSpPr>
              <p:spPr bwMode="auto">
                <a:xfrm>
                  <a:off x="240289" y="3929843"/>
                  <a:ext cx="957003" cy="6460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14:m>
                    <m:oMath xmlns:m="http://schemas.openxmlformats.org/officeDocument/2006/math">
                      <m:r>
                        <a:rPr lang="en-US" altLang="ru-RU" sz="3600" b="0" i="1" smtClean="0">
                          <a:solidFill>
                            <a:schemeClr val="bg1"/>
                          </a:solidFill>
                          <a:latin typeface="Cambria Math" panose="02040503050406030204" pitchFamily="18" charset="0"/>
                          <a:cs typeface="Times New Roman" panose="02020603050405020304" pitchFamily="18" charset="0"/>
                        </a:rPr>
                        <m:t>𝑛</m:t>
                      </m:r>
                    </m:oMath>
                  </a14:m>
                  <a:r>
                    <a:rPr lang="ru-RU" altLang="ru-RU" sz="3600" i="1" dirty="0" smtClean="0">
                      <a:solidFill>
                        <a:schemeClr val="bg1"/>
                      </a:solidFill>
                      <a:cs typeface="Times New Roman" panose="02020603050405020304" pitchFamily="18" charset="0"/>
                    </a:rPr>
                    <a:t>- </a:t>
                  </a:r>
                  <a:r>
                    <a:rPr lang="ru-RU" altLang="ru-RU" sz="3600" i="1" dirty="0">
                      <a:solidFill>
                        <a:schemeClr val="bg1"/>
                      </a:solidFill>
                      <a:cs typeface="Times New Roman" panose="02020603050405020304" pitchFamily="18" charset="0"/>
                    </a:rPr>
                    <a:t>?</a:t>
                  </a:r>
                  <a:endParaRPr lang="ru-RU" altLang="ru-RU" sz="3600" dirty="0"/>
                </a:p>
              </p:txBody>
            </p:sp>
          </mc:Choice>
          <mc:Fallback xmlns="">
            <p:sp>
              <p:nvSpPr>
                <p:cNvPr id="43" name="Прямоугольник 12"/>
                <p:cNvSpPr>
                  <a:spLocks noRot="1" noChangeAspect="1" noMove="1" noResize="1" noEditPoints="1" noAdjustHandles="1" noChangeArrowheads="1" noChangeShapeType="1" noTextEdit="1"/>
                </p:cNvSpPr>
                <p:nvPr/>
              </p:nvSpPr>
              <p:spPr bwMode="auto">
                <a:xfrm>
                  <a:off x="240289" y="3929843"/>
                  <a:ext cx="957003" cy="646021"/>
                </a:xfrm>
                <a:prstGeom prst="rect">
                  <a:avLst/>
                </a:prstGeom>
                <a:blipFill>
                  <a:blip r:embed="rId5"/>
                  <a:stretch>
                    <a:fillRect t="-15094" r="-18471" b="-339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grpSp>
      <p:sp>
        <p:nvSpPr>
          <p:cNvPr id="45" name="Прямоугольник 44"/>
          <p:cNvSpPr>
            <a:spLocks noChangeArrowheads="1"/>
          </p:cNvSpPr>
          <p:nvPr/>
        </p:nvSpPr>
        <p:spPr bwMode="auto">
          <a:xfrm>
            <a:off x="2435092" y="1672129"/>
            <a:ext cx="2027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ru-RU" altLang="ru-RU" sz="3600" i="1" dirty="0">
                <a:solidFill>
                  <a:schemeClr val="bg1"/>
                </a:solidFill>
                <a:cs typeface="Times New Roman" panose="02020603050405020304" pitchFamily="18" charset="0"/>
              </a:rPr>
              <a:t>Решение:</a:t>
            </a:r>
          </a:p>
        </p:txBody>
      </p:sp>
      <mc:AlternateContent xmlns:mc="http://schemas.openxmlformats.org/markup-compatibility/2006" xmlns:a14="http://schemas.microsoft.com/office/drawing/2010/main">
        <mc:Choice Requires="a14">
          <p:sp>
            <p:nvSpPr>
              <p:cNvPr id="46" name="Прямоугольник 45"/>
              <p:cNvSpPr>
                <a:spLocks noChangeArrowheads="1"/>
              </p:cNvSpPr>
              <p:nvPr/>
            </p:nvSpPr>
            <p:spPr bwMode="auto">
              <a:xfrm>
                <a:off x="2392860" y="4629010"/>
                <a:ext cx="4030142"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ru-RU" altLang="ru-RU" sz="3600" i="1" dirty="0" smtClean="0">
                    <a:solidFill>
                      <a:schemeClr val="bg1"/>
                    </a:solidFill>
                    <a:cs typeface="Times New Roman" panose="02020603050405020304" pitchFamily="18" charset="0"/>
                  </a:rPr>
                  <a:t>Ответ:</a:t>
                </a:r>
                <a:r>
                  <a:rPr lang="ru-RU" altLang="ru-RU" sz="3600" dirty="0" smtClean="0">
                    <a:solidFill>
                      <a:schemeClr val="bg1"/>
                    </a:solidFill>
                    <a:cs typeface="Times New Roman" panose="02020603050405020304" pitchFamily="18" charset="0"/>
                  </a:rPr>
                  <a:t> </a:t>
                </a:r>
                <a:endParaRPr lang="en-US" altLang="ru-RU" sz="3600" dirty="0" smtClean="0">
                  <a:solidFill>
                    <a:schemeClr val="bg1"/>
                  </a:solidFill>
                  <a:cs typeface="Times New Roman" panose="02020603050405020304" pitchFamily="18" charset="0"/>
                </a:endParaRPr>
              </a:p>
              <a:p>
                <a:pPr algn="just"/>
                <a:r>
                  <a:rPr lang="en-US" sz="3600" b="1" dirty="0" smtClean="0">
                    <a:solidFill>
                      <a:schemeClr val="bg1"/>
                    </a:solidFill>
                    <a:ea typeface="Cambria Math"/>
                  </a:rPr>
                  <a:t>             </a:t>
                </a:r>
                <a14:m>
                  <m:oMath xmlns:m="http://schemas.openxmlformats.org/officeDocument/2006/math">
                    <m:r>
                      <a:rPr lang="en-US" sz="3600" b="0" i="1" smtClean="0">
                        <a:solidFill>
                          <a:schemeClr val="bg1"/>
                        </a:solidFill>
                        <a:latin typeface="Cambria Math" panose="02040503050406030204" pitchFamily="18" charset="0"/>
                        <a:ea typeface="Cambria Math"/>
                      </a:rPr>
                      <m:t>𝑛</m:t>
                    </m:r>
                    <m:r>
                      <a:rPr lang="en-US" sz="3600" b="0" i="1" smtClean="0">
                        <a:solidFill>
                          <a:schemeClr val="bg1"/>
                        </a:solidFill>
                        <a:latin typeface="Cambria Math" panose="02040503050406030204" pitchFamily="18" charset="0"/>
                        <a:ea typeface="Cambria Math"/>
                      </a:rPr>
                      <m:t>=146 шт</m:t>
                    </m:r>
                  </m:oMath>
                </a14:m>
                <a:endParaRPr lang="ru-RU" sz="3600" b="1" dirty="0">
                  <a:solidFill>
                    <a:schemeClr val="bg1"/>
                  </a:solidFill>
                </a:endParaRPr>
              </a:p>
            </p:txBody>
          </p:sp>
        </mc:Choice>
        <mc:Fallback xmlns="">
          <p:sp>
            <p:nvSpPr>
              <p:cNvPr id="46" name="Прямоугольник 45"/>
              <p:cNvSpPr>
                <a:spLocks noRot="1" noChangeAspect="1" noMove="1" noResize="1" noEditPoints="1" noAdjustHandles="1" noChangeArrowheads="1" noChangeShapeType="1" noTextEdit="1"/>
              </p:cNvSpPr>
              <p:nvPr/>
            </p:nvSpPr>
            <p:spPr bwMode="auto">
              <a:xfrm>
                <a:off x="2392860" y="4629010"/>
                <a:ext cx="4030142" cy="1200329"/>
              </a:xfrm>
              <a:prstGeom prst="rect">
                <a:avLst/>
              </a:prstGeom>
              <a:blipFill>
                <a:blip r:embed="rId6"/>
                <a:stretch>
                  <a:fillRect l="-4690" t="-81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Прямоугольник 18"/>
              <p:cNvSpPr/>
              <p:nvPr/>
            </p:nvSpPr>
            <p:spPr>
              <a:xfrm>
                <a:off x="2435092" y="2382386"/>
                <a:ext cx="2382191" cy="64633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𝐴</m:t>
                      </m:r>
                      <m:r>
                        <a:rPr lang="en-US" sz="3600" b="0" i="1" smtClean="0">
                          <a:latin typeface="Cambria Math" panose="02040503050406030204" pitchFamily="18" charset="0"/>
                        </a:rPr>
                        <m:t>=</m:t>
                      </m:r>
                      <m:r>
                        <a:rPr lang="en-US" sz="3600" i="1" smtClean="0">
                          <a:latin typeface="Cambria Math" panose="02040503050406030204" pitchFamily="18" charset="0"/>
                        </a:rPr>
                        <m:t>𝑍</m:t>
                      </m:r>
                      <m:r>
                        <a:rPr lang="en-US" sz="3600" b="0" i="1" smtClean="0">
                          <a:latin typeface="Cambria Math" panose="02040503050406030204" pitchFamily="18" charset="0"/>
                        </a:rPr>
                        <m:t>+</m:t>
                      </m:r>
                      <m:r>
                        <a:rPr lang="en-US" sz="3600" b="0" i="1" smtClean="0">
                          <a:latin typeface="Cambria Math" panose="02040503050406030204" pitchFamily="18" charset="0"/>
                        </a:rPr>
                        <m:t>𝑁</m:t>
                      </m:r>
                    </m:oMath>
                  </m:oMathPara>
                </a14:m>
                <a:endParaRPr lang="en-US" sz="3600" b="1" i="1" dirty="0"/>
              </a:p>
            </p:txBody>
          </p:sp>
        </mc:Choice>
        <mc:Fallback xmlns="">
          <p:sp>
            <p:nvSpPr>
              <p:cNvPr id="19" name="Прямоугольник 18"/>
              <p:cNvSpPr>
                <a:spLocks noRot="1" noChangeAspect="1" noMove="1" noResize="1" noEditPoints="1" noAdjustHandles="1" noChangeArrowheads="1" noChangeShapeType="1" noTextEdit="1"/>
              </p:cNvSpPr>
              <p:nvPr/>
            </p:nvSpPr>
            <p:spPr>
              <a:xfrm>
                <a:off x="2435092" y="2382386"/>
                <a:ext cx="2382191" cy="646331"/>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Прямоугольник 16"/>
              <p:cNvSpPr/>
              <p:nvPr/>
            </p:nvSpPr>
            <p:spPr>
              <a:xfrm>
                <a:off x="5220072" y="2382385"/>
                <a:ext cx="1523109" cy="64633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𝑁</m:t>
                      </m:r>
                      <m:r>
                        <a:rPr lang="en-US" sz="3600" b="0" i="1" smtClean="0">
                          <a:latin typeface="Cambria Math" panose="02040503050406030204" pitchFamily="18" charset="0"/>
                        </a:rPr>
                        <m:t>=</m:t>
                      </m:r>
                      <m:r>
                        <a:rPr lang="en-US" sz="3600" b="0" i="1" smtClean="0">
                          <a:latin typeface="Cambria Math" panose="02040503050406030204" pitchFamily="18" charset="0"/>
                        </a:rPr>
                        <m:t>𝑛</m:t>
                      </m:r>
                    </m:oMath>
                  </m:oMathPara>
                </a14:m>
                <a:endParaRPr lang="en-US" sz="3600" b="1" i="1" dirty="0"/>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5220072" y="2382385"/>
                <a:ext cx="1523109" cy="646331"/>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Прямоугольник 17"/>
              <p:cNvSpPr/>
              <p:nvPr/>
            </p:nvSpPr>
            <p:spPr>
              <a:xfrm>
                <a:off x="2394012" y="3221582"/>
                <a:ext cx="6803081" cy="64633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𝑛</m:t>
                      </m:r>
                      <m:r>
                        <a:rPr lang="en-US" sz="3600" b="0" i="1" smtClean="0">
                          <a:latin typeface="Cambria Math" panose="02040503050406030204" pitchFamily="18" charset="0"/>
                        </a:rPr>
                        <m:t>=</m:t>
                      </m:r>
                      <m:r>
                        <a:rPr lang="en-US" sz="3600" b="0" i="1" smtClean="0">
                          <a:latin typeface="Cambria Math" panose="02040503050406030204" pitchFamily="18" charset="0"/>
                        </a:rPr>
                        <m:t>𝐴</m:t>
                      </m:r>
                      <m:r>
                        <a:rPr lang="en-US" sz="3600" b="0" i="1" smtClean="0">
                          <a:latin typeface="Cambria Math" panose="02040503050406030204" pitchFamily="18" charset="0"/>
                        </a:rPr>
                        <m:t>−</m:t>
                      </m:r>
                      <m:r>
                        <a:rPr lang="en-US" sz="3600" b="0" i="1" smtClean="0">
                          <a:latin typeface="Cambria Math" panose="02040503050406030204" pitchFamily="18" charset="0"/>
                        </a:rPr>
                        <m:t>𝑍</m:t>
                      </m:r>
                      <m:r>
                        <a:rPr lang="en-US" sz="3600" b="0" i="1" smtClean="0">
                          <a:latin typeface="Cambria Math" panose="02040503050406030204" pitchFamily="18" charset="0"/>
                        </a:rPr>
                        <m:t>=238−92=146 шт</m:t>
                      </m:r>
                    </m:oMath>
                  </m:oMathPara>
                </a14:m>
                <a:endParaRPr lang="en-US" sz="3600" b="1" i="1" dirty="0"/>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2394012" y="3221582"/>
                <a:ext cx="6803081" cy="646331"/>
              </a:xfrm>
              <a:prstGeom prst="rect">
                <a:avLst/>
              </a:prstGeom>
              <a:blipFill>
                <a:blip r:embed="rId9"/>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039051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19"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Прямоугольник 5"/>
          <p:cNvSpPr/>
          <p:nvPr/>
        </p:nvSpPr>
        <p:spPr>
          <a:xfrm>
            <a:off x="9208" y="5903"/>
            <a:ext cx="7681252" cy="1077218"/>
          </a:xfrm>
          <a:prstGeom prst="rect">
            <a:avLst/>
          </a:prstGeom>
        </p:spPr>
        <p:txBody>
          <a:bodyPr wrap="square">
            <a:spAutoFit/>
          </a:bodyPr>
          <a:lstStyle/>
          <a:p>
            <a:pPr>
              <a:defRPr/>
            </a:pPr>
            <a:r>
              <a:rPr lang="ru-RU" altLang="ru-RU" sz="3200" b="1" dirty="0" smtClean="0">
                <a:solidFill>
                  <a:schemeClr val="bg1"/>
                </a:solidFill>
                <a:effectLst>
                  <a:outerShdw blurRad="38100" dist="38100" dir="2700000" algn="tl">
                    <a:srgbClr val="000000">
                      <a:alpha val="43137"/>
                    </a:srgbClr>
                  </a:outerShdw>
                </a:effectLst>
                <a:latin typeface="+mj-lt"/>
                <a:ea typeface="+mj-ea"/>
                <a:cs typeface="+mj-cs"/>
              </a:rPr>
              <a:t>Решение задач по теме: «Деление ядер»</a:t>
            </a:r>
            <a:endParaRPr lang="ru-RU" sz="1600" dirty="0"/>
          </a:p>
        </p:txBody>
      </p:sp>
      <p:sp>
        <p:nvSpPr>
          <p:cNvPr id="16" name="Заголовок 1"/>
          <p:cNvSpPr>
            <a:spLocks noGrp="1"/>
          </p:cNvSpPr>
          <p:nvPr>
            <p:ph type="title"/>
          </p:nvPr>
        </p:nvSpPr>
        <p:spPr>
          <a:xfrm>
            <a:off x="0" y="1102795"/>
            <a:ext cx="9143999" cy="1119675"/>
          </a:xfrm>
          <a:ln w="19050">
            <a:noFill/>
          </a:ln>
        </p:spPr>
        <p:txBody>
          <a:bodyPr>
            <a:noAutofit/>
          </a:bodyPr>
          <a:lstStyle/>
          <a:p>
            <a:pPr algn="just"/>
            <a:r>
              <a:rPr lang="ru-RU" sz="2400" b="1" dirty="0">
                <a:solidFill>
                  <a:schemeClr val="bg1"/>
                </a:solidFill>
              </a:rPr>
              <a:t>3</a:t>
            </a:r>
            <a:r>
              <a:rPr lang="ru-RU" sz="2400" b="1" dirty="0" smtClean="0">
                <a:solidFill>
                  <a:schemeClr val="bg1"/>
                </a:solidFill>
              </a:rPr>
              <a:t>.</a:t>
            </a:r>
            <a:r>
              <a:rPr lang="ru-RU" sz="2400" dirty="0" smtClean="0">
                <a:solidFill>
                  <a:schemeClr val="bg1"/>
                </a:solidFill>
              </a:rPr>
              <a:t> </a:t>
            </a:r>
            <a:r>
              <a:rPr lang="ru-RU" sz="2400" dirty="0">
                <a:solidFill>
                  <a:schemeClr val="bg1"/>
                </a:solidFill>
              </a:rPr>
              <a:t>По данным таблицы химических элементов Д.И. Менделеева определите, на сколько чис­ло нейтронов в ядре радия превышает число протонов.</a:t>
            </a:r>
          </a:p>
        </p:txBody>
      </p:sp>
      <p:sp>
        <p:nvSpPr>
          <p:cNvPr id="27" name="TextBox 26"/>
          <p:cNvSpPr txBox="1"/>
          <p:nvPr/>
        </p:nvSpPr>
        <p:spPr>
          <a:xfrm>
            <a:off x="8892480" y="6576536"/>
            <a:ext cx="251520" cy="276999"/>
          </a:xfrm>
          <a:prstGeom prst="rect">
            <a:avLst/>
          </a:prstGeom>
          <a:noFill/>
        </p:spPr>
        <p:txBody>
          <a:bodyPr wrap="square" rtlCol="0">
            <a:spAutoFit/>
          </a:bodyPr>
          <a:lstStyle/>
          <a:p>
            <a:r>
              <a:rPr lang="ru-RU" sz="1200" dirty="0" smtClean="0"/>
              <a:t>4</a:t>
            </a:r>
            <a:endParaRPr lang="ru-RU" sz="1200" dirty="0"/>
          </a:p>
        </p:txBody>
      </p:sp>
      <p:sp>
        <p:nvSpPr>
          <p:cNvPr id="29" name="Прямоугольник 3"/>
          <p:cNvSpPr>
            <a:spLocks noChangeArrowheads="1"/>
          </p:cNvSpPr>
          <p:nvPr/>
        </p:nvSpPr>
        <p:spPr bwMode="auto">
          <a:xfrm rot="5400000">
            <a:off x="7520051" y="266700"/>
            <a:ext cx="1127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FFFFFF"/>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FFFFFF"/>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FFFFFF"/>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lnSpc>
                <a:spcPts val="2000"/>
              </a:lnSpc>
              <a:spcBef>
                <a:spcPct val="0"/>
              </a:spcBef>
              <a:buClrTx/>
              <a:buSzTx/>
              <a:buFontTx/>
              <a:buNone/>
            </a:pPr>
            <a:r>
              <a:rPr lang="ru-RU" altLang="ru-RU" sz="2400" dirty="0">
                <a:solidFill>
                  <a:schemeClr val="bg1"/>
                </a:solidFill>
                <a:latin typeface="Times New Roman" panose="02020603050405020304" pitchFamily="18" charset="0"/>
              </a:rPr>
              <a:t>9 класс</a:t>
            </a:r>
          </a:p>
          <a:p>
            <a:pPr algn="ctr">
              <a:lnSpc>
                <a:spcPts val="2000"/>
              </a:lnSpc>
              <a:spcBef>
                <a:spcPct val="0"/>
              </a:spcBef>
              <a:buClrTx/>
              <a:buSzTx/>
              <a:buFontTx/>
              <a:buNone/>
            </a:pPr>
            <a:r>
              <a:rPr lang="ru-RU" altLang="ru-RU" sz="2400" dirty="0">
                <a:solidFill>
                  <a:schemeClr val="bg1"/>
                </a:solidFill>
                <a:latin typeface="Times New Roman" panose="02020603050405020304" pitchFamily="18" charset="0"/>
              </a:rPr>
              <a:t>физика</a:t>
            </a:r>
            <a:endParaRPr lang="ru-RU" altLang="ru-RU" sz="2400" dirty="0">
              <a:latin typeface="Times New Roman" panose="02020603050405020304" pitchFamily="18" charset="0"/>
            </a:endParaRPr>
          </a:p>
        </p:txBody>
      </p:sp>
      <p:pic>
        <p:nvPicPr>
          <p:cNvPr id="30" name="Рисунок 2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6767" y="0"/>
            <a:ext cx="676458" cy="1143415"/>
          </a:xfrm>
          <a:prstGeom prst="rect">
            <a:avLst/>
          </a:prstGeom>
        </p:spPr>
      </p:pic>
      <p:grpSp>
        <p:nvGrpSpPr>
          <p:cNvPr id="36" name="Группа 35"/>
          <p:cNvGrpSpPr>
            <a:grpSpLocks/>
          </p:cNvGrpSpPr>
          <p:nvPr/>
        </p:nvGrpSpPr>
        <p:grpSpPr bwMode="auto">
          <a:xfrm>
            <a:off x="190159" y="2318460"/>
            <a:ext cx="1972614" cy="2308324"/>
            <a:chOff x="240289" y="2338822"/>
            <a:chExt cx="1972240" cy="2307216"/>
          </a:xfrm>
        </p:grpSpPr>
        <mc:AlternateContent xmlns:mc="http://schemas.openxmlformats.org/markup-compatibility/2006" xmlns:a14="http://schemas.microsoft.com/office/drawing/2010/main">
          <mc:Choice Requires="a14">
            <p:sp>
              <p:nvSpPr>
                <p:cNvPr id="39" name="Прямоугольник 3"/>
                <p:cNvSpPr>
                  <a:spLocks noChangeArrowheads="1"/>
                </p:cNvSpPr>
                <p:nvPr/>
              </p:nvSpPr>
              <p:spPr bwMode="auto">
                <a:xfrm>
                  <a:off x="250825" y="2338822"/>
                  <a:ext cx="1961704" cy="17534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ru-RU" altLang="ru-RU" sz="3600" i="1" dirty="0" smtClean="0">
                      <a:solidFill>
                        <a:schemeClr val="bg1"/>
                      </a:solidFill>
                      <a:cs typeface="Times New Roman" panose="02020603050405020304" pitchFamily="18" charset="0"/>
                    </a:rPr>
                    <a:t>Дано:</a:t>
                  </a:r>
                  <a:endParaRPr lang="en-US" altLang="ru-RU" sz="3600" i="1" dirty="0" smtClean="0">
                    <a:solidFill>
                      <a:schemeClr val="bg1"/>
                    </a:solidFill>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𝐴</m:t>
                        </m:r>
                        <m:r>
                          <a:rPr lang="en-US" sz="3600" b="0" i="1" smtClean="0">
                            <a:latin typeface="Cambria Math" panose="02040503050406030204" pitchFamily="18" charset="0"/>
                          </a:rPr>
                          <m:t>=226</m:t>
                        </m:r>
                      </m:oMath>
                    </m:oMathPara>
                  </a14:m>
                  <a:endParaRPr lang="en-US" sz="3600" b="1" i="1" dirty="0" smtClean="0"/>
                </a:p>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𝑍</m:t>
                        </m:r>
                        <m:r>
                          <a:rPr lang="en-US" sz="3600" i="1">
                            <a:latin typeface="Cambria Math" panose="02040503050406030204" pitchFamily="18" charset="0"/>
                          </a:rPr>
                          <m:t>=</m:t>
                        </m:r>
                        <m:r>
                          <a:rPr lang="en-US" sz="3600" b="0" i="1" smtClean="0">
                            <a:latin typeface="Cambria Math" panose="02040503050406030204" pitchFamily="18" charset="0"/>
                          </a:rPr>
                          <m:t>88</m:t>
                        </m:r>
                      </m:oMath>
                    </m:oMathPara>
                  </a14:m>
                  <a:endParaRPr lang="en-US" sz="3600" b="1" i="1" dirty="0" smtClean="0"/>
                </a:p>
              </p:txBody>
            </p:sp>
          </mc:Choice>
          <mc:Fallback xmlns="">
            <p:sp>
              <p:nvSpPr>
                <p:cNvPr id="39" name="Прямоугольник 3"/>
                <p:cNvSpPr>
                  <a:spLocks noRot="1" noChangeAspect="1" noMove="1" noResize="1" noEditPoints="1" noAdjustHandles="1" noChangeArrowheads="1" noChangeShapeType="1" noTextEdit="1"/>
                </p:cNvSpPr>
                <p:nvPr/>
              </p:nvSpPr>
              <p:spPr bwMode="auto">
                <a:xfrm>
                  <a:off x="250825" y="2338822"/>
                  <a:ext cx="1961704" cy="1753484"/>
                </a:xfrm>
                <a:prstGeom prst="rect">
                  <a:avLst/>
                </a:prstGeom>
                <a:blipFill>
                  <a:blip r:embed="rId3"/>
                  <a:stretch>
                    <a:fillRect l="-9627" t="-5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cxnSp>
          <p:nvCxnSpPr>
            <p:cNvPr id="40" name="Прямая соединительная линия 39"/>
            <p:cNvCxnSpPr/>
            <p:nvPr/>
          </p:nvCxnSpPr>
          <p:spPr>
            <a:xfrm>
              <a:off x="2064098" y="2944339"/>
              <a:ext cx="0" cy="1701699"/>
            </a:xfrm>
            <a:prstGeom prst="line">
              <a:avLst/>
            </a:prstGeom>
          </p:spPr>
          <p:style>
            <a:lnRef idx="2">
              <a:schemeClr val="dk1"/>
            </a:lnRef>
            <a:fillRef idx="0">
              <a:schemeClr val="dk1"/>
            </a:fillRef>
            <a:effectRef idx="1">
              <a:schemeClr val="dk1"/>
            </a:effectRef>
            <a:fontRef idx="minor">
              <a:schemeClr val="tx1"/>
            </a:fontRef>
          </p:style>
        </p:cxnSp>
        <p:cxnSp>
          <p:nvCxnSpPr>
            <p:cNvPr id="42" name="Прямая соединительная линия 41"/>
            <p:cNvCxnSpPr/>
            <p:nvPr/>
          </p:nvCxnSpPr>
          <p:spPr>
            <a:xfrm>
              <a:off x="305679" y="4022877"/>
              <a:ext cx="1758419"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3" name="Прямоугольник 12"/>
                <p:cNvSpPr>
                  <a:spLocks noChangeArrowheads="1"/>
                </p:cNvSpPr>
                <p:nvPr/>
              </p:nvSpPr>
              <p:spPr bwMode="auto">
                <a:xfrm>
                  <a:off x="240289" y="3929843"/>
                  <a:ext cx="1072398" cy="6460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14:m>
                    <m:oMath xmlns:m="http://schemas.openxmlformats.org/officeDocument/2006/math">
                      <m:r>
                        <a:rPr lang="en-US" altLang="ru-RU" sz="3600" b="0" i="1" smtClean="0">
                          <a:solidFill>
                            <a:schemeClr val="bg1"/>
                          </a:solidFill>
                          <a:latin typeface="Cambria Math" panose="02040503050406030204" pitchFamily="18" charset="0"/>
                          <a:cs typeface="Times New Roman" panose="02020603050405020304" pitchFamily="18" charset="0"/>
                        </a:rPr>
                        <m:t>𝑥</m:t>
                      </m:r>
                    </m:oMath>
                  </a14:m>
                  <a:r>
                    <a:rPr lang="en-US" altLang="ru-RU" sz="3600" i="1" dirty="0" smtClean="0">
                      <a:solidFill>
                        <a:schemeClr val="bg1"/>
                      </a:solidFill>
                      <a:cs typeface="Times New Roman" panose="02020603050405020304" pitchFamily="18" charset="0"/>
                    </a:rPr>
                    <a:t> </a:t>
                  </a:r>
                  <a:r>
                    <a:rPr lang="ru-RU" altLang="ru-RU" sz="3600" i="1" dirty="0" smtClean="0">
                      <a:solidFill>
                        <a:schemeClr val="bg1"/>
                      </a:solidFill>
                      <a:cs typeface="Times New Roman" panose="02020603050405020304" pitchFamily="18" charset="0"/>
                    </a:rPr>
                    <a:t>- </a:t>
                  </a:r>
                  <a:r>
                    <a:rPr lang="ru-RU" altLang="ru-RU" sz="3600" i="1" dirty="0">
                      <a:solidFill>
                        <a:schemeClr val="bg1"/>
                      </a:solidFill>
                      <a:cs typeface="Times New Roman" panose="02020603050405020304" pitchFamily="18" charset="0"/>
                    </a:rPr>
                    <a:t>?</a:t>
                  </a:r>
                  <a:endParaRPr lang="ru-RU" altLang="ru-RU" sz="3600" dirty="0"/>
                </a:p>
              </p:txBody>
            </p:sp>
          </mc:Choice>
          <mc:Fallback xmlns="">
            <p:sp>
              <p:nvSpPr>
                <p:cNvPr id="43" name="Прямоугольник 12"/>
                <p:cNvSpPr>
                  <a:spLocks noRot="1" noChangeAspect="1" noMove="1" noResize="1" noEditPoints="1" noAdjustHandles="1" noChangeArrowheads="1" noChangeShapeType="1" noTextEdit="1"/>
                </p:cNvSpPr>
                <p:nvPr/>
              </p:nvSpPr>
              <p:spPr bwMode="auto">
                <a:xfrm>
                  <a:off x="240289" y="3929843"/>
                  <a:ext cx="1072398" cy="646021"/>
                </a:xfrm>
                <a:prstGeom prst="rect">
                  <a:avLst/>
                </a:prstGeom>
                <a:blipFill>
                  <a:blip r:embed="rId4"/>
                  <a:stretch>
                    <a:fillRect t="-15094" r="-15341" b="-339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grpSp>
      <p:sp>
        <p:nvSpPr>
          <p:cNvPr id="45" name="Прямоугольник 44"/>
          <p:cNvSpPr>
            <a:spLocks noChangeArrowheads="1"/>
          </p:cNvSpPr>
          <p:nvPr/>
        </p:nvSpPr>
        <p:spPr bwMode="auto">
          <a:xfrm>
            <a:off x="2286634" y="2318460"/>
            <a:ext cx="2027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ru-RU" altLang="ru-RU" sz="3600" i="1" dirty="0">
                <a:solidFill>
                  <a:schemeClr val="bg1"/>
                </a:solidFill>
                <a:cs typeface="Times New Roman" panose="02020603050405020304" pitchFamily="18" charset="0"/>
              </a:rPr>
              <a:t>Решение:</a:t>
            </a:r>
          </a:p>
        </p:txBody>
      </p:sp>
      <mc:AlternateContent xmlns:mc="http://schemas.openxmlformats.org/markup-compatibility/2006" xmlns:a14="http://schemas.microsoft.com/office/drawing/2010/main">
        <mc:Choice Requires="a14">
          <p:sp>
            <p:nvSpPr>
              <p:cNvPr id="46" name="Прямоугольник 45"/>
              <p:cNvSpPr>
                <a:spLocks noChangeArrowheads="1"/>
              </p:cNvSpPr>
              <p:nvPr/>
            </p:nvSpPr>
            <p:spPr bwMode="auto">
              <a:xfrm>
                <a:off x="1763688" y="5332645"/>
                <a:ext cx="5187639"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ru-RU" altLang="ru-RU" sz="3600" i="1" dirty="0" smtClean="0">
                    <a:solidFill>
                      <a:schemeClr val="bg1"/>
                    </a:solidFill>
                    <a:cs typeface="Times New Roman" panose="02020603050405020304" pitchFamily="18" charset="0"/>
                  </a:rPr>
                  <a:t>Ответ:</a:t>
                </a:r>
                <a:r>
                  <a:rPr lang="ru-RU" altLang="ru-RU" sz="3600" dirty="0" smtClean="0">
                    <a:solidFill>
                      <a:schemeClr val="bg1"/>
                    </a:solidFill>
                    <a:cs typeface="Times New Roman" panose="02020603050405020304" pitchFamily="18" charset="0"/>
                  </a:rPr>
                  <a:t> </a:t>
                </a:r>
                <a:endParaRPr lang="en-US" altLang="ru-RU" sz="3600" dirty="0" smtClean="0">
                  <a:solidFill>
                    <a:schemeClr val="bg1"/>
                  </a:solidFill>
                  <a:cs typeface="Times New Roman" panose="02020603050405020304" pitchFamily="18" charset="0"/>
                </a:endParaRPr>
              </a:p>
              <a:p>
                <a:pPr algn="just"/>
                <a:r>
                  <a:rPr lang="en-US" sz="3600" b="1" dirty="0" smtClean="0">
                    <a:solidFill>
                      <a:schemeClr val="bg1"/>
                    </a:solidFill>
                    <a:ea typeface="Cambria Math"/>
                  </a:rPr>
                  <a:t>             </a:t>
                </a:r>
                <a14:m>
                  <m:oMath xmlns:m="http://schemas.openxmlformats.org/officeDocument/2006/math">
                    <m:r>
                      <a:rPr lang="ru-RU" sz="3600" b="0" i="1" smtClean="0">
                        <a:solidFill>
                          <a:schemeClr val="bg1"/>
                        </a:solidFill>
                        <a:latin typeface="Cambria Math" panose="02040503050406030204" pitchFamily="18" charset="0"/>
                        <a:ea typeface="Cambria Math"/>
                      </a:rPr>
                      <m:t>на 50 шт больше</m:t>
                    </m:r>
                  </m:oMath>
                </a14:m>
                <a:endParaRPr lang="ru-RU" sz="3600" b="1" dirty="0">
                  <a:solidFill>
                    <a:schemeClr val="bg1"/>
                  </a:solidFill>
                </a:endParaRPr>
              </a:p>
            </p:txBody>
          </p:sp>
        </mc:Choice>
        <mc:Fallback xmlns="">
          <p:sp>
            <p:nvSpPr>
              <p:cNvPr id="46" name="Прямоугольник 45"/>
              <p:cNvSpPr>
                <a:spLocks noRot="1" noChangeAspect="1" noMove="1" noResize="1" noEditPoints="1" noAdjustHandles="1" noChangeArrowheads="1" noChangeShapeType="1" noTextEdit="1"/>
              </p:cNvSpPr>
              <p:nvPr/>
            </p:nvSpPr>
            <p:spPr bwMode="auto">
              <a:xfrm>
                <a:off x="1763688" y="5332645"/>
                <a:ext cx="5187639" cy="1200329"/>
              </a:xfrm>
              <a:prstGeom prst="rect">
                <a:avLst/>
              </a:prstGeom>
              <a:blipFill>
                <a:blip r:embed="rId5"/>
                <a:stretch>
                  <a:fillRect l="-3525" t="-86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Прямоугольник 18"/>
              <p:cNvSpPr/>
              <p:nvPr/>
            </p:nvSpPr>
            <p:spPr>
              <a:xfrm>
                <a:off x="2209886" y="2820312"/>
                <a:ext cx="2382191" cy="64633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𝐴</m:t>
                      </m:r>
                      <m:r>
                        <a:rPr lang="en-US" sz="3600" b="0" i="1" smtClean="0">
                          <a:latin typeface="Cambria Math" panose="02040503050406030204" pitchFamily="18" charset="0"/>
                        </a:rPr>
                        <m:t>=</m:t>
                      </m:r>
                      <m:r>
                        <a:rPr lang="en-US" sz="3600" i="1" smtClean="0">
                          <a:latin typeface="Cambria Math" panose="02040503050406030204" pitchFamily="18" charset="0"/>
                        </a:rPr>
                        <m:t>𝑍</m:t>
                      </m:r>
                      <m:r>
                        <a:rPr lang="en-US" sz="3600" b="0" i="1" smtClean="0">
                          <a:latin typeface="Cambria Math" panose="02040503050406030204" pitchFamily="18" charset="0"/>
                        </a:rPr>
                        <m:t>+</m:t>
                      </m:r>
                      <m:r>
                        <a:rPr lang="en-US" sz="3600" b="0" i="1" smtClean="0">
                          <a:latin typeface="Cambria Math" panose="02040503050406030204" pitchFamily="18" charset="0"/>
                        </a:rPr>
                        <m:t>𝑁</m:t>
                      </m:r>
                    </m:oMath>
                  </m:oMathPara>
                </a14:m>
                <a:endParaRPr lang="en-US" sz="3600" b="1" i="1" dirty="0"/>
              </a:p>
            </p:txBody>
          </p:sp>
        </mc:Choice>
        <mc:Fallback xmlns="">
          <p:sp>
            <p:nvSpPr>
              <p:cNvPr id="19" name="Прямоугольник 18"/>
              <p:cNvSpPr>
                <a:spLocks noRot="1" noChangeAspect="1" noMove="1" noResize="1" noEditPoints="1" noAdjustHandles="1" noChangeArrowheads="1" noChangeShapeType="1" noTextEdit="1"/>
              </p:cNvSpPr>
              <p:nvPr/>
            </p:nvSpPr>
            <p:spPr>
              <a:xfrm>
                <a:off x="2209886" y="2820312"/>
                <a:ext cx="2382191" cy="646331"/>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Прямоугольник 17"/>
              <p:cNvSpPr/>
              <p:nvPr/>
            </p:nvSpPr>
            <p:spPr>
              <a:xfrm>
                <a:off x="2162773" y="3418154"/>
                <a:ext cx="6803081" cy="64633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𝑛</m:t>
                      </m:r>
                      <m:r>
                        <a:rPr lang="en-US" sz="3600" b="0" i="1" smtClean="0">
                          <a:latin typeface="Cambria Math" panose="02040503050406030204" pitchFamily="18" charset="0"/>
                        </a:rPr>
                        <m:t>=</m:t>
                      </m:r>
                      <m:r>
                        <a:rPr lang="en-US" sz="3600" b="0" i="1" smtClean="0">
                          <a:latin typeface="Cambria Math" panose="02040503050406030204" pitchFamily="18" charset="0"/>
                        </a:rPr>
                        <m:t>𝐴</m:t>
                      </m:r>
                      <m:r>
                        <a:rPr lang="en-US" sz="3600" b="0" i="1" smtClean="0">
                          <a:latin typeface="Cambria Math" panose="02040503050406030204" pitchFamily="18" charset="0"/>
                        </a:rPr>
                        <m:t>−</m:t>
                      </m:r>
                      <m:r>
                        <a:rPr lang="en-US" sz="3600" b="0" i="1" smtClean="0">
                          <a:latin typeface="Cambria Math" panose="02040503050406030204" pitchFamily="18" charset="0"/>
                        </a:rPr>
                        <m:t>𝑍</m:t>
                      </m:r>
                      <m:r>
                        <a:rPr lang="en-US" sz="3600" b="0" i="1" smtClean="0">
                          <a:latin typeface="Cambria Math" panose="02040503050406030204" pitchFamily="18" charset="0"/>
                        </a:rPr>
                        <m:t>=226−88=138 шт</m:t>
                      </m:r>
                    </m:oMath>
                  </m:oMathPara>
                </a14:m>
                <a:endParaRPr lang="en-US" sz="3600" b="1" i="1" dirty="0"/>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2162773" y="3418154"/>
                <a:ext cx="6803081" cy="646331"/>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Прямоугольник 19"/>
              <p:cNvSpPr/>
              <p:nvPr/>
            </p:nvSpPr>
            <p:spPr>
              <a:xfrm>
                <a:off x="2209886" y="4098400"/>
                <a:ext cx="2578138" cy="120032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𝑛</m:t>
                      </m:r>
                      <m:r>
                        <a:rPr lang="en-US" sz="3600" b="0" i="1" smtClean="0">
                          <a:latin typeface="Cambria Math" panose="02040503050406030204" pitchFamily="18" charset="0"/>
                        </a:rPr>
                        <m:t>=138 шт</m:t>
                      </m:r>
                    </m:oMath>
                  </m:oMathPara>
                </a14:m>
                <a:endParaRPr lang="ru-RU" sz="36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𝑍</m:t>
                      </m:r>
                      <m:r>
                        <a:rPr lang="en-US" sz="3600" b="0" i="1" smtClean="0">
                          <a:latin typeface="Cambria Math" panose="02040503050406030204" pitchFamily="18" charset="0"/>
                        </a:rPr>
                        <m:t>=88 шт</m:t>
                      </m:r>
                    </m:oMath>
                  </m:oMathPara>
                </a14:m>
                <a:endParaRPr lang="en-US" sz="3600" b="1" i="1" dirty="0"/>
              </a:p>
            </p:txBody>
          </p:sp>
        </mc:Choice>
        <mc:Fallback xmlns="">
          <p:sp>
            <p:nvSpPr>
              <p:cNvPr id="20" name="Прямоугольник 19"/>
              <p:cNvSpPr>
                <a:spLocks noRot="1" noChangeAspect="1" noMove="1" noResize="1" noEditPoints="1" noAdjustHandles="1" noChangeArrowheads="1" noChangeShapeType="1" noTextEdit="1"/>
              </p:cNvSpPr>
              <p:nvPr/>
            </p:nvSpPr>
            <p:spPr>
              <a:xfrm>
                <a:off x="2209886" y="4098400"/>
                <a:ext cx="2578138" cy="1200329"/>
              </a:xfrm>
              <a:prstGeom prst="rect">
                <a:avLst/>
              </a:prstGeom>
              <a:blipFill>
                <a:blip r:embed="rId8"/>
                <a:stretch>
                  <a:fillRect/>
                </a:stretch>
              </a:blipFill>
            </p:spPr>
            <p:txBody>
              <a:bodyPr/>
              <a:lstStyle/>
              <a:p>
                <a:r>
                  <a:rPr lang="ru-RU">
                    <a:noFill/>
                  </a:rPr>
                  <a:t> </a:t>
                </a:r>
              </a:p>
            </p:txBody>
          </p:sp>
        </mc:Fallback>
      </mc:AlternateContent>
      <p:sp>
        <p:nvSpPr>
          <p:cNvPr id="2" name="Правая фигурная скобка 1"/>
          <p:cNvSpPr/>
          <p:nvPr/>
        </p:nvSpPr>
        <p:spPr>
          <a:xfrm>
            <a:off x="4700217" y="4098400"/>
            <a:ext cx="576064" cy="125779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1" name="Прямоугольник 20"/>
              <p:cNvSpPr/>
              <p:nvPr/>
            </p:nvSpPr>
            <p:spPr>
              <a:xfrm>
                <a:off x="5292080" y="4375399"/>
                <a:ext cx="2578138"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ru-RU" sz="3600" b="0" i="1" smtClean="0">
                          <a:latin typeface="Cambria Math" panose="02040503050406030204" pitchFamily="18" charset="0"/>
                        </a:rPr>
                        <m:t>на 50 шт</m:t>
                      </m:r>
                    </m:oMath>
                  </m:oMathPara>
                </a14:m>
                <a:endParaRPr lang="en-US" sz="3600" b="1" i="1" dirty="0"/>
              </a:p>
            </p:txBody>
          </p:sp>
        </mc:Choice>
        <mc:Fallback xmlns="">
          <p:sp>
            <p:nvSpPr>
              <p:cNvPr id="21" name="Прямоугольник 20"/>
              <p:cNvSpPr>
                <a:spLocks noRot="1" noChangeAspect="1" noMove="1" noResize="1" noEditPoints="1" noAdjustHandles="1" noChangeArrowheads="1" noChangeShapeType="1" noTextEdit="1"/>
              </p:cNvSpPr>
              <p:nvPr/>
            </p:nvSpPr>
            <p:spPr>
              <a:xfrm>
                <a:off x="5292080" y="4375399"/>
                <a:ext cx="2578138" cy="646331"/>
              </a:xfrm>
              <a:prstGeom prst="rect">
                <a:avLst/>
              </a:prstGeom>
              <a:blipFill>
                <a:blip r:embed="rId9"/>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43158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19" grpId="0"/>
      <p:bldP spid="18" grpId="0"/>
      <p:bldP spid="20" grpId="0"/>
      <p:bldP spid="2"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Прямоугольник 5"/>
          <p:cNvSpPr/>
          <p:nvPr/>
        </p:nvSpPr>
        <p:spPr>
          <a:xfrm>
            <a:off x="9208" y="5903"/>
            <a:ext cx="7681252" cy="1077218"/>
          </a:xfrm>
          <a:prstGeom prst="rect">
            <a:avLst/>
          </a:prstGeom>
        </p:spPr>
        <p:txBody>
          <a:bodyPr wrap="square">
            <a:spAutoFit/>
          </a:bodyPr>
          <a:lstStyle/>
          <a:p>
            <a:pPr>
              <a:defRPr/>
            </a:pPr>
            <a:r>
              <a:rPr lang="ru-RU" altLang="ru-RU" sz="3200" b="1" dirty="0" smtClean="0">
                <a:solidFill>
                  <a:schemeClr val="bg1"/>
                </a:solidFill>
                <a:effectLst>
                  <a:outerShdw blurRad="38100" dist="38100" dir="2700000" algn="tl">
                    <a:srgbClr val="000000">
                      <a:alpha val="43137"/>
                    </a:srgbClr>
                  </a:outerShdw>
                </a:effectLst>
                <a:latin typeface="+mj-lt"/>
                <a:ea typeface="+mj-ea"/>
                <a:cs typeface="+mj-cs"/>
              </a:rPr>
              <a:t>Решение задач по теме: «Деление ядер»</a:t>
            </a:r>
            <a:endParaRPr lang="ru-RU" sz="1600" dirty="0"/>
          </a:p>
        </p:txBody>
      </p:sp>
      <mc:AlternateContent xmlns:mc="http://schemas.openxmlformats.org/markup-compatibility/2006" xmlns:a14="http://schemas.microsoft.com/office/drawing/2010/main">
        <mc:Choice Requires="a14">
          <p:sp>
            <p:nvSpPr>
              <p:cNvPr id="16" name="Заголовок 1"/>
              <p:cNvSpPr>
                <a:spLocks noGrp="1"/>
              </p:cNvSpPr>
              <p:nvPr>
                <p:ph type="title"/>
              </p:nvPr>
            </p:nvSpPr>
            <p:spPr>
              <a:xfrm>
                <a:off x="0" y="1102796"/>
                <a:ext cx="9143999" cy="773589"/>
              </a:xfrm>
              <a:ln w="19050">
                <a:noFill/>
              </a:ln>
            </p:spPr>
            <p:txBody>
              <a:bodyPr>
                <a:noAutofit/>
              </a:bodyPr>
              <a:lstStyle/>
              <a:p>
                <a:pPr algn="just"/>
                <a:r>
                  <a:rPr lang="ru-RU" sz="2400" b="1" dirty="0">
                    <a:solidFill>
                      <a:schemeClr val="bg1"/>
                    </a:solidFill>
                  </a:rPr>
                  <a:t>4</a:t>
                </a:r>
                <a:r>
                  <a:rPr lang="ru-RU" sz="2400" b="1" dirty="0" smtClean="0">
                    <a:solidFill>
                      <a:schemeClr val="bg1"/>
                    </a:solidFill>
                  </a:rPr>
                  <a:t>.</a:t>
                </a:r>
                <a:r>
                  <a:rPr lang="ru-RU" sz="2400" dirty="0" smtClean="0">
                    <a:solidFill>
                      <a:schemeClr val="bg1"/>
                    </a:solidFill>
                  </a:rPr>
                  <a:t> </a:t>
                </a:r>
                <a:r>
                  <a:rPr lang="ru-RU" sz="2400" dirty="0">
                    <a:solidFill>
                      <a:schemeClr val="bg1"/>
                    </a:solidFill>
                  </a:rPr>
                  <a:t>Ядро изотопа золота </a:t>
                </a:r>
                <a14:m>
                  <m:oMath xmlns:m="http://schemas.openxmlformats.org/officeDocument/2006/math">
                    <m:sPre>
                      <m:sPrePr>
                        <m:ctrlPr>
                          <a:rPr lang="ru-RU" sz="2400" i="1">
                            <a:solidFill>
                              <a:schemeClr val="bg1"/>
                            </a:solidFill>
                            <a:latin typeface="Cambria Math" panose="02040503050406030204" pitchFamily="18" charset="0"/>
                          </a:rPr>
                        </m:ctrlPr>
                      </m:sPrePr>
                      <m:sub>
                        <m:r>
                          <a:rPr lang="ru-RU" sz="2400">
                            <a:solidFill>
                              <a:schemeClr val="bg1"/>
                            </a:solidFill>
                            <a:latin typeface="Cambria Math"/>
                          </a:rPr>
                          <m:t>79</m:t>
                        </m:r>
                      </m:sub>
                      <m:sup>
                        <m:r>
                          <a:rPr lang="ru-RU" sz="2400">
                            <a:solidFill>
                              <a:schemeClr val="bg1"/>
                            </a:solidFill>
                            <a:latin typeface="Cambria Math"/>
                          </a:rPr>
                          <m:t>204</m:t>
                        </m:r>
                      </m:sup>
                      <m:e>
                        <m:r>
                          <m:rPr>
                            <m:sty m:val="p"/>
                          </m:rPr>
                          <a:rPr lang="en-US" sz="2400">
                            <a:solidFill>
                              <a:schemeClr val="bg1"/>
                            </a:solidFill>
                            <a:latin typeface="Cambria Math"/>
                          </a:rPr>
                          <m:t>Ag</m:t>
                        </m:r>
                      </m:e>
                    </m:sPre>
                  </m:oMath>
                </a14:m>
                <a:r>
                  <a:rPr lang="ru-RU" sz="2400" dirty="0">
                    <a:solidFill>
                      <a:schemeClr val="bg1"/>
                    </a:solidFill>
                  </a:rPr>
                  <a:t> претерпевает </a:t>
                </a:r>
                <a14:m>
                  <m:oMath xmlns:m="http://schemas.openxmlformats.org/officeDocument/2006/math">
                    <m:r>
                      <a:rPr lang="ru-RU" sz="2400" i="1">
                        <a:solidFill>
                          <a:schemeClr val="bg1"/>
                        </a:solidFill>
                        <a:latin typeface="Cambria Math"/>
                      </a:rPr>
                      <m:t>𝛽</m:t>
                    </m:r>
                  </m:oMath>
                </a14:m>
                <a:r>
                  <a:rPr lang="ru-RU" sz="2400" dirty="0">
                    <a:solidFill>
                      <a:schemeClr val="bg1"/>
                    </a:solidFill>
                  </a:rPr>
                  <a:t>-распад. Какой заряд ядра будет у получившегося изотопа? </a:t>
                </a:r>
              </a:p>
            </p:txBody>
          </p:sp>
        </mc:Choice>
        <mc:Fallback xmlns="">
          <p:sp>
            <p:nvSpPr>
              <p:cNvPr id="16" name="Заголовок 1"/>
              <p:cNvSpPr>
                <a:spLocks noGrp="1" noRot="1" noChangeAspect="1" noMove="1" noResize="1" noEditPoints="1" noAdjustHandles="1" noChangeArrowheads="1" noChangeShapeType="1" noTextEdit="1"/>
              </p:cNvSpPr>
              <p:nvPr>
                <p:ph type="title"/>
              </p:nvPr>
            </p:nvSpPr>
            <p:spPr>
              <a:xfrm>
                <a:off x="0" y="1102796"/>
                <a:ext cx="9143999" cy="773589"/>
              </a:xfrm>
              <a:blipFill rotWithShape="1">
                <a:blip r:embed="rId3"/>
                <a:stretch>
                  <a:fillRect l="-1000" t="-5512" r="-1000" b="-25197"/>
                </a:stretch>
              </a:blipFill>
              <a:ln w="19050">
                <a:noFill/>
              </a:ln>
            </p:spPr>
            <p:txBody>
              <a:bodyPr/>
              <a:lstStyle/>
              <a:p>
                <a:r>
                  <a:rPr lang="ru-RU">
                    <a:noFill/>
                  </a:rPr>
                  <a:t> </a:t>
                </a:r>
              </a:p>
            </p:txBody>
          </p:sp>
        </mc:Fallback>
      </mc:AlternateContent>
      <p:sp>
        <p:nvSpPr>
          <p:cNvPr id="27" name="TextBox 26"/>
          <p:cNvSpPr txBox="1"/>
          <p:nvPr/>
        </p:nvSpPr>
        <p:spPr>
          <a:xfrm>
            <a:off x="8892480" y="6576536"/>
            <a:ext cx="251520" cy="276999"/>
          </a:xfrm>
          <a:prstGeom prst="rect">
            <a:avLst/>
          </a:prstGeom>
          <a:noFill/>
        </p:spPr>
        <p:txBody>
          <a:bodyPr wrap="square" rtlCol="0">
            <a:spAutoFit/>
          </a:bodyPr>
          <a:lstStyle/>
          <a:p>
            <a:r>
              <a:rPr lang="ru-RU" sz="1200" dirty="0" smtClean="0"/>
              <a:t>4</a:t>
            </a:r>
            <a:endParaRPr lang="ru-RU" sz="1200" dirty="0"/>
          </a:p>
        </p:txBody>
      </p:sp>
      <p:sp>
        <p:nvSpPr>
          <p:cNvPr id="29" name="Прямоугольник 3"/>
          <p:cNvSpPr>
            <a:spLocks noChangeArrowheads="1"/>
          </p:cNvSpPr>
          <p:nvPr/>
        </p:nvSpPr>
        <p:spPr bwMode="auto">
          <a:xfrm rot="5400000">
            <a:off x="7520051" y="266700"/>
            <a:ext cx="1127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FFFFFF"/>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FFFFFF"/>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FFFFFF"/>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lnSpc>
                <a:spcPts val="2000"/>
              </a:lnSpc>
              <a:spcBef>
                <a:spcPct val="0"/>
              </a:spcBef>
              <a:buClrTx/>
              <a:buSzTx/>
              <a:buFontTx/>
              <a:buNone/>
            </a:pPr>
            <a:r>
              <a:rPr lang="ru-RU" altLang="ru-RU" sz="2400" dirty="0">
                <a:solidFill>
                  <a:schemeClr val="bg1"/>
                </a:solidFill>
                <a:latin typeface="Times New Roman" panose="02020603050405020304" pitchFamily="18" charset="0"/>
              </a:rPr>
              <a:t>9 класс</a:t>
            </a:r>
          </a:p>
          <a:p>
            <a:pPr algn="ctr">
              <a:lnSpc>
                <a:spcPts val="2000"/>
              </a:lnSpc>
              <a:spcBef>
                <a:spcPct val="0"/>
              </a:spcBef>
              <a:buClrTx/>
              <a:buSzTx/>
              <a:buFontTx/>
              <a:buNone/>
            </a:pPr>
            <a:r>
              <a:rPr lang="ru-RU" altLang="ru-RU" sz="2400" dirty="0">
                <a:solidFill>
                  <a:schemeClr val="bg1"/>
                </a:solidFill>
                <a:latin typeface="Times New Roman" panose="02020603050405020304" pitchFamily="18" charset="0"/>
              </a:rPr>
              <a:t>физика</a:t>
            </a:r>
            <a:endParaRPr lang="ru-RU" altLang="ru-RU" sz="2400" dirty="0">
              <a:latin typeface="Times New Roman" panose="02020603050405020304" pitchFamily="18" charset="0"/>
            </a:endParaRPr>
          </a:p>
        </p:txBody>
      </p:sp>
      <p:pic>
        <p:nvPicPr>
          <p:cNvPr id="30" name="Рисунок 2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6767" y="0"/>
            <a:ext cx="676458" cy="1143415"/>
          </a:xfrm>
          <a:prstGeom prst="rect">
            <a:avLst/>
          </a:prstGeom>
        </p:spPr>
      </p:pic>
      <p:grpSp>
        <p:nvGrpSpPr>
          <p:cNvPr id="36" name="Группа 35"/>
          <p:cNvGrpSpPr>
            <a:grpSpLocks/>
          </p:cNvGrpSpPr>
          <p:nvPr/>
        </p:nvGrpSpPr>
        <p:grpSpPr bwMode="auto">
          <a:xfrm>
            <a:off x="109256" y="1933847"/>
            <a:ext cx="1758753" cy="1954964"/>
            <a:chOff x="159404" y="2338822"/>
            <a:chExt cx="1758422" cy="1954025"/>
          </a:xfrm>
        </p:grpSpPr>
        <mc:AlternateContent xmlns:mc="http://schemas.openxmlformats.org/markup-compatibility/2006" xmlns:a14="http://schemas.microsoft.com/office/drawing/2010/main">
          <mc:Choice Requires="a14">
            <p:sp>
              <p:nvSpPr>
                <p:cNvPr id="39" name="Прямоугольник 3"/>
                <p:cNvSpPr>
                  <a:spLocks noChangeArrowheads="1"/>
                </p:cNvSpPr>
                <p:nvPr/>
              </p:nvSpPr>
              <p:spPr bwMode="auto">
                <a:xfrm>
                  <a:off x="250825" y="2338822"/>
                  <a:ext cx="1420250" cy="1213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ru-RU" altLang="ru-RU" sz="3600" i="1" dirty="0" smtClean="0">
                      <a:solidFill>
                        <a:schemeClr val="bg1"/>
                      </a:solidFill>
                      <a:cs typeface="Times New Roman" panose="02020603050405020304" pitchFamily="18" charset="0"/>
                    </a:rPr>
                    <a:t>Дано:</a:t>
                  </a:r>
                  <a:endParaRPr lang="en-US" altLang="ru-RU" sz="3600" i="1" dirty="0" smtClean="0">
                    <a:solidFill>
                      <a:schemeClr val="bg1"/>
                    </a:solidFill>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Pre>
                          <m:sPrePr>
                            <m:ctrlPr>
                              <a:rPr lang="ru-RU" sz="3600" i="1">
                                <a:solidFill>
                                  <a:schemeClr val="bg1"/>
                                </a:solidFill>
                                <a:latin typeface="Cambria Math" panose="02040503050406030204" pitchFamily="18" charset="0"/>
                              </a:rPr>
                            </m:ctrlPr>
                          </m:sPrePr>
                          <m:sub>
                            <m:r>
                              <a:rPr lang="en-US" sz="3600" b="0" i="0" smtClean="0">
                                <a:solidFill>
                                  <a:schemeClr val="bg1"/>
                                </a:solidFill>
                                <a:latin typeface="Cambria Math" panose="02040503050406030204" pitchFamily="18" charset="0"/>
                              </a:rPr>
                              <m:t>7</m:t>
                            </m:r>
                            <m:r>
                              <a:rPr lang="ru-RU" sz="3600">
                                <a:solidFill>
                                  <a:schemeClr val="bg1"/>
                                </a:solidFill>
                                <a:latin typeface="Cambria Math" panose="02040503050406030204" pitchFamily="18" charset="0"/>
                              </a:rPr>
                              <m:t>9</m:t>
                            </m:r>
                          </m:sub>
                          <m:sup>
                            <m:r>
                              <a:rPr lang="ru-RU" sz="3600">
                                <a:solidFill>
                                  <a:schemeClr val="bg1"/>
                                </a:solidFill>
                                <a:latin typeface="Cambria Math" panose="02040503050406030204" pitchFamily="18" charset="0"/>
                              </a:rPr>
                              <m:t>2</m:t>
                            </m:r>
                            <m:r>
                              <a:rPr lang="en-US" sz="3600" b="0" i="0" smtClean="0">
                                <a:solidFill>
                                  <a:schemeClr val="bg1"/>
                                </a:solidFill>
                                <a:latin typeface="Cambria Math" panose="02040503050406030204" pitchFamily="18" charset="0"/>
                              </a:rPr>
                              <m:t>04</m:t>
                            </m:r>
                          </m:sup>
                          <m:e>
                            <m:r>
                              <m:rPr>
                                <m:sty m:val="p"/>
                              </m:rPr>
                              <a:rPr lang="en-US" sz="3600" b="0" i="0" smtClean="0">
                                <a:solidFill>
                                  <a:schemeClr val="bg1"/>
                                </a:solidFill>
                                <a:latin typeface="Cambria Math" panose="02040503050406030204" pitchFamily="18" charset="0"/>
                              </a:rPr>
                              <m:t>Ag</m:t>
                            </m:r>
                          </m:e>
                        </m:sPre>
                      </m:oMath>
                    </m:oMathPara>
                  </a14:m>
                  <a:endParaRPr lang="en-US" sz="3600" b="1" i="1" dirty="0" smtClean="0"/>
                </a:p>
              </p:txBody>
            </p:sp>
          </mc:Choice>
          <mc:Fallback xmlns="">
            <p:sp>
              <p:nvSpPr>
                <p:cNvPr id="39" name="Прямоугольник 3"/>
                <p:cNvSpPr>
                  <a:spLocks noRot="1" noChangeAspect="1" noMove="1" noResize="1" noEditPoints="1" noAdjustHandles="1" noChangeArrowheads="1" noChangeShapeType="1" noTextEdit="1"/>
                </p:cNvSpPr>
                <p:nvPr/>
              </p:nvSpPr>
              <p:spPr bwMode="auto">
                <a:xfrm>
                  <a:off x="250825" y="2338822"/>
                  <a:ext cx="1420250" cy="1213660"/>
                </a:xfrm>
                <a:prstGeom prst="rect">
                  <a:avLst/>
                </a:prstGeom>
                <a:blipFill>
                  <a:blip r:embed="rId5"/>
                  <a:stretch>
                    <a:fillRect l="-13305" t="-8040" r="-55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cxnSp>
          <p:nvCxnSpPr>
            <p:cNvPr id="40" name="Прямая соединительная линия 39"/>
            <p:cNvCxnSpPr/>
            <p:nvPr/>
          </p:nvCxnSpPr>
          <p:spPr>
            <a:xfrm>
              <a:off x="1917826" y="2537735"/>
              <a:ext cx="0" cy="1701699"/>
            </a:xfrm>
            <a:prstGeom prst="line">
              <a:avLst/>
            </a:prstGeom>
          </p:spPr>
          <p:style>
            <a:lnRef idx="2">
              <a:schemeClr val="dk1"/>
            </a:lnRef>
            <a:fillRef idx="0">
              <a:schemeClr val="dk1"/>
            </a:fillRef>
            <a:effectRef idx="1">
              <a:schemeClr val="dk1"/>
            </a:effectRef>
            <a:fontRef idx="minor">
              <a:schemeClr val="tx1"/>
            </a:fontRef>
          </p:style>
        </p:cxnSp>
        <p:cxnSp>
          <p:nvCxnSpPr>
            <p:cNvPr id="42" name="Прямая соединительная линия 41"/>
            <p:cNvCxnSpPr/>
            <p:nvPr/>
          </p:nvCxnSpPr>
          <p:spPr>
            <a:xfrm>
              <a:off x="159404" y="3616274"/>
              <a:ext cx="1758419"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3" name="Прямоугольник 12"/>
                <p:cNvSpPr>
                  <a:spLocks noChangeArrowheads="1"/>
                </p:cNvSpPr>
                <p:nvPr/>
              </p:nvSpPr>
              <p:spPr bwMode="auto">
                <a:xfrm>
                  <a:off x="301164" y="3646826"/>
                  <a:ext cx="1096248" cy="6460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14:m>
                    <m:oMath xmlns:m="http://schemas.openxmlformats.org/officeDocument/2006/math">
                      <m:r>
                        <a:rPr lang="en-US" altLang="ru-RU" sz="3600" b="0" i="1" smtClean="0">
                          <a:solidFill>
                            <a:schemeClr val="bg1"/>
                          </a:solidFill>
                          <a:latin typeface="Cambria Math" panose="02040503050406030204" pitchFamily="18" charset="0"/>
                          <a:cs typeface="Times New Roman" panose="02020603050405020304" pitchFamily="18" charset="0"/>
                        </a:rPr>
                        <m:t>𝑍</m:t>
                      </m:r>
                    </m:oMath>
                  </a14:m>
                  <a:r>
                    <a:rPr lang="en-US" altLang="ru-RU" sz="3600" i="1" dirty="0" smtClean="0">
                      <a:solidFill>
                        <a:schemeClr val="bg1"/>
                      </a:solidFill>
                      <a:cs typeface="Times New Roman" panose="02020603050405020304" pitchFamily="18" charset="0"/>
                    </a:rPr>
                    <a:t> </a:t>
                  </a:r>
                  <a:r>
                    <a:rPr lang="ru-RU" altLang="ru-RU" sz="3600" i="1" dirty="0" smtClean="0">
                      <a:solidFill>
                        <a:schemeClr val="bg1"/>
                      </a:solidFill>
                      <a:cs typeface="Times New Roman" panose="02020603050405020304" pitchFamily="18" charset="0"/>
                    </a:rPr>
                    <a:t>- </a:t>
                  </a:r>
                  <a:r>
                    <a:rPr lang="ru-RU" altLang="ru-RU" sz="3600" i="1" dirty="0">
                      <a:solidFill>
                        <a:schemeClr val="bg1"/>
                      </a:solidFill>
                      <a:cs typeface="Times New Roman" panose="02020603050405020304" pitchFamily="18" charset="0"/>
                    </a:rPr>
                    <a:t>?</a:t>
                  </a:r>
                  <a:endParaRPr lang="ru-RU" altLang="ru-RU" sz="3600" dirty="0"/>
                </a:p>
              </p:txBody>
            </p:sp>
          </mc:Choice>
          <mc:Fallback xmlns="">
            <p:sp>
              <p:nvSpPr>
                <p:cNvPr id="43" name="Прямоугольник 12"/>
                <p:cNvSpPr>
                  <a:spLocks noRot="1" noChangeAspect="1" noMove="1" noResize="1" noEditPoints="1" noAdjustHandles="1" noChangeArrowheads="1" noChangeShapeType="1" noTextEdit="1"/>
                </p:cNvSpPr>
                <p:nvPr/>
              </p:nvSpPr>
              <p:spPr bwMode="auto">
                <a:xfrm>
                  <a:off x="301164" y="3646826"/>
                  <a:ext cx="1096248" cy="646021"/>
                </a:xfrm>
                <a:prstGeom prst="rect">
                  <a:avLst/>
                </a:prstGeom>
                <a:blipFill>
                  <a:blip r:embed="rId6"/>
                  <a:stretch>
                    <a:fillRect t="-16038" r="-15000" b="-339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grpSp>
      <p:sp>
        <p:nvSpPr>
          <p:cNvPr id="45" name="Прямоугольник 44"/>
          <p:cNvSpPr>
            <a:spLocks noChangeArrowheads="1"/>
          </p:cNvSpPr>
          <p:nvPr/>
        </p:nvSpPr>
        <p:spPr bwMode="auto">
          <a:xfrm>
            <a:off x="1901158" y="1933847"/>
            <a:ext cx="2027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ru-RU" altLang="ru-RU" sz="3600" i="1" dirty="0">
                <a:solidFill>
                  <a:schemeClr val="bg1"/>
                </a:solidFill>
                <a:cs typeface="Times New Roman" panose="02020603050405020304" pitchFamily="18" charset="0"/>
              </a:rPr>
              <a:t>Решение:</a:t>
            </a:r>
          </a:p>
        </p:txBody>
      </p:sp>
      <mc:AlternateContent xmlns:mc="http://schemas.openxmlformats.org/markup-compatibility/2006" xmlns:a14="http://schemas.microsoft.com/office/drawing/2010/main">
        <mc:Choice Requires="a14">
          <p:sp>
            <p:nvSpPr>
              <p:cNvPr id="46" name="Прямоугольник 45"/>
              <p:cNvSpPr>
                <a:spLocks noChangeArrowheads="1"/>
              </p:cNvSpPr>
              <p:nvPr/>
            </p:nvSpPr>
            <p:spPr bwMode="auto">
              <a:xfrm>
                <a:off x="2070536" y="5171062"/>
                <a:ext cx="4297651"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ru-RU" altLang="ru-RU" sz="3600" i="1" dirty="0" smtClean="0">
                    <a:solidFill>
                      <a:schemeClr val="bg1"/>
                    </a:solidFill>
                    <a:cs typeface="Times New Roman" panose="02020603050405020304" pitchFamily="18" charset="0"/>
                  </a:rPr>
                  <a:t>Ответ:</a:t>
                </a:r>
                <a:r>
                  <a:rPr lang="ru-RU" altLang="ru-RU" sz="3600" dirty="0" smtClean="0">
                    <a:solidFill>
                      <a:schemeClr val="bg1"/>
                    </a:solidFill>
                    <a:cs typeface="Times New Roman" panose="02020603050405020304" pitchFamily="18" charset="0"/>
                  </a:rPr>
                  <a:t> </a:t>
                </a:r>
                <a:endParaRPr lang="en-US" altLang="ru-RU" sz="3600" dirty="0" smtClean="0">
                  <a:solidFill>
                    <a:schemeClr val="bg1"/>
                  </a:solidFill>
                  <a:cs typeface="Times New Roman" panose="02020603050405020304" pitchFamily="18" charset="0"/>
                </a:endParaRPr>
              </a:p>
              <a:p>
                <a:pPr algn="just"/>
                <a:r>
                  <a:rPr lang="en-US" sz="3600" b="1" dirty="0" smtClean="0">
                    <a:solidFill>
                      <a:schemeClr val="bg1"/>
                    </a:solidFill>
                    <a:ea typeface="Cambria Math"/>
                  </a:rPr>
                  <a:t>             </a:t>
                </a:r>
                <a14:m>
                  <m:oMath xmlns:m="http://schemas.openxmlformats.org/officeDocument/2006/math">
                    <m:r>
                      <a:rPr lang="en-US" sz="3600" b="0" i="1" smtClean="0">
                        <a:solidFill>
                          <a:schemeClr val="bg1"/>
                        </a:solidFill>
                        <a:latin typeface="Cambria Math" panose="02040503050406030204" pitchFamily="18" charset="0"/>
                        <a:ea typeface="Cambria Math"/>
                      </a:rPr>
                      <m:t>𝑍</m:t>
                    </m:r>
                    <m:r>
                      <a:rPr lang="en-US" sz="3600" b="0" i="1" smtClean="0">
                        <a:solidFill>
                          <a:schemeClr val="bg1"/>
                        </a:solidFill>
                        <a:latin typeface="Cambria Math" panose="02040503050406030204" pitchFamily="18" charset="0"/>
                        <a:ea typeface="Cambria Math"/>
                      </a:rPr>
                      <m:t>=80 а.е.м</m:t>
                    </m:r>
                  </m:oMath>
                </a14:m>
                <a:endParaRPr lang="ru-RU" sz="3600" dirty="0">
                  <a:solidFill>
                    <a:schemeClr val="bg1"/>
                  </a:solidFill>
                </a:endParaRPr>
              </a:p>
            </p:txBody>
          </p:sp>
        </mc:Choice>
        <mc:Fallback xmlns="">
          <p:sp>
            <p:nvSpPr>
              <p:cNvPr id="46" name="Прямоугольник 45"/>
              <p:cNvSpPr>
                <a:spLocks noRot="1" noChangeAspect="1" noMove="1" noResize="1" noEditPoints="1" noAdjustHandles="1" noChangeArrowheads="1" noChangeShapeType="1" noTextEdit="1"/>
              </p:cNvSpPr>
              <p:nvPr/>
            </p:nvSpPr>
            <p:spPr bwMode="auto">
              <a:xfrm>
                <a:off x="2070536" y="5171062"/>
                <a:ext cx="4297651" cy="1200329"/>
              </a:xfrm>
              <a:prstGeom prst="rect">
                <a:avLst/>
              </a:prstGeom>
              <a:blipFill>
                <a:blip r:embed="rId7"/>
                <a:stretch>
                  <a:fillRect l="-4397" t="-81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Прямоугольник 18"/>
              <p:cNvSpPr/>
              <p:nvPr/>
            </p:nvSpPr>
            <p:spPr>
              <a:xfrm>
                <a:off x="2017947" y="4305686"/>
                <a:ext cx="2901820" cy="64633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𝑍</m:t>
                      </m:r>
                      <m:r>
                        <a:rPr lang="en-US" sz="3600" b="0" i="1" smtClean="0">
                          <a:latin typeface="Cambria Math" panose="02040503050406030204" pitchFamily="18" charset="0"/>
                        </a:rPr>
                        <m:t>=80 а.е.м</m:t>
                      </m:r>
                    </m:oMath>
                  </m:oMathPara>
                </a14:m>
                <a:endParaRPr lang="en-US" sz="3600" b="1" i="1" dirty="0"/>
              </a:p>
            </p:txBody>
          </p:sp>
        </mc:Choice>
        <mc:Fallback xmlns="">
          <p:sp>
            <p:nvSpPr>
              <p:cNvPr id="19" name="Прямоугольник 18"/>
              <p:cNvSpPr>
                <a:spLocks noRot="1" noChangeAspect="1" noMove="1" noResize="1" noEditPoints="1" noAdjustHandles="1" noChangeArrowheads="1" noChangeShapeType="1" noTextEdit="1"/>
              </p:cNvSpPr>
              <p:nvPr/>
            </p:nvSpPr>
            <p:spPr>
              <a:xfrm>
                <a:off x="2017947" y="4305686"/>
                <a:ext cx="2901820" cy="646331"/>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2017947" y="3511552"/>
                <a:ext cx="1935082" cy="6596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ru-RU" sz="3600" i="1" smtClean="0">
                              <a:solidFill>
                                <a:schemeClr val="bg1"/>
                              </a:solidFill>
                              <a:latin typeface="Cambria Math" panose="02040503050406030204" pitchFamily="18" charset="0"/>
                            </a:rPr>
                          </m:ctrlPr>
                        </m:sPrePr>
                        <m:sub>
                          <m:r>
                            <a:rPr lang="en-US" sz="3600" b="0" i="0" smtClean="0">
                              <a:solidFill>
                                <a:schemeClr val="bg1"/>
                              </a:solidFill>
                              <a:latin typeface="Cambria Math" panose="02040503050406030204" pitchFamily="18" charset="0"/>
                            </a:rPr>
                            <m:t>7</m:t>
                          </m:r>
                          <m:r>
                            <a:rPr lang="ru-RU" sz="3600">
                              <a:solidFill>
                                <a:schemeClr val="bg1"/>
                              </a:solidFill>
                              <a:latin typeface="Cambria Math" panose="02040503050406030204" pitchFamily="18" charset="0"/>
                            </a:rPr>
                            <m:t>9</m:t>
                          </m:r>
                        </m:sub>
                        <m:sup>
                          <m:r>
                            <a:rPr lang="ru-RU" sz="3600">
                              <a:solidFill>
                                <a:schemeClr val="bg1"/>
                              </a:solidFill>
                              <a:latin typeface="Cambria Math" panose="02040503050406030204" pitchFamily="18" charset="0"/>
                            </a:rPr>
                            <m:t>2</m:t>
                          </m:r>
                          <m:r>
                            <a:rPr lang="en-US" sz="3600" b="0" i="0" smtClean="0">
                              <a:solidFill>
                                <a:schemeClr val="bg1"/>
                              </a:solidFill>
                              <a:latin typeface="Cambria Math" panose="02040503050406030204" pitchFamily="18" charset="0"/>
                            </a:rPr>
                            <m:t>04</m:t>
                          </m:r>
                        </m:sup>
                        <m:e>
                          <m:r>
                            <m:rPr>
                              <m:sty m:val="p"/>
                            </m:rPr>
                            <a:rPr lang="en-US" sz="3600" b="0" i="0" smtClean="0">
                              <a:solidFill>
                                <a:schemeClr val="bg1"/>
                              </a:solidFill>
                              <a:latin typeface="Cambria Math" panose="02040503050406030204" pitchFamily="18" charset="0"/>
                            </a:rPr>
                            <m:t>Ag</m:t>
                          </m:r>
                        </m:e>
                      </m:sPre>
                      <m:r>
                        <a:rPr lang="en-US" sz="3600" i="1" smtClean="0">
                          <a:solidFill>
                            <a:schemeClr val="bg1"/>
                          </a:solidFill>
                          <a:latin typeface="Cambria Math" panose="02040503050406030204" pitchFamily="18" charset="0"/>
                          <a:ea typeface="Cambria Math" panose="02040503050406030204" pitchFamily="18" charset="0"/>
                        </a:rPr>
                        <m:t>→</m:t>
                      </m:r>
                    </m:oMath>
                  </m:oMathPara>
                </a14:m>
                <a:endParaRPr lang="ru-RU" sz="36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2017947" y="3511552"/>
                <a:ext cx="1935082" cy="659604"/>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Прямоугольник 22"/>
              <p:cNvSpPr/>
              <p:nvPr/>
            </p:nvSpPr>
            <p:spPr>
              <a:xfrm>
                <a:off x="3779912" y="3495426"/>
                <a:ext cx="1330749" cy="7310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ru-RU" sz="3600" i="1" smtClean="0">
                              <a:solidFill>
                                <a:schemeClr val="bg1"/>
                              </a:solidFill>
                              <a:latin typeface="Cambria Math" panose="02040503050406030204" pitchFamily="18" charset="0"/>
                            </a:rPr>
                          </m:ctrlPr>
                        </m:sPrePr>
                        <m:sub>
                          <m:r>
                            <a:rPr lang="en-US" sz="3600" b="0" i="0" smtClean="0">
                              <a:solidFill>
                                <a:schemeClr val="bg1"/>
                              </a:solidFill>
                              <a:latin typeface="Cambria Math" panose="02040503050406030204" pitchFamily="18" charset="0"/>
                            </a:rPr>
                            <m:t>80</m:t>
                          </m:r>
                        </m:sub>
                        <m:sup>
                          <m:r>
                            <a:rPr lang="en-US" sz="3600" i="1" smtClean="0">
                              <a:solidFill>
                                <a:schemeClr val="bg1"/>
                              </a:solidFill>
                              <a:latin typeface="Cambria Math" panose="02040503050406030204" pitchFamily="18" charset="0"/>
                            </a:rPr>
                            <m:t>2</m:t>
                          </m:r>
                          <m:r>
                            <a:rPr lang="en-US" sz="3600" b="0" i="1" smtClean="0">
                              <a:solidFill>
                                <a:schemeClr val="bg1"/>
                              </a:solidFill>
                              <a:latin typeface="Cambria Math" panose="02040503050406030204" pitchFamily="18" charset="0"/>
                            </a:rPr>
                            <m:t>04</m:t>
                          </m:r>
                        </m:sup>
                        <m:e/>
                      </m:sPre>
                    </m:oMath>
                  </m:oMathPara>
                </a14:m>
                <a:endParaRPr lang="ru-RU" sz="3600" dirty="0"/>
              </a:p>
            </p:txBody>
          </p:sp>
        </mc:Choice>
        <mc:Fallback xmlns="">
          <p:sp>
            <p:nvSpPr>
              <p:cNvPr id="23" name="Прямоугольник 22"/>
              <p:cNvSpPr>
                <a:spLocks noRot="1" noChangeAspect="1" noMove="1" noResize="1" noEditPoints="1" noAdjustHandles="1" noChangeArrowheads="1" noChangeShapeType="1" noTextEdit="1"/>
              </p:cNvSpPr>
              <p:nvPr/>
            </p:nvSpPr>
            <p:spPr>
              <a:xfrm>
                <a:off x="3779912" y="3495426"/>
                <a:ext cx="1330749" cy="731034"/>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Прямоугольник 23"/>
              <p:cNvSpPr/>
              <p:nvPr/>
            </p:nvSpPr>
            <p:spPr>
              <a:xfrm>
                <a:off x="4390627" y="3561069"/>
                <a:ext cx="2079352" cy="6561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600" b="0" i="0" smtClean="0">
                          <a:solidFill>
                            <a:schemeClr val="bg1"/>
                          </a:solidFill>
                          <a:latin typeface="Cambria Math" panose="02040503050406030204" pitchFamily="18" charset="0"/>
                          <a:ea typeface="Cambria Math" panose="02040503050406030204" pitchFamily="18" charset="0"/>
                        </a:rPr>
                        <m:t>Hg</m:t>
                      </m:r>
                      <m:r>
                        <a:rPr lang="en-US" sz="3600" b="0" i="0" smtClean="0">
                          <a:solidFill>
                            <a:schemeClr val="bg1"/>
                          </a:solidFill>
                          <a:latin typeface="Cambria Math" panose="02040503050406030204" pitchFamily="18" charset="0"/>
                          <a:ea typeface="Cambria Math" panose="02040503050406030204" pitchFamily="18" charset="0"/>
                        </a:rPr>
                        <m:t>+</m:t>
                      </m:r>
                      <m:sPre>
                        <m:sPrePr>
                          <m:ctrlPr>
                            <a:rPr lang="en-US" sz="3600" i="1">
                              <a:latin typeface="Cambria Math" panose="02040503050406030204" pitchFamily="18" charset="0"/>
                            </a:rPr>
                          </m:ctrlPr>
                        </m:sPrePr>
                        <m:sub>
                          <m:r>
                            <a:rPr lang="en-US" sz="3600" b="0" i="1" smtClean="0">
                              <a:latin typeface="Cambria Math" panose="02040503050406030204" pitchFamily="18" charset="0"/>
                            </a:rPr>
                            <m:t>−1</m:t>
                          </m:r>
                        </m:sub>
                        <m:sup>
                          <m:r>
                            <a:rPr lang="en-US" sz="3600" b="0" i="1" smtClean="0">
                              <a:latin typeface="Cambria Math" panose="02040503050406030204" pitchFamily="18" charset="0"/>
                            </a:rPr>
                            <m:t>0</m:t>
                          </m:r>
                        </m:sup>
                        <m:e>
                          <m:r>
                            <m:rPr>
                              <m:sty m:val="p"/>
                            </m:rPr>
                            <a:rPr lang="en-US" sz="3600">
                              <a:latin typeface="Cambria Math"/>
                            </a:rPr>
                            <m:t>e</m:t>
                          </m:r>
                        </m:e>
                      </m:sPre>
                    </m:oMath>
                  </m:oMathPara>
                </a14:m>
                <a:endParaRPr lang="ru-RU" sz="3600" dirty="0"/>
              </a:p>
            </p:txBody>
          </p:sp>
        </mc:Choice>
        <mc:Fallback xmlns="">
          <p:sp>
            <p:nvSpPr>
              <p:cNvPr id="24" name="Прямоугольник 23"/>
              <p:cNvSpPr>
                <a:spLocks noRot="1" noChangeAspect="1" noMove="1" noResize="1" noEditPoints="1" noAdjustHandles="1" noChangeArrowheads="1" noChangeShapeType="1" noTextEdit="1"/>
              </p:cNvSpPr>
              <p:nvPr/>
            </p:nvSpPr>
            <p:spPr>
              <a:xfrm>
                <a:off x="4390627" y="3561069"/>
                <a:ext cx="2079352" cy="656142"/>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016992" y="2584716"/>
                <a:ext cx="3665683" cy="660117"/>
              </a:xfrm>
              <a:prstGeom prst="rect">
                <a:avLst/>
              </a:prstGeom>
              <a:noFill/>
            </p:spPr>
            <p:style>
              <a:lnRef idx="3">
                <a:schemeClr val="lt1"/>
              </a:lnRef>
              <a:fillRef idx="1">
                <a:schemeClr val="accent1"/>
              </a:fillRef>
              <a:effectRef idx="1">
                <a:schemeClr val="accent1"/>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sz="3600" i="1" smtClean="0">
                              <a:latin typeface="Cambria Math" panose="02040503050406030204" pitchFamily="18" charset="0"/>
                            </a:rPr>
                          </m:ctrlPr>
                        </m:sPrePr>
                        <m:sub>
                          <m:r>
                            <a:rPr lang="en-US" sz="3600" b="0" i="1" smtClean="0">
                              <a:latin typeface="Cambria Math"/>
                            </a:rPr>
                            <m:t>𝑍</m:t>
                          </m:r>
                        </m:sub>
                        <m:sup>
                          <m:r>
                            <a:rPr lang="en-US" sz="3600" b="0" i="1" smtClean="0">
                              <a:latin typeface="Cambria Math"/>
                            </a:rPr>
                            <m:t>𝐴</m:t>
                          </m:r>
                        </m:sup>
                        <m:e>
                          <m:r>
                            <m:rPr>
                              <m:sty m:val="p"/>
                            </m:rPr>
                            <a:rPr lang="en-US" sz="3600" b="0" i="0" smtClean="0">
                              <a:latin typeface="Cambria Math"/>
                            </a:rPr>
                            <m:t>X</m:t>
                          </m:r>
                        </m:e>
                      </m:sPre>
                      <m:r>
                        <a:rPr lang="en-US" sz="3600" i="1" smtClean="0">
                          <a:latin typeface="Cambria Math"/>
                          <a:ea typeface="Cambria Math"/>
                        </a:rPr>
                        <m:t>→</m:t>
                      </m:r>
                      <m:sPre>
                        <m:sPrePr>
                          <m:ctrlPr>
                            <a:rPr lang="en-US" sz="3600" i="1">
                              <a:latin typeface="Cambria Math" panose="02040503050406030204" pitchFamily="18" charset="0"/>
                            </a:rPr>
                          </m:ctrlPr>
                        </m:sPrePr>
                        <m:sub>
                          <m:r>
                            <a:rPr lang="en-US" sz="3600" i="1" smtClean="0">
                              <a:latin typeface="Cambria Math"/>
                            </a:rPr>
                            <m:t>𝑍</m:t>
                          </m:r>
                          <m:r>
                            <a:rPr lang="en-US" sz="3600" b="0" i="1" smtClean="0">
                              <a:latin typeface="Cambria Math"/>
                            </a:rPr>
                            <m:t>+1</m:t>
                          </m:r>
                        </m:sub>
                        <m:sup>
                          <m:r>
                            <a:rPr lang="en-US" sz="3600" b="0" i="1" smtClean="0">
                              <a:latin typeface="Cambria Math"/>
                            </a:rPr>
                            <m:t>𝐴</m:t>
                          </m:r>
                        </m:sup>
                        <m:e>
                          <m:r>
                            <a:rPr lang="en-US" sz="3600" i="1" smtClean="0">
                              <a:latin typeface="Cambria Math"/>
                            </a:rPr>
                            <m:t>𝑌</m:t>
                          </m:r>
                        </m:e>
                      </m:sPre>
                      <m:r>
                        <a:rPr lang="en-US" sz="3600" b="0" i="1" smtClean="0">
                          <a:latin typeface="Cambria Math"/>
                        </a:rPr>
                        <m:t>+</m:t>
                      </m:r>
                      <m:sPre>
                        <m:sPrePr>
                          <m:ctrlPr>
                            <a:rPr lang="en-US" sz="3600" i="1">
                              <a:latin typeface="Cambria Math" panose="02040503050406030204" pitchFamily="18" charset="0"/>
                            </a:rPr>
                          </m:ctrlPr>
                        </m:sPrePr>
                        <m:sub>
                          <m:r>
                            <a:rPr lang="en-US" sz="3600" b="0" i="1" smtClean="0">
                              <a:latin typeface="Cambria Math"/>
                            </a:rPr>
                            <m:t>−1</m:t>
                          </m:r>
                        </m:sub>
                        <m:sup>
                          <m:r>
                            <a:rPr lang="en-US" sz="3600" b="0" i="1" smtClean="0">
                              <a:latin typeface="Cambria Math"/>
                            </a:rPr>
                            <m:t>0</m:t>
                          </m:r>
                        </m:sup>
                        <m:e>
                          <m:r>
                            <m:rPr>
                              <m:sty m:val="p"/>
                            </m:rPr>
                            <a:rPr lang="en-US" sz="3600" b="0" i="0" smtClean="0">
                              <a:latin typeface="Cambria Math"/>
                            </a:rPr>
                            <m:t>e</m:t>
                          </m:r>
                        </m:e>
                      </m:sPre>
                    </m:oMath>
                  </m:oMathPara>
                </a14:m>
                <a:endParaRPr lang="ru-RU" sz="3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016992" y="2584716"/>
                <a:ext cx="3665683" cy="660117"/>
              </a:xfrm>
              <a:prstGeom prst="rect">
                <a:avLst/>
              </a:prstGeom>
              <a:blipFill>
                <a:blip r:embed="rId1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550760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1000"/>
                                        <p:tgtEl>
                                          <p:spTgt spid="46"/>
                                        </p:tgtEl>
                                      </p:cBhvr>
                                    </p:animEffect>
                                    <p:anim calcmode="lin" valueType="num">
                                      <p:cBhvr>
                                        <p:cTn id="47" dur="1000" fill="hold"/>
                                        <p:tgtEl>
                                          <p:spTgt spid="46"/>
                                        </p:tgtEl>
                                        <p:attrNameLst>
                                          <p:attrName>ppt_x</p:attrName>
                                        </p:attrNameLst>
                                      </p:cBhvr>
                                      <p:tavLst>
                                        <p:tav tm="0">
                                          <p:val>
                                            <p:strVal val="#ppt_x"/>
                                          </p:val>
                                        </p:tav>
                                        <p:tav tm="100000">
                                          <p:val>
                                            <p:strVal val="#ppt_x"/>
                                          </p:val>
                                        </p:tav>
                                      </p:tavLst>
                                    </p:anim>
                                    <p:anim calcmode="lin" valueType="num">
                                      <p:cBhvr>
                                        <p:cTn id="4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19" grpId="0"/>
      <p:bldP spid="3" grpId="0"/>
      <p:bldP spid="23" grpId="0"/>
      <p:bldP spid="24"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Прямоугольник 5"/>
          <p:cNvSpPr/>
          <p:nvPr/>
        </p:nvSpPr>
        <p:spPr>
          <a:xfrm>
            <a:off x="9208" y="5903"/>
            <a:ext cx="7681252" cy="1077218"/>
          </a:xfrm>
          <a:prstGeom prst="rect">
            <a:avLst/>
          </a:prstGeom>
        </p:spPr>
        <p:txBody>
          <a:bodyPr wrap="square">
            <a:spAutoFit/>
          </a:bodyPr>
          <a:lstStyle/>
          <a:p>
            <a:pPr>
              <a:defRPr/>
            </a:pPr>
            <a:r>
              <a:rPr lang="ru-RU" altLang="ru-RU" sz="3200" b="1" dirty="0" smtClean="0">
                <a:solidFill>
                  <a:schemeClr val="bg1"/>
                </a:solidFill>
                <a:effectLst>
                  <a:outerShdw blurRad="38100" dist="38100" dir="2700000" algn="tl">
                    <a:srgbClr val="000000">
                      <a:alpha val="43137"/>
                    </a:srgbClr>
                  </a:outerShdw>
                </a:effectLst>
                <a:latin typeface="+mj-lt"/>
                <a:ea typeface="+mj-ea"/>
                <a:cs typeface="+mj-cs"/>
              </a:rPr>
              <a:t>Решение задач по теме: «Деление ядер»</a:t>
            </a:r>
            <a:endParaRPr lang="ru-RU" sz="1600" dirty="0"/>
          </a:p>
        </p:txBody>
      </p:sp>
      <mc:AlternateContent xmlns:mc="http://schemas.openxmlformats.org/markup-compatibility/2006" xmlns:a14="http://schemas.microsoft.com/office/drawing/2010/main">
        <mc:Choice Requires="a14">
          <p:sp>
            <p:nvSpPr>
              <p:cNvPr id="16" name="Заголовок 1"/>
              <p:cNvSpPr>
                <a:spLocks noGrp="1"/>
              </p:cNvSpPr>
              <p:nvPr>
                <p:ph type="title"/>
              </p:nvPr>
            </p:nvSpPr>
            <p:spPr>
              <a:xfrm>
                <a:off x="0" y="1102796"/>
                <a:ext cx="9143999" cy="1175650"/>
              </a:xfrm>
              <a:ln w="19050">
                <a:noFill/>
              </a:ln>
            </p:spPr>
            <p:txBody>
              <a:bodyPr>
                <a:noAutofit/>
              </a:bodyPr>
              <a:lstStyle/>
              <a:p>
                <a:pPr algn="just"/>
                <a:r>
                  <a:rPr lang="ru-RU" sz="2400" b="1" dirty="0">
                    <a:solidFill>
                      <a:schemeClr val="bg1"/>
                    </a:solidFill>
                  </a:rPr>
                  <a:t>5</a:t>
                </a:r>
                <a:r>
                  <a:rPr lang="ru-RU" sz="2400" b="1" dirty="0" smtClean="0">
                    <a:solidFill>
                      <a:schemeClr val="bg1"/>
                    </a:solidFill>
                  </a:rPr>
                  <a:t>.</a:t>
                </a:r>
                <a:r>
                  <a:rPr lang="ru-RU" sz="2400" dirty="0" smtClean="0">
                    <a:solidFill>
                      <a:schemeClr val="bg1"/>
                    </a:solidFill>
                  </a:rPr>
                  <a:t> </a:t>
                </a:r>
                <a:r>
                  <a:rPr lang="ru-RU" sz="2400" dirty="0">
                    <a:solidFill>
                      <a:schemeClr val="bg1"/>
                    </a:solidFill>
                  </a:rPr>
                  <a:t>Ядро урана </a:t>
                </a:r>
                <a14:m>
                  <m:oMath xmlns:m="http://schemas.openxmlformats.org/officeDocument/2006/math">
                    <m:sPre>
                      <m:sPrePr>
                        <m:ctrlPr>
                          <a:rPr lang="ru-RU" sz="2400" i="1">
                            <a:solidFill>
                              <a:schemeClr val="bg1"/>
                            </a:solidFill>
                            <a:latin typeface="Cambria Math" panose="02040503050406030204" pitchFamily="18" charset="0"/>
                          </a:rPr>
                        </m:ctrlPr>
                      </m:sPrePr>
                      <m:sub>
                        <m:r>
                          <a:rPr lang="ru-RU" sz="2400">
                            <a:solidFill>
                              <a:schemeClr val="bg1"/>
                            </a:solidFill>
                            <a:latin typeface="Cambria Math"/>
                          </a:rPr>
                          <m:t>92</m:t>
                        </m:r>
                      </m:sub>
                      <m:sup>
                        <m:r>
                          <a:rPr lang="ru-RU" sz="2400">
                            <a:solidFill>
                              <a:schemeClr val="bg1"/>
                            </a:solidFill>
                            <a:latin typeface="Cambria Math"/>
                          </a:rPr>
                          <m:t>238</m:t>
                        </m:r>
                      </m:sup>
                      <m:e>
                        <m:r>
                          <m:rPr>
                            <m:sty m:val="p"/>
                          </m:rPr>
                          <a:rPr lang="en-US" sz="2400">
                            <a:solidFill>
                              <a:schemeClr val="bg1"/>
                            </a:solidFill>
                            <a:latin typeface="Cambria Math"/>
                          </a:rPr>
                          <m:t>U</m:t>
                        </m:r>
                      </m:e>
                    </m:sPre>
                  </m:oMath>
                </a14:m>
                <a:r>
                  <a:rPr lang="ru-RU" sz="2400" dirty="0">
                    <a:solidFill>
                      <a:schemeClr val="bg1"/>
                    </a:solidFill>
                  </a:rPr>
                  <a:t> испытало один </a:t>
                </a:r>
                <a14:m>
                  <m:oMath xmlns:m="http://schemas.openxmlformats.org/officeDocument/2006/math">
                    <m:r>
                      <a:rPr lang="ru-RU" sz="2400" i="1">
                        <a:solidFill>
                          <a:schemeClr val="bg1"/>
                        </a:solidFill>
                        <a:latin typeface="Cambria Math"/>
                      </a:rPr>
                      <m:t>𝛼</m:t>
                    </m:r>
                  </m:oMath>
                </a14:m>
                <a:r>
                  <a:rPr lang="ru-RU" sz="2400" dirty="0">
                    <a:solidFill>
                      <a:schemeClr val="bg1"/>
                    </a:solidFill>
                  </a:rPr>
                  <a:t>- и два </a:t>
                </a:r>
                <a14:m>
                  <m:oMath xmlns:m="http://schemas.openxmlformats.org/officeDocument/2006/math">
                    <m:r>
                      <a:rPr lang="ru-RU" sz="2400" i="1">
                        <a:solidFill>
                          <a:schemeClr val="bg1"/>
                        </a:solidFill>
                        <a:latin typeface="Cambria Math"/>
                      </a:rPr>
                      <m:t>𝛽</m:t>
                    </m:r>
                  </m:oMath>
                </a14:m>
                <a:r>
                  <a:rPr lang="ru-RU" sz="2400" dirty="0">
                    <a:solidFill>
                      <a:schemeClr val="bg1"/>
                    </a:solidFill>
                  </a:rPr>
                  <a:t>-распада. Определите заряд </a:t>
                </a:r>
                <a:r>
                  <a:rPr lang="en-US" sz="2400" i="1" dirty="0">
                    <a:solidFill>
                      <a:schemeClr val="bg1"/>
                    </a:solidFill>
                  </a:rPr>
                  <a:t>Z</a:t>
                </a:r>
                <a:r>
                  <a:rPr lang="en-US" sz="2400" dirty="0">
                    <a:solidFill>
                      <a:schemeClr val="bg1"/>
                    </a:solidFill>
                  </a:rPr>
                  <a:t> </a:t>
                </a:r>
                <a:r>
                  <a:rPr lang="ru-RU" sz="2400" dirty="0">
                    <a:solidFill>
                      <a:schemeClr val="bg1"/>
                    </a:solidFill>
                  </a:rPr>
                  <a:t>и массовое число </a:t>
                </a:r>
                <a:r>
                  <a:rPr lang="ru-RU" sz="2400" i="1" dirty="0">
                    <a:solidFill>
                      <a:schemeClr val="bg1"/>
                    </a:solidFill>
                  </a:rPr>
                  <a:t>А</a:t>
                </a:r>
                <a:r>
                  <a:rPr lang="ru-RU" sz="2400" dirty="0">
                    <a:solidFill>
                      <a:schemeClr val="bg1"/>
                    </a:solidFill>
                  </a:rPr>
                  <a:t> нового элемента.</a:t>
                </a:r>
              </a:p>
            </p:txBody>
          </p:sp>
        </mc:Choice>
        <mc:Fallback xmlns="">
          <p:sp>
            <p:nvSpPr>
              <p:cNvPr id="16" name="Заголовок 1"/>
              <p:cNvSpPr>
                <a:spLocks noGrp="1" noRot="1" noChangeAspect="1" noMove="1" noResize="1" noEditPoints="1" noAdjustHandles="1" noChangeArrowheads="1" noChangeShapeType="1" noTextEdit="1"/>
              </p:cNvSpPr>
              <p:nvPr>
                <p:ph type="title"/>
              </p:nvPr>
            </p:nvSpPr>
            <p:spPr>
              <a:xfrm>
                <a:off x="0" y="1102796"/>
                <a:ext cx="9143999" cy="1175650"/>
              </a:xfrm>
              <a:blipFill rotWithShape="1">
                <a:blip r:embed="rId3"/>
                <a:stretch>
                  <a:fillRect l="-1000" t="-3627" r="-1000" b="-13472"/>
                </a:stretch>
              </a:blipFill>
              <a:ln w="19050">
                <a:noFill/>
              </a:ln>
            </p:spPr>
            <p:txBody>
              <a:bodyPr/>
              <a:lstStyle/>
              <a:p>
                <a:r>
                  <a:rPr lang="ru-RU">
                    <a:noFill/>
                  </a:rPr>
                  <a:t> </a:t>
                </a:r>
              </a:p>
            </p:txBody>
          </p:sp>
        </mc:Fallback>
      </mc:AlternateContent>
      <p:sp>
        <p:nvSpPr>
          <p:cNvPr id="27" name="TextBox 26"/>
          <p:cNvSpPr txBox="1"/>
          <p:nvPr/>
        </p:nvSpPr>
        <p:spPr>
          <a:xfrm>
            <a:off x="8892480" y="6576536"/>
            <a:ext cx="251520" cy="276999"/>
          </a:xfrm>
          <a:prstGeom prst="rect">
            <a:avLst/>
          </a:prstGeom>
          <a:noFill/>
        </p:spPr>
        <p:txBody>
          <a:bodyPr wrap="square" rtlCol="0">
            <a:spAutoFit/>
          </a:bodyPr>
          <a:lstStyle/>
          <a:p>
            <a:r>
              <a:rPr lang="ru-RU" sz="1200" dirty="0" smtClean="0"/>
              <a:t>4</a:t>
            </a:r>
            <a:endParaRPr lang="ru-RU" sz="1200" dirty="0"/>
          </a:p>
        </p:txBody>
      </p:sp>
      <p:sp>
        <p:nvSpPr>
          <p:cNvPr id="29" name="Прямоугольник 3"/>
          <p:cNvSpPr>
            <a:spLocks noChangeArrowheads="1"/>
          </p:cNvSpPr>
          <p:nvPr/>
        </p:nvSpPr>
        <p:spPr bwMode="auto">
          <a:xfrm rot="5400000">
            <a:off x="7520051" y="266700"/>
            <a:ext cx="1127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FFFFFF"/>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FFFFFF"/>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FFFFFF"/>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lnSpc>
                <a:spcPts val="2000"/>
              </a:lnSpc>
              <a:spcBef>
                <a:spcPct val="0"/>
              </a:spcBef>
              <a:buClrTx/>
              <a:buSzTx/>
              <a:buFontTx/>
              <a:buNone/>
            </a:pPr>
            <a:r>
              <a:rPr lang="ru-RU" altLang="ru-RU" sz="2400" dirty="0">
                <a:solidFill>
                  <a:schemeClr val="bg1"/>
                </a:solidFill>
                <a:latin typeface="Times New Roman" panose="02020603050405020304" pitchFamily="18" charset="0"/>
              </a:rPr>
              <a:t>9 класс</a:t>
            </a:r>
          </a:p>
          <a:p>
            <a:pPr algn="ctr">
              <a:lnSpc>
                <a:spcPts val="2000"/>
              </a:lnSpc>
              <a:spcBef>
                <a:spcPct val="0"/>
              </a:spcBef>
              <a:buClrTx/>
              <a:buSzTx/>
              <a:buFontTx/>
              <a:buNone/>
            </a:pPr>
            <a:r>
              <a:rPr lang="ru-RU" altLang="ru-RU" sz="2400" dirty="0">
                <a:solidFill>
                  <a:schemeClr val="bg1"/>
                </a:solidFill>
                <a:latin typeface="Times New Roman" panose="02020603050405020304" pitchFamily="18" charset="0"/>
              </a:rPr>
              <a:t>физика</a:t>
            </a:r>
            <a:endParaRPr lang="ru-RU" altLang="ru-RU" sz="2400" dirty="0">
              <a:latin typeface="Times New Roman" panose="02020603050405020304" pitchFamily="18" charset="0"/>
            </a:endParaRPr>
          </a:p>
        </p:txBody>
      </p:sp>
      <p:pic>
        <p:nvPicPr>
          <p:cNvPr id="30" name="Рисунок 2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6767" y="0"/>
            <a:ext cx="676458" cy="1143415"/>
          </a:xfrm>
          <a:prstGeom prst="rect">
            <a:avLst/>
          </a:prstGeom>
        </p:spPr>
      </p:pic>
      <p:grpSp>
        <p:nvGrpSpPr>
          <p:cNvPr id="36" name="Группа 35"/>
          <p:cNvGrpSpPr>
            <a:grpSpLocks/>
          </p:cNvGrpSpPr>
          <p:nvPr/>
        </p:nvGrpSpPr>
        <p:grpSpPr bwMode="auto">
          <a:xfrm>
            <a:off x="84488" y="2278446"/>
            <a:ext cx="1758753" cy="2508962"/>
            <a:chOff x="159404" y="2338822"/>
            <a:chExt cx="1758422" cy="2507757"/>
          </a:xfrm>
        </p:grpSpPr>
        <mc:AlternateContent xmlns:mc="http://schemas.openxmlformats.org/markup-compatibility/2006" xmlns:a14="http://schemas.microsoft.com/office/drawing/2010/main">
          <mc:Choice Requires="a14">
            <p:sp>
              <p:nvSpPr>
                <p:cNvPr id="39" name="Прямоугольник 3"/>
                <p:cNvSpPr>
                  <a:spLocks noChangeArrowheads="1"/>
                </p:cNvSpPr>
                <p:nvPr/>
              </p:nvSpPr>
              <p:spPr bwMode="auto">
                <a:xfrm>
                  <a:off x="250825" y="2338822"/>
                  <a:ext cx="1322549" cy="1213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ru-RU" altLang="ru-RU" sz="3600" i="1" dirty="0" smtClean="0">
                      <a:solidFill>
                        <a:schemeClr val="bg1"/>
                      </a:solidFill>
                      <a:cs typeface="Times New Roman" panose="02020603050405020304" pitchFamily="18" charset="0"/>
                    </a:rPr>
                    <a:t>Дано:</a:t>
                  </a:r>
                  <a:endParaRPr lang="en-US" altLang="ru-RU" sz="3600" i="1" dirty="0" smtClean="0">
                    <a:solidFill>
                      <a:schemeClr val="bg1"/>
                    </a:solidFill>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Pre>
                          <m:sPrePr>
                            <m:ctrlPr>
                              <a:rPr lang="ru-RU" sz="3600" i="1">
                                <a:solidFill>
                                  <a:schemeClr val="bg1"/>
                                </a:solidFill>
                                <a:latin typeface="Cambria Math" panose="02040503050406030204" pitchFamily="18" charset="0"/>
                              </a:rPr>
                            </m:ctrlPr>
                          </m:sPrePr>
                          <m:sub>
                            <m:r>
                              <a:rPr lang="ru-RU" sz="3600">
                                <a:solidFill>
                                  <a:schemeClr val="bg1"/>
                                </a:solidFill>
                                <a:latin typeface="Cambria Math" panose="02040503050406030204" pitchFamily="18" charset="0"/>
                              </a:rPr>
                              <m:t>9</m:t>
                            </m:r>
                            <m:r>
                              <a:rPr lang="en-US" sz="3600" b="0" i="0" smtClean="0">
                                <a:solidFill>
                                  <a:schemeClr val="bg1"/>
                                </a:solidFill>
                                <a:latin typeface="Cambria Math" panose="02040503050406030204" pitchFamily="18" charset="0"/>
                              </a:rPr>
                              <m:t>2</m:t>
                            </m:r>
                          </m:sub>
                          <m:sup>
                            <m:r>
                              <a:rPr lang="ru-RU" sz="3600">
                                <a:solidFill>
                                  <a:schemeClr val="bg1"/>
                                </a:solidFill>
                                <a:latin typeface="Cambria Math" panose="02040503050406030204" pitchFamily="18" charset="0"/>
                              </a:rPr>
                              <m:t>2</m:t>
                            </m:r>
                            <m:r>
                              <a:rPr lang="en-US" sz="3600" b="0" i="0" smtClean="0">
                                <a:solidFill>
                                  <a:schemeClr val="bg1"/>
                                </a:solidFill>
                                <a:latin typeface="Cambria Math" panose="02040503050406030204" pitchFamily="18" charset="0"/>
                              </a:rPr>
                              <m:t>38</m:t>
                            </m:r>
                          </m:sup>
                          <m:e>
                            <m:r>
                              <m:rPr>
                                <m:sty m:val="p"/>
                              </m:rPr>
                              <a:rPr lang="en-US" sz="3600" b="0" i="0" smtClean="0">
                                <a:solidFill>
                                  <a:schemeClr val="bg1"/>
                                </a:solidFill>
                                <a:latin typeface="Cambria Math" panose="02040503050406030204" pitchFamily="18" charset="0"/>
                              </a:rPr>
                              <m:t>U</m:t>
                            </m:r>
                          </m:e>
                        </m:sPre>
                      </m:oMath>
                    </m:oMathPara>
                  </a14:m>
                  <a:endParaRPr lang="en-US" sz="3600" b="1" i="1" dirty="0" smtClean="0"/>
                </a:p>
              </p:txBody>
            </p:sp>
          </mc:Choice>
          <mc:Fallback xmlns="">
            <p:sp>
              <p:nvSpPr>
                <p:cNvPr id="39" name="Прямоугольник 3"/>
                <p:cNvSpPr>
                  <a:spLocks noRot="1" noChangeAspect="1" noMove="1" noResize="1" noEditPoints="1" noAdjustHandles="1" noChangeArrowheads="1" noChangeShapeType="1" noTextEdit="1"/>
                </p:cNvSpPr>
                <p:nvPr/>
              </p:nvSpPr>
              <p:spPr bwMode="auto">
                <a:xfrm>
                  <a:off x="250825" y="2338822"/>
                  <a:ext cx="1322549" cy="1213660"/>
                </a:xfrm>
                <a:prstGeom prst="rect">
                  <a:avLst/>
                </a:prstGeom>
                <a:blipFill>
                  <a:blip r:embed="rId5"/>
                  <a:stretch>
                    <a:fillRect l="-14286" t="-8543" r="-133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cxnSp>
          <p:nvCxnSpPr>
            <p:cNvPr id="40" name="Прямая соединительная линия 39"/>
            <p:cNvCxnSpPr/>
            <p:nvPr/>
          </p:nvCxnSpPr>
          <p:spPr>
            <a:xfrm flipH="1">
              <a:off x="1917823" y="2537735"/>
              <a:ext cx="3" cy="2174636"/>
            </a:xfrm>
            <a:prstGeom prst="line">
              <a:avLst/>
            </a:prstGeom>
          </p:spPr>
          <p:style>
            <a:lnRef idx="2">
              <a:schemeClr val="dk1"/>
            </a:lnRef>
            <a:fillRef idx="0">
              <a:schemeClr val="dk1"/>
            </a:fillRef>
            <a:effectRef idx="1">
              <a:schemeClr val="dk1"/>
            </a:effectRef>
            <a:fontRef idx="minor">
              <a:schemeClr val="tx1"/>
            </a:fontRef>
          </p:style>
        </p:cxnSp>
        <p:cxnSp>
          <p:nvCxnSpPr>
            <p:cNvPr id="42" name="Прямая соединительная линия 41"/>
            <p:cNvCxnSpPr/>
            <p:nvPr/>
          </p:nvCxnSpPr>
          <p:spPr>
            <a:xfrm>
              <a:off x="159404" y="3616274"/>
              <a:ext cx="1758419"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3" name="Прямоугольник 12"/>
                <p:cNvSpPr>
                  <a:spLocks noChangeArrowheads="1"/>
                </p:cNvSpPr>
                <p:nvPr/>
              </p:nvSpPr>
              <p:spPr bwMode="auto">
                <a:xfrm>
                  <a:off x="301164" y="3646826"/>
                  <a:ext cx="1096248" cy="11997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14:m>
                    <m:oMath xmlns:m="http://schemas.openxmlformats.org/officeDocument/2006/math">
                      <m:r>
                        <a:rPr lang="en-US" altLang="ru-RU" sz="3600" i="1" smtClean="0">
                          <a:solidFill>
                            <a:schemeClr val="bg1"/>
                          </a:solidFill>
                          <a:latin typeface="Cambria Math" panose="02040503050406030204" pitchFamily="18" charset="0"/>
                          <a:cs typeface="Times New Roman" panose="02020603050405020304" pitchFamily="18" charset="0"/>
                        </a:rPr>
                        <m:t>𝑍</m:t>
                      </m:r>
                    </m:oMath>
                  </a14:m>
                  <a:r>
                    <a:rPr lang="en-US" altLang="ru-RU" sz="3600" i="1" dirty="0">
                      <a:solidFill>
                        <a:schemeClr val="bg1"/>
                      </a:solidFill>
                      <a:cs typeface="Times New Roman" panose="02020603050405020304" pitchFamily="18" charset="0"/>
                    </a:rPr>
                    <a:t> </a:t>
                  </a:r>
                  <a:r>
                    <a:rPr lang="ru-RU" altLang="ru-RU" sz="3600" i="1" dirty="0">
                      <a:solidFill>
                        <a:schemeClr val="bg1"/>
                      </a:solidFill>
                      <a:cs typeface="Times New Roman" panose="02020603050405020304" pitchFamily="18" charset="0"/>
                    </a:rPr>
                    <a:t>- </a:t>
                  </a:r>
                  <a:r>
                    <a:rPr lang="ru-RU" altLang="ru-RU" sz="3600" i="1" dirty="0" smtClean="0">
                      <a:solidFill>
                        <a:schemeClr val="bg1"/>
                      </a:solidFill>
                      <a:cs typeface="Times New Roman" panose="02020603050405020304" pitchFamily="18" charset="0"/>
                    </a:rPr>
                    <a:t>?</a:t>
                  </a:r>
                  <a:endParaRPr lang="en-US" altLang="ru-RU" sz="3600" i="1" dirty="0" smtClean="0">
                    <a:solidFill>
                      <a:schemeClr val="bg1"/>
                    </a:solidFill>
                    <a:cs typeface="Times New Roman" panose="02020603050405020304" pitchFamily="18" charset="0"/>
                  </a:endParaRPr>
                </a:p>
                <a:p>
                  <a14:m>
                    <m:oMath xmlns:m="http://schemas.openxmlformats.org/officeDocument/2006/math">
                      <m:r>
                        <a:rPr lang="en-US" altLang="ru-RU" sz="3600" b="0" i="1" smtClean="0">
                          <a:solidFill>
                            <a:schemeClr val="bg1"/>
                          </a:solidFill>
                          <a:latin typeface="Cambria Math" panose="02040503050406030204" pitchFamily="18" charset="0"/>
                          <a:cs typeface="Times New Roman" panose="02020603050405020304" pitchFamily="18" charset="0"/>
                        </a:rPr>
                        <m:t>𝐴</m:t>
                      </m:r>
                    </m:oMath>
                  </a14:m>
                  <a:r>
                    <a:rPr lang="en-US" altLang="ru-RU" sz="3600" i="1" dirty="0" smtClean="0">
                      <a:solidFill>
                        <a:schemeClr val="bg1"/>
                      </a:solidFill>
                      <a:cs typeface="Times New Roman" panose="02020603050405020304" pitchFamily="18" charset="0"/>
                    </a:rPr>
                    <a:t> </a:t>
                  </a:r>
                  <a:r>
                    <a:rPr lang="ru-RU" altLang="ru-RU" sz="3600" i="1" dirty="0">
                      <a:solidFill>
                        <a:schemeClr val="bg1"/>
                      </a:solidFill>
                      <a:cs typeface="Times New Roman" panose="02020603050405020304" pitchFamily="18" charset="0"/>
                    </a:rPr>
                    <a:t>- </a:t>
                  </a:r>
                  <a:r>
                    <a:rPr lang="ru-RU" altLang="ru-RU" sz="3600" i="1" dirty="0" smtClean="0">
                      <a:solidFill>
                        <a:schemeClr val="bg1"/>
                      </a:solidFill>
                      <a:cs typeface="Times New Roman" panose="02020603050405020304" pitchFamily="18" charset="0"/>
                    </a:rPr>
                    <a:t>?</a:t>
                  </a:r>
                  <a:endParaRPr lang="ru-RU" altLang="ru-RU" sz="3600" dirty="0"/>
                </a:p>
              </p:txBody>
            </p:sp>
          </mc:Choice>
          <mc:Fallback xmlns="">
            <p:sp>
              <p:nvSpPr>
                <p:cNvPr id="43" name="Прямоугольник 12"/>
                <p:cNvSpPr>
                  <a:spLocks noRot="1" noChangeAspect="1" noMove="1" noResize="1" noEditPoints="1" noAdjustHandles="1" noChangeArrowheads="1" noChangeShapeType="1" noTextEdit="1"/>
                </p:cNvSpPr>
                <p:nvPr/>
              </p:nvSpPr>
              <p:spPr bwMode="auto">
                <a:xfrm>
                  <a:off x="301164" y="3646826"/>
                  <a:ext cx="1096248" cy="1199753"/>
                </a:xfrm>
                <a:prstGeom prst="rect">
                  <a:avLst/>
                </a:prstGeom>
                <a:blipFill>
                  <a:blip r:embed="rId6"/>
                  <a:stretch>
                    <a:fillRect t="-8122" r="-16111" b="-177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grpSp>
      <p:sp>
        <p:nvSpPr>
          <p:cNvPr id="45" name="Прямоугольник 44"/>
          <p:cNvSpPr>
            <a:spLocks noChangeArrowheads="1"/>
          </p:cNvSpPr>
          <p:nvPr/>
        </p:nvSpPr>
        <p:spPr bwMode="auto">
          <a:xfrm>
            <a:off x="1948423" y="2278446"/>
            <a:ext cx="2027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ru-RU" altLang="ru-RU" sz="3600" i="1" dirty="0">
                <a:solidFill>
                  <a:schemeClr val="bg1"/>
                </a:solidFill>
                <a:cs typeface="Times New Roman" panose="02020603050405020304" pitchFamily="18" charset="0"/>
              </a:rPr>
              <a:t>Решение:</a:t>
            </a:r>
          </a:p>
        </p:txBody>
      </p:sp>
      <mc:AlternateContent xmlns:mc="http://schemas.openxmlformats.org/markup-compatibility/2006" xmlns:a14="http://schemas.microsoft.com/office/drawing/2010/main">
        <mc:Choice Requires="a14">
          <p:sp>
            <p:nvSpPr>
              <p:cNvPr id="46" name="Прямоугольник 45"/>
              <p:cNvSpPr>
                <a:spLocks noChangeArrowheads="1"/>
              </p:cNvSpPr>
              <p:nvPr/>
            </p:nvSpPr>
            <p:spPr bwMode="auto">
              <a:xfrm>
                <a:off x="1942687" y="4744623"/>
                <a:ext cx="5591274" cy="1754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ru-RU" altLang="ru-RU" sz="3600" i="1" dirty="0" smtClean="0">
                    <a:solidFill>
                      <a:schemeClr val="bg1"/>
                    </a:solidFill>
                    <a:cs typeface="Times New Roman" panose="02020603050405020304" pitchFamily="18" charset="0"/>
                  </a:rPr>
                  <a:t>Ответ:</a:t>
                </a:r>
                <a:r>
                  <a:rPr lang="ru-RU" altLang="ru-RU" sz="3600" dirty="0" smtClean="0">
                    <a:solidFill>
                      <a:schemeClr val="bg1"/>
                    </a:solidFill>
                    <a:cs typeface="Times New Roman" panose="02020603050405020304" pitchFamily="18" charset="0"/>
                  </a:rPr>
                  <a:t> </a:t>
                </a:r>
                <a:endParaRPr lang="en-US" altLang="ru-RU" sz="3600" dirty="0" smtClean="0">
                  <a:solidFill>
                    <a:schemeClr val="bg1"/>
                  </a:solidFill>
                  <a:cs typeface="Times New Roman" panose="02020603050405020304" pitchFamily="18" charset="0"/>
                </a:endParaRPr>
              </a:p>
              <a:p>
                <a:pPr algn="just"/>
                <a:r>
                  <a:rPr lang="en-US" sz="3600" b="1" dirty="0" smtClean="0">
                    <a:solidFill>
                      <a:schemeClr val="bg1"/>
                    </a:solidFill>
                    <a:ea typeface="Cambria Math"/>
                  </a:rPr>
                  <a:t>             </a:t>
                </a:r>
                <a14:m>
                  <m:oMath xmlns:m="http://schemas.openxmlformats.org/officeDocument/2006/math">
                    <m:r>
                      <a:rPr lang="en-US" sz="3600" b="0" i="1" smtClean="0">
                        <a:solidFill>
                          <a:schemeClr val="bg1"/>
                        </a:solidFill>
                        <a:latin typeface="Cambria Math" panose="02040503050406030204" pitchFamily="18" charset="0"/>
                        <a:ea typeface="Cambria Math"/>
                      </a:rPr>
                      <m:t>𝐴</m:t>
                    </m:r>
                    <m:r>
                      <a:rPr lang="en-US" sz="3600" i="1">
                        <a:solidFill>
                          <a:schemeClr val="bg1"/>
                        </a:solidFill>
                        <a:latin typeface="Cambria Math" panose="02040503050406030204" pitchFamily="18" charset="0"/>
                        <a:ea typeface="Cambria Math"/>
                      </a:rPr>
                      <m:t>=</m:t>
                    </m:r>
                    <m:r>
                      <a:rPr lang="en-US" sz="3600" b="0" i="1" smtClean="0">
                        <a:solidFill>
                          <a:schemeClr val="bg1"/>
                        </a:solidFill>
                        <a:latin typeface="Cambria Math" panose="02040503050406030204" pitchFamily="18" charset="0"/>
                        <a:ea typeface="Cambria Math"/>
                      </a:rPr>
                      <m:t>234</m:t>
                    </m:r>
                    <m:r>
                      <a:rPr lang="en-US" sz="3600" i="1">
                        <a:solidFill>
                          <a:schemeClr val="bg1"/>
                        </a:solidFill>
                        <a:latin typeface="Cambria Math" panose="02040503050406030204" pitchFamily="18" charset="0"/>
                        <a:ea typeface="Cambria Math"/>
                      </a:rPr>
                      <m:t> а.е.</m:t>
                    </m:r>
                    <m:r>
                      <a:rPr lang="ru-RU" sz="3600" i="1">
                        <a:solidFill>
                          <a:schemeClr val="bg1"/>
                        </a:solidFill>
                        <a:latin typeface="Cambria Math" panose="02040503050406030204" pitchFamily="18" charset="0"/>
                        <a:ea typeface="Cambria Math"/>
                      </a:rPr>
                      <m:t>м</m:t>
                    </m:r>
                  </m:oMath>
                </a14:m>
                <a:r>
                  <a:rPr lang="en-US" sz="3600" b="1" dirty="0" smtClean="0">
                    <a:solidFill>
                      <a:schemeClr val="bg1"/>
                    </a:solidFill>
                    <a:ea typeface="Cambria Math"/>
                  </a:rPr>
                  <a:t>         </a:t>
                </a:r>
                <a:endParaRPr lang="en-US" sz="3600" b="0" i="1" dirty="0" smtClean="0">
                  <a:solidFill>
                    <a:schemeClr val="bg1"/>
                  </a:solidFill>
                  <a:latin typeface="Cambria Math" panose="02040503050406030204" pitchFamily="18" charset="0"/>
                  <a:ea typeface="Cambria Math"/>
                </a:endParaRPr>
              </a:p>
              <a:p>
                <a:pPr algn="just"/>
                <a:r>
                  <a:rPr lang="en-US" sz="3600" b="0" dirty="0" smtClean="0">
                    <a:solidFill>
                      <a:schemeClr val="bg1"/>
                    </a:solidFill>
                    <a:ea typeface="Cambria Math"/>
                  </a:rPr>
                  <a:t>             </a:t>
                </a:r>
                <a14:m>
                  <m:oMath xmlns:m="http://schemas.openxmlformats.org/officeDocument/2006/math">
                    <m:r>
                      <a:rPr lang="en-US" sz="3600" b="0" i="1" smtClean="0">
                        <a:solidFill>
                          <a:schemeClr val="bg1"/>
                        </a:solidFill>
                        <a:latin typeface="Cambria Math" panose="02040503050406030204" pitchFamily="18" charset="0"/>
                        <a:ea typeface="Cambria Math"/>
                      </a:rPr>
                      <m:t>𝑍</m:t>
                    </m:r>
                    <m:r>
                      <a:rPr lang="en-US" sz="3600" b="0" i="1" smtClean="0">
                        <a:solidFill>
                          <a:schemeClr val="bg1"/>
                        </a:solidFill>
                        <a:latin typeface="Cambria Math" panose="02040503050406030204" pitchFamily="18" charset="0"/>
                        <a:ea typeface="Cambria Math"/>
                      </a:rPr>
                      <m:t>=92 а.е.м</m:t>
                    </m:r>
                  </m:oMath>
                </a14:m>
                <a:endParaRPr lang="ru-RU" sz="3600" dirty="0">
                  <a:solidFill>
                    <a:schemeClr val="bg1"/>
                  </a:solidFill>
                </a:endParaRPr>
              </a:p>
            </p:txBody>
          </p:sp>
        </mc:Choice>
        <mc:Fallback xmlns="">
          <p:sp>
            <p:nvSpPr>
              <p:cNvPr id="46" name="Прямоугольник 45"/>
              <p:cNvSpPr>
                <a:spLocks noRot="1" noChangeAspect="1" noMove="1" noResize="1" noEditPoints="1" noAdjustHandles="1" noChangeArrowheads="1" noChangeShapeType="1" noTextEdit="1"/>
              </p:cNvSpPr>
              <p:nvPr/>
            </p:nvSpPr>
            <p:spPr bwMode="auto">
              <a:xfrm>
                <a:off x="1942687" y="4744623"/>
                <a:ext cx="5591274" cy="1754326"/>
              </a:xfrm>
              <a:prstGeom prst="rect">
                <a:avLst/>
              </a:prstGeom>
              <a:blipFill>
                <a:blip r:embed="rId7"/>
                <a:stretch>
                  <a:fillRect l="-3381" t="-5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Прямоугольник 18"/>
              <p:cNvSpPr/>
              <p:nvPr/>
            </p:nvSpPr>
            <p:spPr>
              <a:xfrm>
                <a:off x="2017947" y="4201891"/>
                <a:ext cx="2901820" cy="64633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𝑍</m:t>
                      </m:r>
                      <m:r>
                        <a:rPr lang="en-US" sz="3600" b="0" i="1" smtClean="0">
                          <a:latin typeface="Cambria Math" panose="02040503050406030204" pitchFamily="18" charset="0"/>
                        </a:rPr>
                        <m:t>=92 а.е.м</m:t>
                      </m:r>
                    </m:oMath>
                  </m:oMathPara>
                </a14:m>
                <a:endParaRPr lang="en-US" sz="3600" b="1" i="1" dirty="0"/>
              </a:p>
            </p:txBody>
          </p:sp>
        </mc:Choice>
        <mc:Fallback xmlns="">
          <p:sp>
            <p:nvSpPr>
              <p:cNvPr id="19" name="Прямоугольник 18"/>
              <p:cNvSpPr>
                <a:spLocks noRot="1" noChangeAspect="1" noMove="1" noResize="1" noEditPoints="1" noAdjustHandles="1" noChangeArrowheads="1" noChangeShapeType="1" noTextEdit="1"/>
              </p:cNvSpPr>
              <p:nvPr/>
            </p:nvSpPr>
            <p:spPr>
              <a:xfrm>
                <a:off x="2017947" y="4201891"/>
                <a:ext cx="2901820" cy="646331"/>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2017947" y="2929407"/>
                <a:ext cx="1720279" cy="660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ru-RU" sz="3600" i="1" smtClean="0">
                              <a:solidFill>
                                <a:schemeClr val="bg1"/>
                              </a:solidFill>
                              <a:latin typeface="Cambria Math" panose="02040503050406030204" pitchFamily="18" charset="0"/>
                            </a:rPr>
                          </m:ctrlPr>
                        </m:sPrePr>
                        <m:sub>
                          <m:r>
                            <a:rPr lang="en-US" sz="3600" b="0" i="1" smtClean="0">
                              <a:solidFill>
                                <a:schemeClr val="bg1"/>
                              </a:solidFill>
                              <a:latin typeface="Cambria Math" panose="02040503050406030204" pitchFamily="18" charset="0"/>
                            </a:rPr>
                            <m:t>92</m:t>
                          </m:r>
                        </m:sub>
                        <m:sup>
                          <m:r>
                            <a:rPr lang="ru-RU" sz="3600">
                              <a:solidFill>
                                <a:schemeClr val="bg1"/>
                              </a:solidFill>
                              <a:latin typeface="Cambria Math" panose="02040503050406030204" pitchFamily="18" charset="0"/>
                            </a:rPr>
                            <m:t>2</m:t>
                          </m:r>
                          <m:r>
                            <a:rPr lang="en-US" sz="3600" b="0" i="0" smtClean="0">
                              <a:solidFill>
                                <a:schemeClr val="bg1"/>
                              </a:solidFill>
                              <a:latin typeface="Cambria Math" panose="02040503050406030204" pitchFamily="18" charset="0"/>
                            </a:rPr>
                            <m:t>38</m:t>
                          </m:r>
                        </m:sup>
                        <m:e>
                          <m:r>
                            <m:rPr>
                              <m:sty m:val="p"/>
                            </m:rPr>
                            <a:rPr lang="en-US" sz="3600" b="0" i="0" smtClean="0">
                              <a:solidFill>
                                <a:schemeClr val="bg1"/>
                              </a:solidFill>
                              <a:latin typeface="Cambria Math" panose="02040503050406030204" pitchFamily="18" charset="0"/>
                            </a:rPr>
                            <m:t>U</m:t>
                          </m:r>
                        </m:e>
                      </m:sPre>
                      <m:r>
                        <a:rPr lang="en-US" sz="3600" i="1" smtClean="0">
                          <a:solidFill>
                            <a:schemeClr val="bg1"/>
                          </a:solidFill>
                          <a:latin typeface="Cambria Math" panose="02040503050406030204" pitchFamily="18" charset="0"/>
                          <a:ea typeface="Cambria Math" panose="02040503050406030204" pitchFamily="18" charset="0"/>
                        </a:rPr>
                        <m:t>→</m:t>
                      </m:r>
                    </m:oMath>
                  </m:oMathPara>
                </a14:m>
                <a:endParaRPr lang="ru-RU" sz="36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2017947" y="2929407"/>
                <a:ext cx="1720279" cy="660630"/>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Прямоугольник 22"/>
              <p:cNvSpPr/>
              <p:nvPr/>
            </p:nvSpPr>
            <p:spPr>
              <a:xfrm>
                <a:off x="3426900" y="2894205"/>
                <a:ext cx="1330749" cy="7310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ru-RU" sz="3600" i="1" smtClean="0">
                              <a:solidFill>
                                <a:schemeClr val="bg1"/>
                              </a:solidFill>
                              <a:latin typeface="Cambria Math" panose="02040503050406030204" pitchFamily="18" charset="0"/>
                            </a:rPr>
                          </m:ctrlPr>
                        </m:sPrePr>
                        <m:sub>
                          <m:r>
                            <a:rPr lang="en-US" sz="3600" b="0" i="0" smtClean="0">
                              <a:solidFill>
                                <a:schemeClr val="bg1"/>
                              </a:solidFill>
                              <a:latin typeface="Cambria Math" panose="02040503050406030204" pitchFamily="18" charset="0"/>
                            </a:rPr>
                            <m:t>92</m:t>
                          </m:r>
                        </m:sub>
                        <m:sup>
                          <m:r>
                            <a:rPr lang="en-US" sz="3600" i="1" smtClean="0">
                              <a:solidFill>
                                <a:schemeClr val="bg1"/>
                              </a:solidFill>
                              <a:latin typeface="Cambria Math" panose="02040503050406030204" pitchFamily="18" charset="0"/>
                            </a:rPr>
                            <m:t>2</m:t>
                          </m:r>
                          <m:r>
                            <a:rPr lang="en-US" sz="3600" b="0" i="1" smtClean="0">
                              <a:solidFill>
                                <a:schemeClr val="bg1"/>
                              </a:solidFill>
                              <a:latin typeface="Cambria Math" panose="02040503050406030204" pitchFamily="18" charset="0"/>
                            </a:rPr>
                            <m:t>34</m:t>
                          </m:r>
                        </m:sup>
                        <m:e/>
                      </m:sPre>
                    </m:oMath>
                  </m:oMathPara>
                </a14:m>
                <a:endParaRPr lang="ru-RU" sz="3600" dirty="0"/>
              </a:p>
            </p:txBody>
          </p:sp>
        </mc:Choice>
        <mc:Fallback xmlns="">
          <p:sp>
            <p:nvSpPr>
              <p:cNvPr id="23" name="Прямоугольник 22"/>
              <p:cNvSpPr>
                <a:spLocks noRot="1" noChangeAspect="1" noMove="1" noResize="1" noEditPoints="1" noAdjustHandles="1" noChangeArrowheads="1" noChangeShapeType="1" noTextEdit="1"/>
              </p:cNvSpPr>
              <p:nvPr/>
            </p:nvSpPr>
            <p:spPr>
              <a:xfrm>
                <a:off x="3426900" y="2894205"/>
                <a:ext cx="1330749" cy="731034"/>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Прямоугольник 23"/>
              <p:cNvSpPr/>
              <p:nvPr/>
            </p:nvSpPr>
            <p:spPr>
              <a:xfrm>
                <a:off x="4092274" y="2963656"/>
                <a:ext cx="599843"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600" b="0" i="0" smtClean="0">
                          <a:solidFill>
                            <a:schemeClr val="bg1"/>
                          </a:solidFill>
                          <a:latin typeface="Cambria Math" panose="02040503050406030204" pitchFamily="18" charset="0"/>
                          <a:ea typeface="Cambria Math" panose="02040503050406030204" pitchFamily="18" charset="0"/>
                        </a:rPr>
                        <m:t>U</m:t>
                      </m:r>
                    </m:oMath>
                  </m:oMathPara>
                </a14:m>
                <a:endParaRPr lang="ru-RU" sz="3600" dirty="0"/>
              </a:p>
            </p:txBody>
          </p:sp>
        </mc:Choice>
        <mc:Fallback xmlns="">
          <p:sp>
            <p:nvSpPr>
              <p:cNvPr id="24" name="Прямоугольник 23"/>
              <p:cNvSpPr>
                <a:spLocks noRot="1" noChangeAspect="1" noMove="1" noResize="1" noEditPoints="1" noAdjustHandles="1" noChangeArrowheads="1" noChangeShapeType="1" noTextEdit="1"/>
              </p:cNvSpPr>
              <p:nvPr/>
            </p:nvSpPr>
            <p:spPr>
              <a:xfrm>
                <a:off x="4092274" y="2963656"/>
                <a:ext cx="599843" cy="646331"/>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Прямоугольник 20"/>
              <p:cNvSpPr/>
              <p:nvPr/>
            </p:nvSpPr>
            <p:spPr>
              <a:xfrm>
                <a:off x="4480559" y="2931651"/>
                <a:ext cx="3869777" cy="6561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0" i="0" smtClean="0">
                          <a:solidFill>
                            <a:schemeClr val="bg1"/>
                          </a:solidFill>
                          <a:latin typeface="Cambria Math" panose="02040503050406030204" pitchFamily="18" charset="0"/>
                          <a:ea typeface="Cambria Math" panose="02040503050406030204" pitchFamily="18" charset="0"/>
                        </a:rPr>
                        <m:t>+</m:t>
                      </m:r>
                      <m:sPre>
                        <m:sPrePr>
                          <m:ctrlPr>
                            <a:rPr lang="en-US" sz="3600" i="1">
                              <a:latin typeface="Cambria Math" panose="02040503050406030204" pitchFamily="18" charset="0"/>
                            </a:rPr>
                          </m:ctrlPr>
                        </m:sPrePr>
                        <m:sub>
                          <m:r>
                            <a:rPr lang="en-US" sz="3600" b="0" i="1" smtClean="0">
                              <a:latin typeface="Cambria Math" panose="02040503050406030204" pitchFamily="18" charset="0"/>
                            </a:rPr>
                            <m:t>2</m:t>
                          </m:r>
                        </m:sub>
                        <m:sup>
                          <m:r>
                            <a:rPr lang="en-US" sz="3600" b="0" i="1" smtClean="0">
                              <a:latin typeface="Cambria Math" panose="02040503050406030204" pitchFamily="18" charset="0"/>
                            </a:rPr>
                            <m:t>4</m:t>
                          </m:r>
                        </m:sup>
                        <m:e>
                          <m:r>
                            <m:rPr>
                              <m:sty m:val="p"/>
                            </m:rPr>
                            <a:rPr lang="en-US" sz="3600" b="0" i="0" smtClean="0">
                              <a:latin typeface="Cambria Math" panose="02040503050406030204" pitchFamily="18" charset="0"/>
                            </a:rPr>
                            <m:t>H</m:t>
                          </m:r>
                          <m:r>
                            <m:rPr>
                              <m:sty m:val="p"/>
                            </m:rPr>
                            <a:rPr lang="en-US" sz="3600">
                              <a:latin typeface="Cambria Math"/>
                            </a:rPr>
                            <m:t>e</m:t>
                          </m:r>
                        </m:e>
                      </m:sPre>
                      <m:r>
                        <a:rPr lang="en-US" sz="3600" b="0" i="1" smtClean="0">
                          <a:latin typeface="Cambria Math" panose="02040503050406030204" pitchFamily="18" charset="0"/>
                        </a:rPr>
                        <m:t>+</m:t>
                      </m:r>
                      <m:sPre>
                        <m:sPrePr>
                          <m:ctrlPr>
                            <a:rPr lang="en-US" sz="3600" i="1">
                              <a:latin typeface="Cambria Math" panose="02040503050406030204" pitchFamily="18" charset="0"/>
                            </a:rPr>
                          </m:ctrlPr>
                        </m:sPrePr>
                        <m:sub>
                          <m:r>
                            <a:rPr lang="en-US" sz="3600" i="1">
                              <a:latin typeface="Cambria Math"/>
                            </a:rPr>
                            <m:t>−1</m:t>
                          </m:r>
                        </m:sub>
                        <m:sup>
                          <m:r>
                            <a:rPr lang="en-US" sz="3600" i="1">
                              <a:latin typeface="Cambria Math"/>
                            </a:rPr>
                            <m:t>0</m:t>
                          </m:r>
                        </m:sup>
                        <m:e>
                          <m:r>
                            <m:rPr>
                              <m:sty m:val="p"/>
                            </m:rPr>
                            <a:rPr lang="en-US" sz="3600">
                              <a:latin typeface="Cambria Math"/>
                            </a:rPr>
                            <m:t>e</m:t>
                          </m:r>
                        </m:e>
                      </m:sPre>
                      <m:r>
                        <a:rPr lang="en-US" sz="3600" b="0" i="1" smtClean="0">
                          <a:latin typeface="Cambria Math" panose="02040503050406030204" pitchFamily="18" charset="0"/>
                        </a:rPr>
                        <m:t>+</m:t>
                      </m:r>
                      <m:sPre>
                        <m:sPrePr>
                          <m:ctrlPr>
                            <a:rPr lang="en-US" sz="3600" i="1">
                              <a:latin typeface="Cambria Math" panose="02040503050406030204" pitchFamily="18" charset="0"/>
                            </a:rPr>
                          </m:ctrlPr>
                        </m:sPrePr>
                        <m:sub>
                          <m:r>
                            <a:rPr lang="en-US" sz="3600" i="1">
                              <a:latin typeface="Cambria Math"/>
                            </a:rPr>
                            <m:t>−1</m:t>
                          </m:r>
                        </m:sub>
                        <m:sup>
                          <m:r>
                            <a:rPr lang="en-US" sz="3600" i="1">
                              <a:latin typeface="Cambria Math"/>
                            </a:rPr>
                            <m:t>0</m:t>
                          </m:r>
                        </m:sup>
                        <m:e>
                          <m:r>
                            <m:rPr>
                              <m:sty m:val="p"/>
                            </m:rPr>
                            <a:rPr lang="en-US" sz="3600">
                              <a:latin typeface="Cambria Math"/>
                            </a:rPr>
                            <m:t>e</m:t>
                          </m:r>
                        </m:e>
                      </m:sPre>
                    </m:oMath>
                  </m:oMathPara>
                </a14:m>
                <a:endParaRPr lang="ru-RU" sz="3600" dirty="0"/>
              </a:p>
            </p:txBody>
          </p:sp>
        </mc:Choice>
        <mc:Fallback xmlns="">
          <p:sp>
            <p:nvSpPr>
              <p:cNvPr id="21" name="Прямоугольник 20"/>
              <p:cNvSpPr>
                <a:spLocks noRot="1" noChangeAspect="1" noMove="1" noResize="1" noEditPoints="1" noAdjustHandles="1" noChangeArrowheads="1" noChangeShapeType="1" noTextEdit="1"/>
              </p:cNvSpPr>
              <p:nvPr/>
            </p:nvSpPr>
            <p:spPr>
              <a:xfrm>
                <a:off x="4480559" y="2931651"/>
                <a:ext cx="3869777" cy="656142"/>
              </a:xfrm>
              <a:prstGeom prst="rect">
                <a:avLst/>
              </a:prstGeom>
              <a:blipFill>
                <a:blip r:embed="rId1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Прямоугольник 21"/>
              <p:cNvSpPr/>
              <p:nvPr/>
            </p:nvSpPr>
            <p:spPr>
              <a:xfrm>
                <a:off x="2005371" y="3644103"/>
                <a:ext cx="3167534" cy="64633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𝐴</m:t>
                      </m:r>
                      <m:r>
                        <a:rPr lang="en-US" sz="3600" b="0" i="1" smtClean="0">
                          <a:latin typeface="Cambria Math" panose="02040503050406030204" pitchFamily="18" charset="0"/>
                        </a:rPr>
                        <m:t>=234 а.е.м</m:t>
                      </m:r>
                    </m:oMath>
                  </m:oMathPara>
                </a14:m>
                <a:endParaRPr lang="en-US" sz="3600" b="1" i="1" dirty="0"/>
              </a:p>
            </p:txBody>
          </p:sp>
        </mc:Choice>
        <mc:Fallback xmlns="">
          <p:sp>
            <p:nvSpPr>
              <p:cNvPr id="22" name="Прямоугольник 21"/>
              <p:cNvSpPr>
                <a:spLocks noRot="1" noChangeAspect="1" noMove="1" noResize="1" noEditPoints="1" noAdjustHandles="1" noChangeArrowheads="1" noChangeShapeType="1" noTextEdit="1"/>
              </p:cNvSpPr>
              <p:nvPr/>
            </p:nvSpPr>
            <p:spPr>
              <a:xfrm>
                <a:off x="2005371" y="3644103"/>
                <a:ext cx="3167534" cy="646331"/>
              </a:xfrm>
              <a:prstGeom prst="rect">
                <a:avLst/>
              </a:prstGeom>
              <a:blipFill>
                <a:blip r:embed="rId1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192464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1000"/>
                                        <p:tgtEl>
                                          <p:spTgt spid="46"/>
                                        </p:tgtEl>
                                      </p:cBhvr>
                                    </p:animEffect>
                                    <p:anim calcmode="lin" valueType="num">
                                      <p:cBhvr>
                                        <p:cTn id="50" dur="1000" fill="hold"/>
                                        <p:tgtEl>
                                          <p:spTgt spid="46"/>
                                        </p:tgtEl>
                                        <p:attrNameLst>
                                          <p:attrName>ppt_x</p:attrName>
                                        </p:attrNameLst>
                                      </p:cBhvr>
                                      <p:tavLst>
                                        <p:tav tm="0">
                                          <p:val>
                                            <p:strVal val="#ppt_x"/>
                                          </p:val>
                                        </p:tav>
                                        <p:tav tm="100000">
                                          <p:val>
                                            <p:strVal val="#ppt_x"/>
                                          </p:val>
                                        </p:tav>
                                      </p:tavLst>
                                    </p:anim>
                                    <p:anim calcmode="lin" valueType="num">
                                      <p:cBhvr>
                                        <p:cTn id="5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19" grpId="0"/>
      <p:bldP spid="3" grpId="0"/>
      <p:bldP spid="23" grpId="0"/>
      <p:bldP spid="24"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Прямоугольник 5"/>
          <p:cNvSpPr/>
          <p:nvPr/>
        </p:nvSpPr>
        <p:spPr>
          <a:xfrm>
            <a:off x="9208" y="5903"/>
            <a:ext cx="7681252" cy="1077218"/>
          </a:xfrm>
          <a:prstGeom prst="rect">
            <a:avLst/>
          </a:prstGeom>
        </p:spPr>
        <p:txBody>
          <a:bodyPr wrap="square">
            <a:spAutoFit/>
          </a:bodyPr>
          <a:lstStyle/>
          <a:p>
            <a:pPr>
              <a:defRPr/>
            </a:pPr>
            <a:r>
              <a:rPr lang="ru-RU" altLang="ru-RU" sz="3200" b="1" dirty="0" smtClean="0">
                <a:solidFill>
                  <a:schemeClr val="bg1"/>
                </a:solidFill>
                <a:effectLst>
                  <a:outerShdw blurRad="38100" dist="38100" dir="2700000" algn="tl">
                    <a:srgbClr val="000000">
                      <a:alpha val="43137"/>
                    </a:srgbClr>
                  </a:outerShdw>
                </a:effectLst>
                <a:latin typeface="+mj-lt"/>
                <a:ea typeface="+mj-ea"/>
                <a:cs typeface="+mj-cs"/>
              </a:rPr>
              <a:t>Решение задач по теме: «Деление ядер»</a:t>
            </a:r>
            <a:endParaRPr lang="ru-RU" sz="1600" dirty="0"/>
          </a:p>
        </p:txBody>
      </p:sp>
      <mc:AlternateContent xmlns:mc="http://schemas.openxmlformats.org/markup-compatibility/2006" xmlns:a14="http://schemas.microsoft.com/office/drawing/2010/main">
        <mc:Choice Requires="a14">
          <p:sp>
            <p:nvSpPr>
              <p:cNvPr id="16" name="Заголовок 1"/>
              <p:cNvSpPr>
                <a:spLocks noGrp="1"/>
              </p:cNvSpPr>
              <p:nvPr>
                <p:ph type="title"/>
              </p:nvPr>
            </p:nvSpPr>
            <p:spPr>
              <a:xfrm>
                <a:off x="0" y="1102796"/>
                <a:ext cx="9143999" cy="1235944"/>
              </a:xfrm>
              <a:ln w="19050">
                <a:noFill/>
              </a:ln>
            </p:spPr>
            <p:txBody>
              <a:bodyPr>
                <a:noAutofit/>
              </a:bodyPr>
              <a:lstStyle/>
              <a:p>
                <a:pPr algn="just"/>
                <a:r>
                  <a:rPr lang="ru-RU" sz="2400" b="1" dirty="0">
                    <a:solidFill>
                      <a:schemeClr val="bg1"/>
                    </a:solidFill>
                  </a:rPr>
                  <a:t>6</a:t>
                </a:r>
                <a:r>
                  <a:rPr lang="ru-RU" sz="2400" b="1" dirty="0" smtClean="0">
                    <a:solidFill>
                      <a:schemeClr val="bg1"/>
                    </a:solidFill>
                  </a:rPr>
                  <a:t>.</a:t>
                </a:r>
                <a:r>
                  <a:rPr lang="ru-RU" sz="2400" dirty="0" smtClean="0">
                    <a:solidFill>
                      <a:schemeClr val="bg1"/>
                    </a:solidFill>
                  </a:rPr>
                  <a:t> </a:t>
                </a:r>
                <a:r>
                  <a:rPr lang="ru-RU" sz="2400" dirty="0">
                    <a:solidFill>
                      <a:schemeClr val="bg1"/>
                    </a:solidFill>
                  </a:rPr>
                  <a:t>В результате бомбардировки изотопа лития </a:t>
                </a:r>
                <a14:m>
                  <m:oMath xmlns:m="http://schemas.openxmlformats.org/officeDocument/2006/math">
                    <m:sPre>
                      <m:sPrePr>
                        <m:ctrlPr>
                          <a:rPr lang="ru-RU" sz="2400" i="1">
                            <a:solidFill>
                              <a:schemeClr val="bg1"/>
                            </a:solidFill>
                            <a:latin typeface="Cambria Math" panose="02040503050406030204" pitchFamily="18" charset="0"/>
                          </a:rPr>
                        </m:ctrlPr>
                      </m:sPrePr>
                      <m:sub>
                        <m:r>
                          <a:rPr lang="ru-RU" sz="2400">
                            <a:solidFill>
                              <a:schemeClr val="bg1"/>
                            </a:solidFill>
                            <a:latin typeface="Cambria Math"/>
                          </a:rPr>
                          <m:t>3</m:t>
                        </m:r>
                      </m:sub>
                      <m:sup>
                        <m:r>
                          <a:rPr lang="ru-RU" sz="2400">
                            <a:solidFill>
                              <a:schemeClr val="bg1"/>
                            </a:solidFill>
                            <a:latin typeface="Cambria Math"/>
                          </a:rPr>
                          <m:t>7</m:t>
                        </m:r>
                      </m:sup>
                      <m:e>
                        <m:r>
                          <m:rPr>
                            <m:sty m:val="p"/>
                          </m:rPr>
                          <a:rPr lang="en-US" sz="2400">
                            <a:solidFill>
                              <a:schemeClr val="bg1"/>
                            </a:solidFill>
                            <a:latin typeface="Cambria Math"/>
                          </a:rPr>
                          <m:t>Li</m:t>
                        </m:r>
                      </m:e>
                    </m:sPre>
                  </m:oMath>
                </a14:m>
                <a:r>
                  <a:rPr lang="ru-RU" sz="2400" dirty="0">
                    <a:solidFill>
                      <a:schemeClr val="bg1"/>
                    </a:solidFill>
                  </a:rPr>
                  <a:t> ядрами дейте­рия образуется изотоп бериллия: </a:t>
                </a:r>
                <a14:m>
                  <m:oMath xmlns:m="http://schemas.openxmlformats.org/officeDocument/2006/math">
                    <m:sPre>
                      <m:sPrePr>
                        <m:ctrlPr>
                          <a:rPr lang="ru-RU" sz="2400" i="1">
                            <a:solidFill>
                              <a:schemeClr val="bg1"/>
                            </a:solidFill>
                            <a:latin typeface="Cambria Math" panose="02040503050406030204" pitchFamily="18" charset="0"/>
                          </a:rPr>
                        </m:ctrlPr>
                      </m:sPrePr>
                      <m:sub>
                        <m:r>
                          <a:rPr lang="ru-RU" sz="2400">
                            <a:solidFill>
                              <a:schemeClr val="bg1"/>
                            </a:solidFill>
                            <a:latin typeface="Cambria Math"/>
                          </a:rPr>
                          <m:t>3</m:t>
                        </m:r>
                      </m:sub>
                      <m:sup>
                        <m:r>
                          <a:rPr lang="ru-RU" sz="2400">
                            <a:solidFill>
                              <a:schemeClr val="bg1"/>
                            </a:solidFill>
                            <a:latin typeface="Cambria Math"/>
                          </a:rPr>
                          <m:t>7</m:t>
                        </m:r>
                      </m:sup>
                      <m:e>
                        <m:r>
                          <m:rPr>
                            <m:sty m:val="p"/>
                          </m:rPr>
                          <a:rPr lang="en-US" sz="2400">
                            <a:solidFill>
                              <a:schemeClr val="bg1"/>
                            </a:solidFill>
                            <a:latin typeface="Cambria Math"/>
                          </a:rPr>
                          <m:t>Li</m:t>
                        </m:r>
                      </m:e>
                    </m:sPre>
                    <m:r>
                      <a:rPr lang="ru-RU" sz="2400" i="1">
                        <a:solidFill>
                          <a:schemeClr val="bg1"/>
                        </a:solidFill>
                        <a:latin typeface="Cambria Math"/>
                      </a:rPr>
                      <m:t>+</m:t>
                    </m:r>
                    <m:sPre>
                      <m:sPrePr>
                        <m:ctrlPr>
                          <a:rPr lang="ru-RU" sz="2400" i="1">
                            <a:solidFill>
                              <a:schemeClr val="bg1"/>
                            </a:solidFill>
                            <a:latin typeface="Cambria Math" panose="02040503050406030204" pitchFamily="18" charset="0"/>
                          </a:rPr>
                        </m:ctrlPr>
                      </m:sPrePr>
                      <m:sub>
                        <m:r>
                          <a:rPr lang="ru-RU" sz="2400">
                            <a:solidFill>
                              <a:schemeClr val="bg1"/>
                            </a:solidFill>
                            <a:latin typeface="Cambria Math"/>
                          </a:rPr>
                          <m:t>1</m:t>
                        </m:r>
                      </m:sub>
                      <m:sup>
                        <m:r>
                          <a:rPr lang="ru-RU" sz="2400">
                            <a:solidFill>
                              <a:schemeClr val="bg1"/>
                            </a:solidFill>
                            <a:latin typeface="Cambria Math"/>
                          </a:rPr>
                          <m:t>2</m:t>
                        </m:r>
                      </m:sup>
                      <m:e>
                        <m:r>
                          <m:rPr>
                            <m:sty m:val="p"/>
                          </m:rPr>
                          <a:rPr lang="en-US" sz="2400">
                            <a:solidFill>
                              <a:schemeClr val="bg1"/>
                            </a:solidFill>
                            <a:latin typeface="Cambria Math"/>
                          </a:rPr>
                          <m:t>H</m:t>
                        </m:r>
                        <m:r>
                          <a:rPr lang="ru-RU" sz="2400">
                            <a:solidFill>
                              <a:schemeClr val="bg1"/>
                            </a:solidFill>
                            <a:latin typeface="Cambria Math"/>
                          </a:rPr>
                          <m:t>→</m:t>
                        </m:r>
                        <m:sPre>
                          <m:sPrePr>
                            <m:ctrlPr>
                              <a:rPr lang="ru-RU" sz="2400" i="1">
                                <a:solidFill>
                                  <a:schemeClr val="bg1"/>
                                </a:solidFill>
                                <a:latin typeface="Cambria Math" panose="02040503050406030204" pitchFamily="18" charset="0"/>
                              </a:rPr>
                            </m:ctrlPr>
                          </m:sPrePr>
                          <m:sub>
                            <m:r>
                              <a:rPr lang="ru-RU" sz="2400">
                                <a:solidFill>
                                  <a:schemeClr val="bg1"/>
                                </a:solidFill>
                                <a:latin typeface="Cambria Math"/>
                              </a:rPr>
                              <m:t>4</m:t>
                            </m:r>
                          </m:sub>
                          <m:sup>
                            <m:r>
                              <a:rPr lang="ru-RU" sz="2400">
                                <a:solidFill>
                                  <a:schemeClr val="bg1"/>
                                </a:solidFill>
                                <a:latin typeface="Cambria Math"/>
                              </a:rPr>
                              <m:t>8</m:t>
                            </m:r>
                          </m:sup>
                          <m:e>
                            <m:r>
                              <m:rPr>
                                <m:sty m:val="p"/>
                              </m:rPr>
                              <a:rPr lang="en-US" sz="2400">
                                <a:solidFill>
                                  <a:schemeClr val="bg1"/>
                                </a:solidFill>
                                <a:latin typeface="Cambria Math"/>
                              </a:rPr>
                              <m:t>Be</m:t>
                            </m:r>
                            <m:r>
                              <a:rPr lang="ru-RU" sz="2400">
                                <a:solidFill>
                                  <a:schemeClr val="bg1"/>
                                </a:solidFill>
                                <a:latin typeface="Cambria Math"/>
                              </a:rPr>
                              <m:t>+…</m:t>
                            </m:r>
                          </m:e>
                        </m:sPre>
                      </m:e>
                    </m:sPre>
                  </m:oMath>
                </a14:m>
                <a:r>
                  <a:rPr lang="ru-RU" sz="2400" dirty="0">
                    <a:solidFill>
                      <a:schemeClr val="bg1"/>
                    </a:solidFill>
                  </a:rPr>
                  <a:t> . Какая при этом испускается частица? </a:t>
                </a:r>
              </a:p>
            </p:txBody>
          </p:sp>
        </mc:Choice>
        <mc:Fallback xmlns="">
          <p:sp>
            <p:nvSpPr>
              <p:cNvPr id="16" name="Заголовок 1"/>
              <p:cNvSpPr>
                <a:spLocks noGrp="1" noRot="1" noChangeAspect="1" noMove="1" noResize="1" noEditPoints="1" noAdjustHandles="1" noChangeArrowheads="1" noChangeShapeType="1" noTextEdit="1"/>
              </p:cNvSpPr>
              <p:nvPr>
                <p:ph type="title"/>
              </p:nvPr>
            </p:nvSpPr>
            <p:spPr>
              <a:xfrm>
                <a:off x="0" y="1102796"/>
                <a:ext cx="9143999" cy="1235944"/>
              </a:xfrm>
              <a:blipFill rotWithShape="1">
                <a:blip r:embed="rId3"/>
                <a:stretch>
                  <a:fillRect l="-1000" t="-3941" r="-1000" b="-8374"/>
                </a:stretch>
              </a:blipFill>
              <a:ln w="19050">
                <a:noFill/>
              </a:ln>
            </p:spPr>
            <p:txBody>
              <a:bodyPr/>
              <a:lstStyle/>
              <a:p>
                <a:r>
                  <a:rPr lang="ru-RU">
                    <a:noFill/>
                  </a:rPr>
                  <a:t> </a:t>
                </a:r>
              </a:p>
            </p:txBody>
          </p:sp>
        </mc:Fallback>
      </mc:AlternateContent>
      <p:sp>
        <p:nvSpPr>
          <p:cNvPr id="27" name="TextBox 26"/>
          <p:cNvSpPr txBox="1"/>
          <p:nvPr/>
        </p:nvSpPr>
        <p:spPr>
          <a:xfrm>
            <a:off x="8892480" y="6576536"/>
            <a:ext cx="251520" cy="276999"/>
          </a:xfrm>
          <a:prstGeom prst="rect">
            <a:avLst/>
          </a:prstGeom>
          <a:noFill/>
        </p:spPr>
        <p:txBody>
          <a:bodyPr wrap="square" rtlCol="0">
            <a:spAutoFit/>
          </a:bodyPr>
          <a:lstStyle/>
          <a:p>
            <a:r>
              <a:rPr lang="ru-RU" sz="1200" dirty="0" smtClean="0"/>
              <a:t>4</a:t>
            </a:r>
            <a:endParaRPr lang="ru-RU" sz="1200" dirty="0"/>
          </a:p>
        </p:txBody>
      </p:sp>
      <p:sp>
        <p:nvSpPr>
          <p:cNvPr id="29" name="Прямоугольник 3"/>
          <p:cNvSpPr>
            <a:spLocks noChangeArrowheads="1"/>
          </p:cNvSpPr>
          <p:nvPr/>
        </p:nvSpPr>
        <p:spPr bwMode="auto">
          <a:xfrm rot="5400000">
            <a:off x="7520051" y="266700"/>
            <a:ext cx="1127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FFFFFF"/>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FFFFFF"/>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FFFFFF"/>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lnSpc>
                <a:spcPts val="2000"/>
              </a:lnSpc>
              <a:spcBef>
                <a:spcPct val="0"/>
              </a:spcBef>
              <a:buClrTx/>
              <a:buSzTx/>
              <a:buFontTx/>
              <a:buNone/>
            </a:pPr>
            <a:r>
              <a:rPr lang="ru-RU" altLang="ru-RU" sz="2400" dirty="0">
                <a:solidFill>
                  <a:schemeClr val="bg1"/>
                </a:solidFill>
                <a:latin typeface="Times New Roman" panose="02020603050405020304" pitchFamily="18" charset="0"/>
              </a:rPr>
              <a:t>9 класс</a:t>
            </a:r>
          </a:p>
          <a:p>
            <a:pPr algn="ctr">
              <a:lnSpc>
                <a:spcPts val="2000"/>
              </a:lnSpc>
              <a:spcBef>
                <a:spcPct val="0"/>
              </a:spcBef>
              <a:buClrTx/>
              <a:buSzTx/>
              <a:buFontTx/>
              <a:buNone/>
            </a:pPr>
            <a:r>
              <a:rPr lang="ru-RU" altLang="ru-RU" sz="2400" dirty="0">
                <a:solidFill>
                  <a:schemeClr val="bg1"/>
                </a:solidFill>
                <a:latin typeface="Times New Roman" panose="02020603050405020304" pitchFamily="18" charset="0"/>
              </a:rPr>
              <a:t>физика</a:t>
            </a:r>
            <a:endParaRPr lang="ru-RU" altLang="ru-RU" sz="2400" dirty="0">
              <a:latin typeface="Times New Roman" panose="02020603050405020304" pitchFamily="18" charset="0"/>
            </a:endParaRPr>
          </a:p>
        </p:txBody>
      </p:sp>
      <p:pic>
        <p:nvPicPr>
          <p:cNvPr id="30" name="Рисунок 2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6767" y="0"/>
            <a:ext cx="676458" cy="1143415"/>
          </a:xfrm>
          <a:prstGeom prst="rect">
            <a:avLst/>
          </a:prstGeom>
        </p:spPr>
      </p:pic>
      <p:sp>
        <p:nvSpPr>
          <p:cNvPr id="45" name="Прямоугольник 44"/>
          <p:cNvSpPr>
            <a:spLocks noChangeArrowheads="1"/>
          </p:cNvSpPr>
          <p:nvPr/>
        </p:nvSpPr>
        <p:spPr bwMode="auto">
          <a:xfrm>
            <a:off x="180125" y="2430227"/>
            <a:ext cx="2027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ru-RU" altLang="ru-RU" sz="3600" i="1" dirty="0">
                <a:solidFill>
                  <a:schemeClr val="bg1"/>
                </a:solidFill>
                <a:cs typeface="Times New Roman" panose="02020603050405020304" pitchFamily="18" charset="0"/>
              </a:rPr>
              <a:t>Решение:</a:t>
            </a:r>
          </a:p>
        </p:txBody>
      </p:sp>
      <mc:AlternateContent xmlns:mc="http://schemas.openxmlformats.org/markup-compatibility/2006" xmlns:a14="http://schemas.microsoft.com/office/drawing/2010/main">
        <mc:Choice Requires="a14">
          <p:sp>
            <p:nvSpPr>
              <p:cNvPr id="2" name="Прямоугольник 1"/>
              <p:cNvSpPr/>
              <p:nvPr/>
            </p:nvSpPr>
            <p:spPr>
              <a:xfrm>
                <a:off x="1240792" y="3412441"/>
                <a:ext cx="3784818" cy="6578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ru-RU" sz="3600" i="1">
                              <a:solidFill>
                                <a:schemeClr val="bg1"/>
                              </a:solidFill>
                              <a:latin typeface="Cambria Math" panose="02040503050406030204" pitchFamily="18" charset="0"/>
                            </a:rPr>
                          </m:ctrlPr>
                        </m:sPrePr>
                        <m:sub>
                          <m:r>
                            <a:rPr lang="ru-RU" sz="3600">
                              <a:solidFill>
                                <a:schemeClr val="bg1"/>
                              </a:solidFill>
                              <a:latin typeface="Cambria Math" panose="02040503050406030204" pitchFamily="18" charset="0"/>
                            </a:rPr>
                            <m:t>3</m:t>
                          </m:r>
                        </m:sub>
                        <m:sup>
                          <m:r>
                            <a:rPr lang="ru-RU" sz="3600">
                              <a:solidFill>
                                <a:schemeClr val="bg1"/>
                              </a:solidFill>
                              <a:latin typeface="Cambria Math" panose="02040503050406030204" pitchFamily="18" charset="0"/>
                            </a:rPr>
                            <m:t>7</m:t>
                          </m:r>
                        </m:sup>
                        <m:e>
                          <m:r>
                            <m:rPr>
                              <m:sty m:val="p"/>
                            </m:rPr>
                            <a:rPr lang="en-US" sz="3600">
                              <a:solidFill>
                                <a:schemeClr val="bg1"/>
                              </a:solidFill>
                              <a:latin typeface="Cambria Math" panose="02040503050406030204" pitchFamily="18" charset="0"/>
                            </a:rPr>
                            <m:t>Li</m:t>
                          </m:r>
                        </m:e>
                      </m:sPre>
                      <m:r>
                        <a:rPr lang="ru-RU" sz="3600" i="1">
                          <a:solidFill>
                            <a:schemeClr val="bg1"/>
                          </a:solidFill>
                          <a:latin typeface="Cambria Math" panose="02040503050406030204" pitchFamily="18" charset="0"/>
                        </a:rPr>
                        <m:t>+</m:t>
                      </m:r>
                      <m:sPre>
                        <m:sPrePr>
                          <m:ctrlPr>
                            <a:rPr lang="ru-RU" sz="3600" i="1">
                              <a:solidFill>
                                <a:schemeClr val="bg1"/>
                              </a:solidFill>
                              <a:latin typeface="Cambria Math" panose="02040503050406030204" pitchFamily="18" charset="0"/>
                            </a:rPr>
                          </m:ctrlPr>
                        </m:sPrePr>
                        <m:sub>
                          <m:r>
                            <a:rPr lang="ru-RU" sz="3600">
                              <a:solidFill>
                                <a:schemeClr val="bg1"/>
                              </a:solidFill>
                              <a:latin typeface="Cambria Math" panose="02040503050406030204" pitchFamily="18" charset="0"/>
                            </a:rPr>
                            <m:t>1</m:t>
                          </m:r>
                        </m:sub>
                        <m:sup>
                          <m:r>
                            <a:rPr lang="ru-RU" sz="3600">
                              <a:solidFill>
                                <a:schemeClr val="bg1"/>
                              </a:solidFill>
                              <a:latin typeface="Cambria Math" panose="02040503050406030204" pitchFamily="18" charset="0"/>
                            </a:rPr>
                            <m:t>2</m:t>
                          </m:r>
                        </m:sup>
                        <m:e>
                          <m:r>
                            <m:rPr>
                              <m:sty m:val="p"/>
                            </m:rPr>
                            <a:rPr lang="en-US" sz="3600">
                              <a:solidFill>
                                <a:schemeClr val="bg1"/>
                              </a:solidFill>
                              <a:latin typeface="Cambria Math" panose="02040503050406030204" pitchFamily="18" charset="0"/>
                            </a:rPr>
                            <m:t>H</m:t>
                          </m:r>
                          <m:r>
                            <a:rPr lang="ru-RU" sz="3600">
                              <a:solidFill>
                                <a:schemeClr val="bg1"/>
                              </a:solidFill>
                              <a:latin typeface="Cambria Math" panose="02040503050406030204" pitchFamily="18" charset="0"/>
                            </a:rPr>
                            <m:t>→</m:t>
                          </m:r>
                          <m:sPre>
                            <m:sPrePr>
                              <m:ctrlPr>
                                <a:rPr lang="ru-RU" sz="3600" i="1">
                                  <a:solidFill>
                                    <a:schemeClr val="bg1"/>
                                  </a:solidFill>
                                  <a:latin typeface="Cambria Math" panose="02040503050406030204" pitchFamily="18" charset="0"/>
                                </a:rPr>
                              </m:ctrlPr>
                            </m:sPrePr>
                            <m:sub>
                              <m:r>
                                <a:rPr lang="ru-RU" sz="3600">
                                  <a:solidFill>
                                    <a:schemeClr val="bg1"/>
                                  </a:solidFill>
                                  <a:latin typeface="Cambria Math" panose="02040503050406030204" pitchFamily="18" charset="0"/>
                                </a:rPr>
                                <m:t>4</m:t>
                              </m:r>
                            </m:sub>
                            <m:sup>
                              <m:r>
                                <a:rPr lang="ru-RU" sz="3600">
                                  <a:solidFill>
                                    <a:schemeClr val="bg1"/>
                                  </a:solidFill>
                                  <a:latin typeface="Cambria Math" panose="02040503050406030204" pitchFamily="18" charset="0"/>
                                </a:rPr>
                                <m:t>8</m:t>
                              </m:r>
                            </m:sup>
                            <m:e>
                              <m:r>
                                <m:rPr>
                                  <m:sty m:val="p"/>
                                </m:rPr>
                                <a:rPr lang="en-US" sz="3600">
                                  <a:solidFill>
                                    <a:schemeClr val="bg1"/>
                                  </a:solidFill>
                                  <a:latin typeface="Cambria Math" panose="02040503050406030204" pitchFamily="18" charset="0"/>
                                </a:rPr>
                                <m:t>Be</m:t>
                              </m:r>
                              <m:r>
                                <a:rPr lang="ru-RU" sz="3600">
                                  <a:solidFill>
                                    <a:schemeClr val="bg1"/>
                                  </a:solidFill>
                                  <a:latin typeface="Cambria Math" panose="02040503050406030204" pitchFamily="18" charset="0"/>
                                </a:rPr>
                                <m:t>+</m:t>
                              </m:r>
                            </m:e>
                          </m:sPre>
                        </m:e>
                      </m:sPre>
                    </m:oMath>
                  </m:oMathPara>
                </a14:m>
                <a:endParaRPr lang="ru-RU" sz="36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1240792" y="3412441"/>
                <a:ext cx="3784818" cy="657809"/>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Прямоугольник 24"/>
              <p:cNvSpPr/>
              <p:nvPr/>
            </p:nvSpPr>
            <p:spPr>
              <a:xfrm>
                <a:off x="4713653" y="3412440"/>
                <a:ext cx="939616" cy="729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ru-RU" sz="3600" i="1" smtClean="0">
                              <a:solidFill>
                                <a:schemeClr val="bg1"/>
                              </a:solidFill>
                              <a:latin typeface="Cambria Math" panose="02040503050406030204" pitchFamily="18" charset="0"/>
                            </a:rPr>
                          </m:ctrlPr>
                        </m:sPrePr>
                        <m:sub>
                          <m:r>
                            <a:rPr lang="en-US" sz="3600" b="0" i="0" smtClean="0">
                              <a:solidFill>
                                <a:schemeClr val="bg1"/>
                              </a:solidFill>
                              <a:latin typeface="Cambria Math" panose="02040503050406030204" pitchFamily="18" charset="0"/>
                            </a:rPr>
                            <m:t>0</m:t>
                          </m:r>
                        </m:sub>
                        <m:sup>
                          <m:r>
                            <a:rPr lang="en-US" sz="3600" b="0" i="0" smtClean="0">
                              <a:solidFill>
                                <a:schemeClr val="bg1"/>
                              </a:solidFill>
                              <a:latin typeface="Cambria Math" panose="02040503050406030204" pitchFamily="18" charset="0"/>
                            </a:rPr>
                            <m:t>1</m:t>
                          </m:r>
                        </m:sup>
                        <m:e/>
                      </m:sPre>
                    </m:oMath>
                  </m:oMathPara>
                </a14:m>
                <a:endParaRPr lang="ru-RU" sz="3600" dirty="0"/>
              </a:p>
            </p:txBody>
          </p:sp>
        </mc:Choice>
        <mc:Fallback xmlns="">
          <p:sp>
            <p:nvSpPr>
              <p:cNvPr id="25" name="Прямоугольник 24"/>
              <p:cNvSpPr>
                <a:spLocks noRot="1" noChangeAspect="1" noMove="1" noResize="1" noEditPoints="1" noAdjustHandles="1" noChangeArrowheads="1" noChangeShapeType="1" noTextEdit="1"/>
              </p:cNvSpPr>
              <p:nvPr/>
            </p:nvSpPr>
            <p:spPr>
              <a:xfrm>
                <a:off x="4713653" y="3412440"/>
                <a:ext cx="939616" cy="729943"/>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Прямоугольник 25"/>
              <p:cNvSpPr/>
              <p:nvPr/>
            </p:nvSpPr>
            <p:spPr>
              <a:xfrm>
                <a:off x="5016466" y="3421583"/>
                <a:ext cx="572464"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smtClean="0">
                          <a:solidFill>
                            <a:schemeClr val="bg1"/>
                          </a:solidFill>
                          <a:latin typeface="Cambria Math" panose="02040503050406030204" pitchFamily="18" charset="0"/>
                        </a:rPr>
                        <m:t>𝑛</m:t>
                      </m:r>
                    </m:oMath>
                  </m:oMathPara>
                </a14:m>
                <a:endParaRPr lang="ru-RU" sz="3600" dirty="0"/>
              </a:p>
            </p:txBody>
          </p:sp>
        </mc:Choice>
        <mc:Fallback xmlns="">
          <p:sp>
            <p:nvSpPr>
              <p:cNvPr id="26" name="Прямоугольник 25"/>
              <p:cNvSpPr>
                <a:spLocks noRot="1" noChangeAspect="1" noMove="1" noResize="1" noEditPoints="1" noAdjustHandles="1" noChangeArrowheads="1" noChangeShapeType="1" noTextEdit="1"/>
              </p:cNvSpPr>
              <p:nvPr/>
            </p:nvSpPr>
            <p:spPr>
              <a:xfrm>
                <a:off x="5016466" y="3421583"/>
                <a:ext cx="572464" cy="646331"/>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Прямоугольник 27"/>
              <p:cNvSpPr>
                <a:spLocks noChangeArrowheads="1"/>
              </p:cNvSpPr>
              <p:nvPr/>
            </p:nvSpPr>
            <p:spPr bwMode="auto">
              <a:xfrm>
                <a:off x="180125" y="4539266"/>
                <a:ext cx="2157898" cy="12093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ru-RU" altLang="ru-RU" sz="3600" i="1" dirty="0" smtClean="0">
                    <a:solidFill>
                      <a:schemeClr val="bg1"/>
                    </a:solidFill>
                    <a:cs typeface="Times New Roman" panose="02020603050405020304" pitchFamily="18" charset="0"/>
                  </a:rPr>
                  <a:t>Ответ:</a:t>
                </a:r>
                <a:r>
                  <a:rPr lang="ru-RU" altLang="ru-RU" sz="3600" dirty="0" smtClean="0">
                    <a:solidFill>
                      <a:schemeClr val="bg1"/>
                    </a:solidFill>
                    <a:cs typeface="Times New Roman" panose="02020603050405020304" pitchFamily="18" charset="0"/>
                  </a:rPr>
                  <a:t> </a:t>
                </a:r>
                <a:endParaRPr lang="en-US" altLang="ru-RU" sz="3600" dirty="0" smtClean="0">
                  <a:solidFill>
                    <a:schemeClr val="bg1"/>
                  </a:solidFill>
                  <a:cs typeface="Times New Roman" panose="02020603050405020304" pitchFamily="18" charset="0"/>
                </a:endParaRPr>
              </a:p>
              <a:p>
                <a:pPr algn="just"/>
                <a:r>
                  <a:rPr lang="en-US" sz="3600" b="1" dirty="0" smtClean="0">
                    <a:solidFill>
                      <a:schemeClr val="bg1"/>
                    </a:solidFill>
                    <a:ea typeface="Cambria Math"/>
                  </a:rPr>
                  <a:t>             </a:t>
                </a:r>
                <a14:m>
                  <m:oMath xmlns:m="http://schemas.openxmlformats.org/officeDocument/2006/math">
                    <m:sPre>
                      <m:sPrePr>
                        <m:ctrlPr>
                          <a:rPr lang="ru-RU" sz="3600" i="1">
                            <a:solidFill>
                              <a:schemeClr val="bg1"/>
                            </a:solidFill>
                            <a:latin typeface="Cambria Math" panose="02040503050406030204" pitchFamily="18" charset="0"/>
                          </a:rPr>
                        </m:ctrlPr>
                      </m:sPrePr>
                      <m:sub>
                        <m:r>
                          <a:rPr lang="en-US" sz="3600" b="0" i="0" smtClean="0">
                            <a:solidFill>
                              <a:schemeClr val="bg1"/>
                            </a:solidFill>
                            <a:latin typeface="Cambria Math" panose="02040503050406030204" pitchFamily="18" charset="0"/>
                          </a:rPr>
                          <m:t>0</m:t>
                        </m:r>
                      </m:sub>
                      <m:sup>
                        <m:r>
                          <a:rPr lang="en-US" sz="3600" b="0" i="0" smtClean="0">
                            <a:solidFill>
                              <a:schemeClr val="bg1"/>
                            </a:solidFill>
                            <a:latin typeface="Cambria Math" panose="02040503050406030204" pitchFamily="18" charset="0"/>
                          </a:rPr>
                          <m:t>1</m:t>
                        </m:r>
                      </m:sup>
                      <m:e>
                        <m:r>
                          <a:rPr lang="en-US" sz="3600" b="0" i="1" smtClean="0">
                            <a:solidFill>
                              <a:schemeClr val="bg1"/>
                            </a:solidFill>
                            <a:latin typeface="Cambria Math" panose="02040503050406030204" pitchFamily="18" charset="0"/>
                          </a:rPr>
                          <m:t>𝑛</m:t>
                        </m:r>
                      </m:e>
                    </m:sPre>
                  </m:oMath>
                </a14:m>
                <a:endParaRPr lang="ru-RU" sz="3600" dirty="0">
                  <a:solidFill>
                    <a:schemeClr val="bg1"/>
                  </a:solidFill>
                </a:endParaRPr>
              </a:p>
            </p:txBody>
          </p:sp>
        </mc:Choice>
        <mc:Fallback xmlns="">
          <p:sp>
            <p:nvSpPr>
              <p:cNvPr id="28" name="Прямоугольник 27"/>
              <p:cNvSpPr>
                <a:spLocks noRot="1" noChangeAspect="1" noMove="1" noResize="1" noEditPoints="1" noAdjustHandles="1" noChangeArrowheads="1" noChangeShapeType="1" noTextEdit="1"/>
              </p:cNvSpPr>
              <p:nvPr/>
            </p:nvSpPr>
            <p:spPr bwMode="auto">
              <a:xfrm>
                <a:off x="180125" y="4539266"/>
                <a:ext cx="2157898" cy="1209370"/>
              </a:xfrm>
              <a:prstGeom prst="rect">
                <a:avLst/>
              </a:prstGeom>
              <a:blipFill>
                <a:blip r:embed="rId8"/>
                <a:stretch>
                  <a:fillRect l="-8757" t="-85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spTree>
    <p:extLst>
      <p:ext uri="{BB962C8B-B14F-4D97-AF65-F5344CB8AC3E}">
        <p14:creationId xmlns:p14="http://schemas.microsoft.com/office/powerpoint/2010/main" val="1788495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 grpId="0"/>
      <p:bldP spid="25" grpId="0"/>
      <p:bldP spid="2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Прямоугольник 5"/>
          <p:cNvSpPr/>
          <p:nvPr/>
        </p:nvSpPr>
        <p:spPr>
          <a:xfrm>
            <a:off x="9208" y="5903"/>
            <a:ext cx="7681252" cy="1077218"/>
          </a:xfrm>
          <a:prstGeom prst="rect">
            <a:avLst/>
          </a:prstGeom>
        </p:spPr>
        <p:txBody>
          <a:bodyPr wrap="square">
            <a:spAutoFit/>
          </a:bodyPr>
          <a:lstStyle/>
          <a:p>
            <a:pPr>
              <a:defRPr/>
            </a:pPr>
            <a:r>
              <a:rPr lang="ru-RU" altLang="ru-RU" sz="3200" b="1" dirty="0" smtClean="0">
                <a:solidFill>
                  <a:schemeClr val="bg1"/>
                </a:solidFill>
                <a:effectLst>
                  <a:outerShdw blurRad="38100" dist="38100" dir="2700000" algn="tl">
                    <a:srgbClr val="000000">
                      <a:alpha val="43137"/>
                    </a:srgbClr>
                  </a:outerShdw>
                </a:effectLst>
                <a:latin typeface="+mj-lt"/>
                <a:ea typeface="+mj-ea"/>
                <a:cs typeface="+mj-cs"/>
              </a:rPr>
              <a:t>Решение задач по теме: «Деление ядер»</a:t>
            </a:r>
            <a:endParaRPr lang="ru-RU" sz="1600" dirty="0"/>
          </a:p>
        </p:txBody>
      </p:sp>
      <mc:AlternateContent xmlns:mc="http://schemas.openxmlformats.org/markup-compatibility/2006" xmlns:a14="http://schemas.microsoft.com/office/drawing/2010/main">
        <mc:Choice Requires="a14">
          <p:sp>
            <p:nvSpPr>
              <p:cNvPr id="16" name="Заголовок 1"/>
              <p:cNvSpPr>
                <a:spLocks noGrp="1"/>
              </p:cNvSpPr>
              <p:nvPr>
                <p:ph type="title"/>
              </p:nvPr>
            </p:nvSpPr>
            <p:spPr>
              <a:xfrm>
                <a:off x="0" y="1102796"/>
                <a:ext cx="9143999" cy="882419"/>
              </a:xfrm>
              <a:ln w="19050">
                <a:noFill/>
              </a:ln>
            </p:spPr>
            <p:txBody>
              <a:bodyPr>
                <a:noAutofit/>
              </a:bodyPr>
              <a:lstStyle/>
              <a:p>
                <a:pPr algn="just"/>
                <a:r>
                  <a:rPr lang="ru-RU" sz="2400" b="1" dirty="0" smtClean="0">
                    <a:solidFill>
                      <a:schemeClr val="bg1"/>
                    </a:solidFill>
                  </a:rPr>
                  <a:t>7.</a:t>
                </a:r>
                <a:r>
                  <a:rPr lang="ru-RU" sz="2400" dirty="0" smtClean="0">
                    <a:solidFill>
                      <a:schemeClr val="bg1"/>
                    </a:solidFill>
                  </a:rPr>
                  <a:t> </a:t>
                </a:r>
                <a:r>
                  <a:rPr lang="ru-RU" sz="2400" dirty="0">
                    <a:solidFill>
                      <a:schemeClr val="bg1"/>
                    </a:solidFill>
                  </a:rPr>
                  <a:t>Какая бомбардирующая частица X участвует в ядерной реак­ции </a:t>
                </a:r>
                <a14:m>
                  <m:oMath xmlns:m="http://schemas.openxmlformats.org/officeDocument/2006/math">
                    <m:r>
                      <m:rPr>
                        <m:sty m:val="p"/>
                      </m:rPr>
                      <a:rPr lang="ru-RU" sz="2400">
                        <a:solidFill>
                          <a:schemeClr val="bg1"/>
                        </a:solidFill>
                        <a:latin typeface="Cambria Math"/>
                      </a:rPr>
                      <m:t>X</m:t>
                    </m:r>
                    <m:r>
                      <a:rPr lang="ru-RU" sz="2400" i="1">
                        <a:solidFill>
                          <a:schemeClr val="bg1"/>
                        </a:solidFill>
                        <a:latin typeface="Cambria Math"/>
                      </a:rPr>
                      <m:t>+</m:t>
                    </m:r>
                    <m:sPre>
                      <m:sPrePr>
                        <m:ctrlPr>
                          <a:rPr lang="ru-RU" sz="2400" i="1">
                            <a:solidFill>
                              <a:schemeClr val="bg1"/>
                            </a:solidFill>
                            <a:latin typeface="Cambria Math" panose="02040503050406030204" pitchFamily="18" charset="0"/>
                          </a:rPr>
                        </m:ctrlPr>
                      </m:sPrePr>
                      <m:sub>
                        <m:r>
                          <a:rPr lang="ru-RU" sz="2400">
                            <a:solidFill>
                              <a:schemeClr val="bg1"/>
                            </a:solidFill>
                            <a:latin typeface="Cambria Math"/>
                          </a:rPr>
                          <m:t>5</m:t>
                        </m:r>
                      </m:sub>
                      <m:sup>
                        <m:r>
                          <a:rPr lang="ru-RU" sz="2400">
                            <a:solidFill>
                              <a:schemeClr val="bg1"/>
                            </a:solidFill>
                            <a:latin typeface="Cambria Math"/>
                          </a:rPr>
                          <m:t>11</m:t>
                        </m:r>
                      </m:sup>
                      <m:e>
                        <m:r>
                          <m:rPr>
                            <m:sty m:val="p"/>
                          </m:rPr>
                          <a:rPr lang="en-US" sz="2400">
                            <a:solidFill>
                              <a:schemeClr val="bg1"/>
                            </a:solidFill>
                            <a:latin typeface="Cambria Math"/>
                          </a:rPr>
                          <m:t>B</m:t>
                        </m:r>
                        <m:r>
                          <a:rPr lang="ru-RU" sz="2400">
                            <a:solidFill>
                              <a:schemeClr val="bg1"/>
                            </a:solidFill>
                            <a:latin typeface="Cambria Math"/>
                          </a:rPr>
                          <m:t>→</m:t>
                        </m:r>
                        <m:sPre>
                          <m:sPrePr>
                            <m:ctrlPr>
                              <a:rPr lang="ru-RU" sz="2400" i="1">
                                <a:solidFill>
                                  <a:schemeClr val="bg1"/>
                                </a:solidFill>
                                <a:latin typeface="Cambria Math" panose="02040503050406030204" pitchFamily="18" charset="0"/>
                              </a:rPr>
                            </m:ctrlPr>
                          </m:sPrePr>
                          <m:sub>
                            <m:r>
                              <a:rPr lang="ru-RU" sz="2400">
                                <a:solidFill>
                                  <a:schemeClr val="bg1"/>
                                </a:solidFill>
                                <a:latin typeface="Cambria Math"/>
                              </a:rPr>
                              <m:t>7</m:t>
                            </m:r>
                          </m:sub>
                          <m:sup>
                            <m:r>
                              <a:rPr lang="ru-RU" sz="2400">
                                <a:solidFill>
                                  <a:schemeClr val="bg1"/>
                                </a:solidFill>
                                <a:latin typeface="Cambria Math"/>
                              </a:rPr>
                              <m:t>14</m:t>
                            </m:r>
                          </m:sup>
                          <m:e>
                            <m:r>
                              <m:rPr>
                                <m:sty m:val="p"/>
                              </m:rPr>
                              <a:rPr lang="en-US" sz="2400">
                                <a:solidFill>
                                  <a:schemeClr val="bg1"/>
                                </a:solidFill>
                                <a:latin typeface="Cambria Math"/>
                              </a:rPr>
                              <m:t>N</m:t>
                            </m:r>
                            <m:r>
                              <a:rPr lang="ru-RU" sz="2400">
                                <a:solidFill>
                                  <a:schemeClr val="bg1"/>
                                </a:solidFill>
                                <a:latin typeface="Cambria Math"/>
                              </a:rPr>
                              <m:t>+</m:t>
                            </m:r>
                            <m:sPre>
                              <m:sPrePr>
                                <m:ctrlPr>
                                  <a:rPr lang="ru-RU" sz="2400" i="1">
                                    <a:solidFill>
                                      <a:schemeClr val="bg1"/>
                                    </a:solidFill>
                                    <a:latin typeface="Cambria Math" panose="02040503050406030204" pitchFamily="18" charset="0"/>
                                  </a:rPr>
                                </m:ctrlPr>
                              </m:sPrePr>
                              <m:sub>
                                <m:r>
                                  <a:rPr lang="ru-RU" sz="2400">
                                    <a:solidFill>
                                      <a:schemeClr val="bg1"/>
                                    </a:solidFill>
                                    <a:latin typeface="Cambria Math"/>
                                  </a:rPr>
                                  <m:t>0</m:t>
                                </m:r>
                              </m:sub>
                              <m:sup>
                                <m:r>
                                  <a:rPr lang="en-US" sz="2400" b="0" i="0" smtClean="0">
                                    <a:solidFill>
                                      <a:schemeClr val="bg1"/>
                                    </a:solidFill>
                                    <a:latin typeface="Cambria Math" panose="02040503050406030204" pitchFamily="18" charset="0"/>
                                  </a:rPr>
                                  <m:t>1</m:t>
                                </m:r>
                              </m:sup>
                              <m:e>
                                <m:r>
                                  <m:rPr>
                                    <m:sty m:val="p"/>
                                  </m:rPr>
                                  <a:rPr lang="en-US" sz="2400">
                                    <a:solidFill>
                                      <a:schemeClr val="bg1"/>
                                    </a:solidFill>
                                    <a:latin typeface="Cambria Math"/>
                                  </a:rPr>
                                  <m:t>n</m:t>
                                </m:r>
                                <m:r>
                                  <a:rPr lang="en-US" sz="2400">
                                    <a:solidFill>
                                      <a:schemeClr val="bg1"/>
                                    </a:solidFill>
                                    <a:latin typeface="Cambria Math"/>
                                  </a:rPr>
                                  <m:t> </m:t>
                                </m:r>
                              </m:e>
                            </m:sPre>
                          </m:e>
                        </m:sPre>
                      </m:e>
                    </m:sPre>
                  </m:oMath>
                </a14:m>
                <a:r>
                  <a:rPr lang="ru-RU" sz="2400" dirty="0">
                    <a:solidFill>
                      <a:schemeClr val="bg1"/>
                    </a:solidFill>
                  </a:rPr>
                  <a:t>?</a:t>
                </a:r>
                <a:endParaRPr lang="ru-RU" sz="1200" dirty="0">
                  <a:solidFill>
                    <a:schemeClr val="bg1"/>
                  </a:solidFill>
                </a:endParaRPr>
              </a:p>
            </p:txBody>
          </p:sp>
        </mc:Choice>
        <mc:Fallback xmlns="">
          <p:sp>
            <p:nvSpPr>
              <p:cNvPr id="16" name="Заголовок 1"/>
              <p:cNvSpPr>
                <a:spLocks noGrp="1" noRot="1" noChangeAspect="1" noMove="1" noResize="1" noEditPoints="1" noAdjustHandles="1" noChangeArrowheads="1" noChangeShapeType="1" noTextEdit="1"/>
              </p:cNvSpPr>
              <p:nvPr>
                <p:ph type="title"/>
              </p:nvPr>
            </p:nvSpPr>
            <p:spPr>
              <a:xfrm>
                <a:off x="0" y="1102796"/>
                <a:ext cx="9143999" cy="882419"/>
              </a:xfrm>
              <a:blipFill rotWithShape="1">
                <a:blip r:embed="rId3"/>
                <a:stretch>
                  <a:fillRect l="-1000" t="-5517" r="-1000" b="-9655"/>
                </a:stretch>
              </a:blipFill>
              <a:ln w="19050">
                <a:noFill/>
              </a:ln>
            </p:spPr>
            <p:txBody>
              <a:bodyPr/>
              <a:lstStyle/>
              <a:p>
                <a:r>
                  <a:rPr lang="ru-RU">
                    <a:noFill/>
                  </a:rPr>
                  <a:t> </a:t>
                </a:r>
              </a:p>
            </p:txBody>
          </p:sp>
        </mc:Fallback>
      </mc:AlternateContent>
      <p:sp>
        <p:nvSpPr>
          <p:cNvPr id="27" name="TextBox 26"/>
          <p:cNvSpPr txBox="1"/>
          <p:nvPr/>
        </p:nvSpPr>
        <p:spPr>
          <a:xfrm>
            <a:off x="8892480" y="6576536"/>
            <a:ext cx="251520" cy="276999"/>
          </a:xfrm>
          <a:prstGeom prst="rect">
            <a:avLst/>
          </a:prstGeom>
          <a:noFill/>
        </p:spPr>
        <p:txBody>
          <a:bodyPr wrap="square" rtlCol="0">
            <a:spAutoFit/>
          </a:bodyPr>
          <a:lstStyle/>
          <a:p>
            <a:r>
              <a:rPr lang="ru-RU" sz="1200" dirty="0" smtClean="0"/>
              <a:t>4</a:t>
            </a:r>
            <a:endParaRPr lang="ru-RU" sz="1200" dirty="0"/>
          </a:p>
        </p:txBody>
      </p:sp>
      <p:sp>
        <p:nvSpPr>
          <p:cNvPr id="29" name="Прямоугольник 3"/>
          <p:cNvSpPr>
            <a:spLocks noChangeArrowheads="1"/>
          </p:cNvSpPr>
          <p:nvPr/>
        </p:nvSpPr>
        <p:spPr bwMode="auto">
          <a:xfrm rot="5400000">
            <a:off x="7520051" y="266700"/>
            <a:ext cx="1127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FFFFFF"/>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FFFFFF"/>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FFFFFF"/>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FFFFFF"/>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lnSpc>
                <a:spcPts val="2000"/>
              </a:lnSpc>
              <a:spcBef>
                <a:spcPct val="0"/>
              </a:spcBef>
              <a:buClrTx/>
              <a:buSzTx/>
              <a:buFontTx/>
              <a:buNone/>
            </a:pPr>
            <a:r>
              <a:rPr lang="ru-RU" altLang="ru-RU" sz="2400" dirty="0">
                <a:solidFill>
                  <a:schemeClr val="bg1"/>
                </a:solidFill>
                <a:latin typeface="Times New Roman" panose="02020603050405020304" pitchFamily="18" charset="0"/>
              </a:rPr>
              <a:t>9 класс</a:t>
            </a:r>
          </a:p>
          <a:p>
            <a:pPr algn="ctr">
              <a:lnSpc>
                <a:spcPts val="2000"/>
              </a:lnSpc>
              <a:spcBef>
                <a:spcPct val="0"/>
              </a:spcBef>
              <a:buClrTx/>
              <a:buSzTx/>
              <a:buFontTx/>
              <a:buNone/>
            </a:pPr>
            <a:r>
              <a:rPr lang="ru-RU" altLang="ru-RU" sz="2400" dirty="0">
                <a:solidFill>
                  <a:schemeClr val="bg1"/>
                </a:solidFill>
                <a:latin typeface="Times New Roman" panose="02020603050405020304" pitchFamily="18" charset="0"/>
              </a:rPr>
              <a:t>физика</a:t>
            </a:r>
            <a:endParaRPr lang="ru-RU" altLang="ru-RU" sz="2400" dirty="0">
              <a:latin typeface="Times New Roman" panose="02020603050405020304" pitchFamily="18" charset="0"/>
            </a:endParaRPr>
          </a:p>
        </p:txBody>
      </p:sp>
      <p:pic>
        <p:nvPicPr>
          <p:cNvPr id="30" name="Рисунок 2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6767" y="0"/>
            <a:ext cx="676458" cy="1143415"/>
          </a:xfrm>
          <a:prstGeom prst="rect">
            <a:avLst/>
          </a:prstGeom>
        </p:spPr>
      </p:pic>
      <p:sp>
        <p:nvSpPr>
          <p:cNvPr id="45" name="Прямоугольник 44"/>
          <p:cNvSpPr>
            <a:spLocks noChangeArrowheads="1"/>
          </p:cNvSpPr>
          <p:nvPr/>
        </p:nvSpPr>
        <p:spPr bwMode="auto">
          <a:xfrm>
            <a:off x="180125" y="2430227"/>
            <a:ext cx="2027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ru-RU" altLang="ru-RU" sz="3600" i="1" dirty="0">
                <a:solidFill>
                  <a:schemeClr val="bg1"/>
                </a:solidFill>
                <a:cs typeface="Times New Roman" panose="02020603050405020304" pitchFamily="18" charset="0"/>
              </a:rPr>
              <a:t>Решение:</a:t>
            </a:r>
          </a:p>
        </p:txBody>
      </p:sp>
      <mc:AlternateContent xmlns:mc="http://schemas.openxmlformats.org/markup-compatibility/2006" xmlns:a14="http://schemas.microsoft.com/office/drawing/2010/main">
        <mc:Choice Requires="a14">
          <p:sp>
            <p:nvSpPr>
              <p:cNvPr id="28" name="Прямоугольник 27"/>
              <p:cNvSpPr>
                <a:spLocks noChangeArrowheads="1"/>
              </p:cNvSpPr>
              <p:nvPr/>
            </p:nvSpPr>
            <p:spPr bwMode="auto">
              <a:xfrm>
                <a:off x="180125" y="4577535"/>
                <a:ext cx="2475806" cy="1219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ru-RU" altLang="ru-RU" sz="3600" i="1" dirty="0" smtClean="0">
                    <a:solidFill>
                      <a:schemeClr val="bg1"/>
                    </a:solidFill>
                    <a:cs typeface="Times New Roman" panose="02020603050405020304" pitchFamily="18" charset="0"/>
                  </a:rPr>
                  <a:t>Ответ:</a:t>
                </a:r>
                <a:r>
                  <a:rPr lang="ru-RU" altLang="ru-RU" sz="3600" dirty="0" smtClean="0">
                    <a:solidFill>
                      <a:schemeClr val="bg1"/>
                    </a:solidFill>
                    <a:cs typeface="Times New Roman" panose="02020603050405020304" pitchFamily="18" charset="0"/>
                  </a:rPr>
                  <a:t> </a:t>
                </a:r>
                <a:endParaRPr lang="en-US" altLang="ru-RU" sz="3600" dirty="0" smtClean="0">
                  <a:solidFill>
                    <a:schemeClr val="bg1"/>
                  </a:solidFill>
                  <a:cs typeface="Times New Roman" panose="02020603050405020304" pitchFamily="18" charset="0"/>
                </a:endParaRPr>
              </a:p>
              <a:p>
                <a:pPr algn="just"/>
                <a:r>
                  <a:rPr lang="en-US" sz="3600" b="1" dirty="0" smtClean="0">
                    <a:solidFill>
                      <a:schemeClr val="bg1"/>
                    </a:solidFill>
                    <a:ea typeface="Cambria Math"/>
                  </a:rPr>
                  <a:t>             </a:t>
                </a:r>
                <a14:m>
                  <m:oMath xmlns:m="http://schemas.openxmlformats.org/officeDocument/2006/math">
                    <m:sPre>
                      <m:sPrePr>
                        <m:ctrlPr>
                          <a:rPr lang="ru-RU" sz="3600" i="1">
                            <a:solidFill>
                              <a:schemeClr val="bg1"/>
                            </a:solidFill>
                            <a:latin typeface="Cambria Math" panose="02040503050406030204" pitchFamily="18" charset="0"/>
                          </a:rPr>
                        </m:ctrlPr>
                      </m:sPrePr>
                      <m:sub>
                        <m:r>
                          <a:rPr lang="en-US" sz="3600" b="0" i="0" smtClean="0">
                            <a:solidFill>
                              <a:schemeClr val="bg1"/>
                            </a:solidFill>
                            <a:latin typeface="Cambria Math" panose="02040503050406030204" pitchFamily="18" charset="0"/>
                          </a:rPr>
                          <m:t>2</m:t>
                        </m:r>
                      </m:sub>
                      <m:sup>
                        <m:r>
                          <a:rPr lang="en-US" sz="3600" b="0" i="0" smtClean="0">
                            <a:solidFill>
                              <a:schemeClr val="bg1"/>
                            </a:solidFill>
                            <a:latin typeface="Cambria Math" panose="02040503050406030204" pitchFamily="18" charset="0"/>
                          </a:rPr>
                          <m:t>4</m:t>
                        </m:r>
                      </m:sup>
                      <m:e>
                        <m:r>
                          <m:rPr>
                            <m:sty m:val="p"/>
                          </m:rPr>
                          <a:rPr lang="en-US" sz="3600" b="0" i="0" smtClean="0">
                            <a:solidFill>
                              <a:schemeClr val="bg1"/>
                            </a:solidFill>
                            <a:latin typeface="Cambria Math" panose="02040503050406030204" pitchFamily="18" charset="0"/>
                          </a:rPr>
                          <m:t>He</m:t>
                        </m:r>
                      </m:e>
                    </m:sPre>
                  </m:oMath>
                </a14:m>
                <a:endParaRPr lang="ru-RU" sz="3600" dirty="0">
                  <a:solidFill>
                    <a:schemeClr val="bg1"/>
                  </a:solidFill>
                </a:endParaRPr>
              </a:p>
            </p:txBody>
          </p:sp>
        </mc:Choice>
        <mc:Fallback xmlns="">
          <p:sp>
            <p:nvSpPr>
              <p:cNvPr id="28" name="Прямоугольник 27"/>
              <p:cNvSpPr>
                <a:spLocks noRot="1" noChangeAspect="1" noMove="1" noResize="1" noEditPoints="1" noAdjustHandles="1" noChangeArrowheads="1" noChangeShapeType="1" noTextEdit="1"/>
              </p:cNvSpPr>
              <p:nvPr/>
            </p:nvSpPr>
            <p:spPr bwMode="auto">
              <a:xfrm>
                <a:off x="180125" y="4577535"/>
                <a:ext cx="2475806" cy="1219180"/>
              </a:xfrm>
              <a:prstGeom prst="rect">
                <a:avLst/>
              </a:prstGeom>
              <a:blipFill>
                <a:blip r:embed="rId5"/>
                <a:stretch>
                  <a:fillRect l="-7635" t="-8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2873974" y="3429000"/>
                <a:ext cx="3828099" cy="6640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3600" i="1" smtClean="0">
                          <a:solidFill>
                            <a:schemeClr val="bg1"/>
                          </a:solidFill>
                          <a:latin typeface="Cambria Math" panose="02040503050406030204" pitchFamily="18" charset="0"/>
                        </a:rPr>
                        <m:t>+</m:t>
                      </m:r>
                      <m:sPre>
                        <m:sPrePr>
                          <m:ctrlPr>
                            <a:rPr lang="ru-RU" sz="3600" i="1">
                              <a:solidFill>
                                <a:schemeClr val="bg1"/>
                              </a:solidFill>
                              <a:latin typeface="Cambria Math" panose="02040503050406030204" pitchFamily="18" charset="0"/>
                            </a:rPr>
                          </m:ctrlPr>
                        </m:sPrePr>
                        <m:sub>
                          <m:r>
                            <a:rPr lang="ru-RU" sz="3600">
                              <a:solidFill>
                                <a:schemeClr val="bg1"/>
                              </a:solidFill>
                              <a:latin typeface="Cambria Math" panose="02040503050406030204" pitchFamily="18" charset="0"/>
                            </a:rPr>
                            <m:t>5</m:t>
                          </m:r>
                        </m:sub>
                        <m:sup>
                          <m:r>
                            <a:rPr lang="ru-RU" sz="3600">
                              <a:solidFill>
                                <a:schemeClr val="bg1"/>
                              </a:solidFill>
                              <a:latin typeface="Cambria Math" panose="02040503050406030204" pitchFamily="18" charset="0"/>
                            </a:rPr>
                            <m:t>11</m:t>
                          </m:r>
                        </m:sup>
                        <m:e>
                          <m:r>
                            <m:rPr>
                              <m:sty m:val="p"/>
                            </m:rPr>
                            <a:rPr lang="en-US" sz="3600">
                              <a:solidFill>
                                <a:schemeClr val="bg1"/>
                              </a:solidFill>
                              <a:latin typeface="Cambria Math" panose="02040503050406030204" pitchFamily="18" charset="0"/>
                            </a:rPr>
                            <m:t>B</m:t>
                          </m:r>
                          <m:r>
                            <a:rPr lang="ru-RU" sz="3600">
                              <a:solidFill>
                                <a:schemeClr val="bg1"/>
                              </a:solidFill>
                              <a:latin typeface="Cambria Math" panose="02040503050406030204" pitchFamily="18" charset="0"/>
                            </a:rPr>
                            <m:t>→</m:t>
                          </m:r>
                          <m:sPre>
                            <m:sPrePr>
                              <m:ctrlPr>
                                <a:rPr lang="ru-RU" sz="3600" i="1">
                                  <a:solidFill>
                                    <a:schemeClr val="bg1"/>
                                  </a:solidFill>
                                  <a:latin typeface="Cambria Math" panose="02040503050406030204" pitchFamily="18" charset="0"/>
                                </a:rPr>
                              </m:ctrlPr>
                            </m:sPrePr>
                            <m:sub>
                              <m:r>
                                <a:rPr lang="ru-RU" sz="3600">
                                  <a:solidFill>
                                    <a:schemeClr val="bg1"/>
                                  </a:solidFill>
                                  <a:latin typeface="Cambria Math" panose="02040503050406030204" pitchFamily="18" charset="0"/>
                                </a:rPr>
                                <m:t>7</m:t>
                              </m:r>
                            </m:sub>
                            <m:sup>
                              <m:r>
                                <a:rPr lang="ru-RU" sz="3600">
                                  <a:solidFill>
                                    <a:schemeClr val="bg1"/>
                                  </a:solidFill>
                                  <a:latin typeface="Cambria Math" panose="02040503050406030204" pitchFamily="18" charset="0"/>
                                </a:rPr>
                                <m:t>14</m:t>
                              </m:r>
                            </m:sup>
                            <m:e>
                              <m:r>
                                <m:rPr>
                                  <m:sty m:val="p"/>
                                </m:rPr>
                                <a:rPr lang="en-US" sz="3600">
                                  <a:solidFill>
                                    <a:schemeClr val="bg1"/>
                                  </a:solidFill>
                                  <a:latin typeface="Cambria Math" panose="02040503050406030204" pitchFamily="18" charset="0"/>
                                </a:rPr>
                                <m:t>N</m:t>
                              </m:r>
                              <m:r>
                                <a:rPr lang="ru-RU" sz="3600">
                                  <a:solidFill>
                                    <a:schemeClr val="bg1"/>
                                  </a:solidFill>
                                  <a:latin typeface="Cambria Math" panose="02040503050406030204" pitchFamily="18" charset="0"/>
                                </a:rPr>
                                <m:t>+</m:t>
                              </m:r>
                              <m:sPre>
                                <m:sPrePr>
                                  <m:ctrlPr>
                                    <a:rPr lang="ru-RU" sz="3600" i="1">
                                      <a:solidFill>
                                        <a:schemeClr val="bg1"/>
                                      </a:solidFill>
                                      <a:latin typeface="Cambria Math" panose="02040503050406030204" pitchFamily="18" charset="0"/>
                                    </a:rPr>
                                  </m:ctrlPr>
                                </m:sPrePr>
                                <m:sub>
                                  <m:r>
                                    <a:rPr lang="ru-RU" sz="3600">
                                      <a:solidFill>
                                        <a:schemeClr val="bg1"/>
                                      </a:solidFill>
                                      <a:latin typeface="Cambria Math" panose="02040503050406030204" pitchFamily="18" charset="0"/>
                                    </a:rPr>
                                    <m:t>0</m:t>
                                  </m:r>
                                </m:sub>
                                <m:sup>
                                  <m:r>
                                    <a:rPr lang="en-US" sz="3600" b="0" i="0" smtClean="0">
                                      <a:solidFill>
                                        <a:schemeClr val="bg1"/>
                                      </a:solidFill>
                                      <a:latin typeface="Cambria Math" panose="02040503050406030204" pitchFamily="18" charset="0"/>
                                    </a:rPr>
                                    <m:t>1</m:t>
                                  </m:r>
                                </m:sup>
                                <m:e>
                                  <m:r>
                                    <m:rPr>
                                      <m:sty m:val="p"/>
                                    </m:rPr>
                                    <a:rPr lang="en-US" sz="3600">
                                      <a:solidFill>
                                        <a:schemeClr val="bg1"/>
                                      </a:solidFill>
                                      <a:latin typeface="Cambria Math" panose="02040503050406030204" pitchFamily="18" charset="0"/>
                                    </a:rPr>
                                    <m:t>n</m:t>
                                  </m:r>
                                  <m:r>
                                    <a:rPr lang="en-US" sz="3600">
                                      <a:solidFill>
                                        <a:schemeClr val="bg1"/>
                                      </a:solidFill>
                                      <a:latin typeface="Cambria Math" panose="02040503050406030204" pitchFamily="18" charset="0"/>
                                    </a:rPr>
                                    <m:t> </m:t>
                                  </m:r>
                                </m:e>
                              </m:sPre>
                            </m:e>
                          </m:sPre>
                        </m:e>
                      </m:sPre>
                    </m:oMath>
                  </m:oMathPara>
                </a14:m>
                <a:endParaRPr lang="ru-RU" sz="36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2873974" y="3429000"/>
                <a:ext cx="3828099" cy="664093"/>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p:cNvSpPr/>
              <p:nvPr/>
            </p:nvSpPr>
            <p:spPr>
              <a:xfrm>
                <a:off x="2075003" y="3396074"/>
                <a:ext cx="939616" cy="7389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ru-RU" sz="3600" i="1" smtClean="0">
                              <a:solidFill>
                                <a:schemeClr val="bg1"/>
                              </a:solidFill>
                              <a:latin typeface="Cambria Math" panose="02040503050406030204" pitchFamily="18" charset="0"/>
                            </a:rPr>
                          </m:ctrlPr>
                        </m:sPrePr>
                        <m:sub>
                          <m:r>
                            <a:rPr lang="en-US" sz="3600" b="0" i="0" smtClean="0">
                              <a:solidFill>
                                <a:schemeClr val="bg1"/>
                              </a:solidFill>
                              <a:latin typeface="Cambria Math" panose="02040503050406030204" pitchFamily="18" charset="0"/>
                            </a:rPr>
                            <m:t>2</m:t>
                          </m:r>
                        </m:sub>
                        <m:sup>
                          <m:r>
                            <a:rPr lang="en-US" sz="3600" b="0" i="0" smtClean="0">
                              <a:solidFill>
                                <a:schemeClr val="bg1"/>
                              </a:solidFill>
                              <a:latin typeface="Cambria Math" panose="02040503050406030204" pitchFamily="18" charset="0"/>
                            </a:rPr>
                            <m:t>4</m:t>
                          </m:r>
                        </m:sup>
                        <m:e/>
                      </m:sPre>
                    </m:oMath>
                  </m:oMathPara>
                </a14:m>
                <a:endParaRPr lang="ru-RU" sz="3600" dirty="0"/>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2075003" y="3396074"/>
                <a:ext cx="939616" cy="738985"/>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2312895" y="3476889"/>
                <a:ext cx="84189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600" b="0" i="0" smtClean="0">
                          <a:latin typeface="Cambria Math" panose="02040503050406030204" pitchFamily="18" charset="0"/>
                        </a:rPr>
                        <m:t>He</m:t>
                      </m:r>
                    </m:oMath>
                  </m:oMathPara>
                </a14:m>
                <a:endParaRPr lang="ru-RU" sz="3600"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2312895" y="3476889"/>
                <a:ext cx="841897" cy="646331"/>
              </a:xfrm>
              <a:prstGeom prst="rect">
                <a:avLst/>
              </a:prstGeom>
              <a:blipFill>
                <a:blip r:embed="rId8"/>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000814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8" grpId="0"/>
      <p:bldP spid="3" grpId="0"/>
      <p:bldP spid="14"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моя">
      <a:dk1>
        <a:srgbClr val="000000"/>
      </a:dk1>
      <a:lt1>
        <a:srgbClr val="000000"/>
      </a:lt1>
      <a:dk2>
        <a:srgbClr val="FFFFFF"/>
      </a:dk2>
      <a:lt2>
        <a:srgbClr val="FFFFFF"/>
      </a:lt2>
      <a:accent1>
        <a:srgbClr val="EA6312"/>
      </a:accent1>
      <a:accent2>
        <a:srgbClr val="E6B729"/>
      </a:accent2>
      <a:accent3>
        <a:srgbClr val="E6B729"/>
      </a:accent3>
      <a:accent4>
        <a:srgbClr val="F3A16F"/>
      </a:accent4>
      <a:accent5>
        <a:srgbClr val="FFC000"/>
      </a:accent5>
      <a:accent6>
        <a:srgbClr val="B01513"/>
      </a:accent6>
      <a:hlink>
        <a:srgbClr val="E6B729"/>
      </a:hlink>
      <a:folHlink>
        <a:srgbClr val="E6B729"/>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1078</TotalTime>
  <Words>371</Words>
  <Application>Microsoft Office PowerPoint</Application>
  <PresentationFormat>Экран (4:3)</PresentationFormat>
  <Paragraphs>113</Paragraphs>
  <Slides>9</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Arial</vt:lpstr>
      <vt:lpstr>Calibri</vt:lpstr>
      <vt:lpstr>Cambria Math</vt:lpstr>
      <vt:lpstr>Century Gothic</vt:lpstr>
      <vt:lpstr>Times New Roman</vt:lpstr>
      <vt:lpstr>Wingdings 3</vt:lpstr>
      <vt:lpstr>Ион</vt:lpstr>
      <vt:lpstr>Презентация PowerPoint</vt:lpstr>
      <vt:lpstr>Задачи урока:   Образовательная - сформировать у учащихся понятие ядерной реакции, её особенности, дать понятие энергетического выхода ядерной реакции, когда реакция является экзотермической, когда эндотермической. Учащиеся должны уметь строить простейшие уравнения ядерных реакций, находить энергетический выход ядерных реакций, определять какая реакция экзотермическая, какая эндотермическая.   Воспитательная - формирование мировоззренческих идей познаваемости мира, формирование трудолюбия в учебном труде.   Развитие воли памяти, мышления - умение логически, образно мыслить, умение выделять главное из всего объёма материала, развитие самостоятельности в учебной деятельности. </vt:lpstr>
      <vt:lpstr>1. Сколько протонов содержится в ядре радона (_86^222)Rn ?</vt:lpstr>
      <vt:lpstr>2. Сколько нейтронов содержится в ядре урана (_92^238)U ?</vt:lpstr>
      <vt:lpstr>3. По данным таблицы химических элементов Д.И. Менделеева определите, на сколько чис­ло нейтронов в ядре радия превышает число протонов.</vt:lpstr>
      <vt:lpstr>4. Ядро изотопа золота (_79^204)Ag претерпевает β-распад. Какой заряд ядра будет у получившегося изотопа? </vt:lpstr>
      <vt:lpstr>5. Ядро урана (_92^238)U испытало один α- и два β-распада. Определите заряд Z и массовое число А нового элемента.</vt:lpstr>
      <vt:lpstr>6. В результате бомбардировки изотопа лития (_3^7)Li ядрами дейте­рия образуется изотоп бериллия: (_3^7)Li+(_1^2)H→(_4^8)Be+…  . Какая при этом испускается частица? </vt:lpstr>
      <vt:lpstr>7. Какая бомбардирующая частица X участвует в ядерной реак­ции X+(_5^11)B→(_7^14)N+(_0^1)n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Максим</dc:creator>
  <cp:lastModifiedBy>9</cp:lastModifiedBy>
  <cp:revision>94</cp:revision>
  <dcterms:created xsi:type="dcterms:W3CDTF">1601-01-01T00:00:00Z</dcterms:created>
  <dcterms:modified xsi:type="dcterms:W3CDTF">2022-12-20T11:33:19Z</dcterms:modified>
</cp:coreProperties>
</file>