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6" r:id="rId4"/>
    <p:sldId id="287" r:id="rId5"/>
    <p:sldId id="259" r:id="rId6"/>
    <p:sldId id="260" r:id="rId7"/>
    <p:sldId id="261" r:id="rId8"/>
    <p:sldId id="262" r:id="rId9"/>
    <p:sldId id="263" r:id="rId10"/>
    <p:sldId id="276" r:id="rId11"/>
    <p:sldId id="277" r:id="rId12"/>
    <p:sldId id="278" r:id="rId13"/>
    <p:sldId id="264" r:id="rId14"/>
    <p:sldId id="281" r:id="rId15"/>
    <p:sldId id="265" r:id="rId16"/>
    <p:sldId id="266" r:id="rId17"/>
    <p:sldId id="267" r:id="rId18"/>
    <p:sldId id="268" r:id="rId19"/>
    <p:sldId id="269" r:id="rId20"/>
    <p:sldId id="271" r:id="rId21"/>
    <p:sldId id="270" r:id="rId22"/>
    <p:sldId id="272" r:id="rId23"/>
    <p:sldId id="273" r:id="rId24"/>
    <p:sldId id="274" r:id="rId25"/>
    <p:sldId id="275" r:id="rId26"/>
    <p:sldId id="282" r:id="rId27"/>
    <p:sldId id="258" r:id="rId28"/>
    <p:sldId id="28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CC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07" y="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486C-D3EA-4DF3-BF7D-BA0D5461EE04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E7DD-C808-4EBB-8434-0983323E0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40EC-68BA-4175-B289-09D89E338B57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4FACF-72C9-49B9-8A09-651DAA245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768B1-2AAF-4AE8-AD96-8E19D1744FA0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D9063-EF26-4F2A-9989-86914C79F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1F29-E078-4C6C-9E0D-79CF08B83763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DBB2-BCDD-4F9B-BE1C-C9AD340E5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139EA-D836-4535-A149-EE1BF36AA377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D3CBC-1224-44A8-B539-8CFE52510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82D7-ECFA-47AE-8336-7B94E1D11CA4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62EA-A78C-487A-BAA4-F588E1176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16BF-2C7F-4ACA-8B84-A65ABBDB3C0F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06F1-99B9-4D00-ABC3-1EC2160E8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7EF75-29AE-489B-8953-A65E876CFD92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C63A-4947-45CA-8592-E10C6D816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71DA-F1FC-4BA9-B098-4F18F2D37C42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F2B3-C378-413E-9188-E5EA981DA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A10E-4C98-41F2-969D-1D81548D9B0A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82C3-925A-4779-9342-DE70F11F7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DC50-C6BF-4D1E-9DF1-0D47E6BA6298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0A437-F018-4962-9DA7-92D7AE27E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38D135-7CCE-4E88-B8E6-BBDCFF11FD3E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5F68DC-2C3E-4D94-AFBC-20D621540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4;&#1072;_&#1055;&#1072;&#1087;&#1072;\Desktop\&#1064;&#1080;&#1087;&#1080;&#1083;&#1086;&#1074;&#1072;%20&#1053;.%20&#1042;\&#1082;&#1074;&#1085;%202%20&#1082;&#1083;&#1072;&#1089;&#1089;\&#1052;&#1072;&#1090;&#1077;&#1084;&#1072;&#1090;&#1080;&#1095;&#1077;&#1089;&#1082;&#1080;&#1081;%20&#1050;&#1042;&#1053;\&#1075;&#1080;&#1084;&#1085;%20&#1082;&#1074;&#1085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5.xml"/><Relationship Id="rId7" Type="http://schemas.openxmlformats.org/officeDocument/2006/relationships/image" Target="../media/image2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quipnet.ru/netcat_files/Image/vitrina.jpg" TargetMode="External"/><Relationship Id="rId13" Type="http://schemas.openxmlformats.org/officeDocument/2006/relationships/hyperlink" Target="http://vsebesplatno.clan.su/3/shaibu.shaibu.0-04-14.jpg" TargetMode="External"/><Relationship Id="rId18" Type="http://schemas.openxmlformats.org/officeDocument/2006/relationships/hyperlink" Target="http://img-novosib.fotki.yandex.ru/get/4411/54042467.11/0_6170f_8cac31bc_XL" TargetMode="External"/><Relationship Id="rId3" Type="http://schemas.openxmlformats.org/officeDocument/2006/relationships/hyperlink" Target="http://900igr.net/Detskie_prezentatsii/nasekomye_i_ptitsy/Ptitsy_9.files/slide0012_image015.jpg" TargetMode="External"/><Relationship Id="rId21" Type="http://schemas.openxmlformats.org/officeDocument/2006/relationships/hyperlink" Target="http://900igr.net/datai/skazki-i-igry/Teremok-1.files/0006-010-Priskakal-k-teremochku-zajka.png" TargetMode="External"/><Relationship Id="rId7" Type="http://schemas.openxmlformats.org/officeDocument/2006/relationships/hyperlink" Target="http://images04.olx.ru/ui/10/16/77/1293453214_151090977_1--60---.jpg" TargetMode="External"/><Relationship Id="rId12" Type="http://schemas.openxmlformats.org/officeDocument/2006/relationships/hyperlink" Target="http://lagrenouille01330.free.fr/crbst_oiseau0.gif" TargetMode="External"/><Relationship Id="rId17" Type="http://schemas.openxmlformats.org/officeDocument/2006/relationships/hyperlink" Target="http://audioskazki.net/wp-content/gallery/agnia_barto/barto_kotenok.jpg" TargetMode="External"/><Relationship Id="rId2" Type="http://schemas.openxmlformats.org/officeDocument/2006/relationships/hyperlink" Target="http://pedsovet.su/" TargetMode="External"/><Relationship Id="rId16" Type="http://schemas.openxmlformats.org/officeDocument/2006/relationships/hyperlink" Target="http://doshkolnik.info/biblio/st_mat.htm" TargetMode="External"/><Relationship Id="rId20" Type="http://schemas.openxmlformats.org/officeDocument/2006/relationships/hyperlink" Target="http://fotki.yandex.ru/users/tatyana2q8-medvedeva/view/341185/?page=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voyxarakter.ucoz.ru/Nose.jpg" TargetMode="External"/><Relationship Id="rId11" Type="http://schemas.openxmlformats.org/officeDocument/2006/relationships/hyperlink" Target="http://img4.imgbb.ru/8/2/7/8277cf8a8ffc5b23b4f65be6c56061e7_h.jpg" TargetMode="External"/><Relationship Id="rId24" Type="http://schemas.openxmlformats.org/officeDocument/2006/relationships/hyperlink" Target="http://i032.radikal.ru/0804/5e/8f94259d5122.jpg" TargetMode="External"/><Relationship Id="rId5" Type="http://schemas.openxmlformats.org/officeDocument/2006/relationships/hyperlink" Target="http://clipartfat.narod.ru/det/AA000553.jpg" TargetMode="External"/><Relationship Id="rId15" Type="http://schemas.openxmlformats.org/officeDocument/2006/relationships/hyperlink" Target="http://viewy.ru/data/pix5/c49442933cVTUHYRM_49155_9a50d57a38.jpg" TargetMode="External"/><Relationship Id="rId23" Type="http://schemas.openxmlformats.org/officeDocument/2006/relationships/hyperlink" Target="http://900igr.net/Detskie_prezentatsii/biologiya/Lesnye.files/kartinki_zhivotnykh_003_Barsuk.html" TargetMode="External"/><Relationship Id="rId10" Type="http://schemas.openxmlformats.org/officeDocument/2006/relationships/hyperlink" Target="http://img-novosib.fotki.yandex.ru/get/4704/valenta-mog.176/0_75100_9437c79d_L.jpg" TargetMode="External"/><Relationship Id="rId19" Type="http://schemas.openxmlformats.org/officeDocument/2006/relationships/hyperlink" Target="http://www.images-photo.ru/_ph/24/2/919248962.png" TargetMode="External"/><Relationship Id="rId4" Type="http://schemas.openxmlformats.org/officeDocument/2006/relationships/hyperlink" Target="http://perm59-css.ucoz.ru/_nw/0/18442556.jpg" TargetMode="External"/><Relationship Id="rId9" Type="http://schemas.openxmlformats.org/officeDocument/2006/relationships/hyperlink" Target="http://www.ycy63.dial.pipex.com/birds/swift.jpg" TargetMode="External"/><Relationship Id="rId14" Type="http://schemas.openxmlformats.org/officeDocument/2006/relationships/hyperlink" Target="http://forum.materinstvo.ru/uploads/1235688451/post-73274-1235711186.png" TargetMode="External"/><Relationship Id="rId22" Type="http://schemas.openxmlformats.org/officeDocument/2006/relationships/hyperlink" Target="http://s45.radikal.ru/i108/1106/2e/ef6a870726d7.jp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7/71/Eisen_1.jpg" TargetMode="External"/><Relationship Id="rId3" Type="http://schemas.openxmlformats.org/officeDocument/2006/relationships/hyperlink" Target="http://foto.2129988.com/albums/izobrazheniya-dlya-polnotsvetnoi-pechati./9-ZHIVOTNYE-4347-4968-/LOSHADI-4755-4775-/4761.jpg" TargetMode="External"/><Relationship Id="rId7" Type="http://schemas.openxmlformats.org/officeDocument/2006/relationships/hyperlink" Target="http://pit.dirty.ru/dirty/1/2011/04/13/30045-143636-01996984322cfe498f9c379d1027b0ec.jpg" TargetMode="External"/><Relationship Id="rId12" Type="http://schemas.openxmlformats.org/officeDocument/2006/relationships/hyperlink" Target="http://lim575.ucoz.ru/graffiti/0/1_6Z.png" TargetMode="External"/><Relationship Id="rId2" Type="http://schemas.openxmlformats.org/officeDocument/2006/relationships/hyperlink" Target="http://www.freelancejob.ru/upload/633/53580658510327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kvn-gorodt.my1.ru/load/1-1-0-2" TargetMode="External"/><Relationship Id="rId11" Type="http://schemas.openxmlformats.org/officeDocument/2006/relationships/hyperlink" Target="http://www.amik.ru/audio.html" TargetMode="External"/><Relationship Id="rId5" Type="http://schemas.openxmlformats.org/officeDocument/2006/relationships/hyperlink" Target="http://img11.nnm.ru/f/b/5/4/7/d71e8489e16dfe8e5324fc43b77.jpg" TargetMode="External"/><Relationship Id="rId10" Type="http://schemas.openxmlformats.org/officeDocument/2006/relationships/hyperlink" Target="http://www.cwer.ru/files/u1390286/02/C28-10.jpg" TargetMode="External"/><Relationship Id="rId4" Type="http://schemas.openxmlformats.org/officeDocument/2006/relationships/hyperlink" Target="http://www.deseretnews.com/photos/midres/web-464291.jpg" TargetMode="External"/><Relationship Id="rId9" Type="http://schemas.openxmlformats.org/officeDocument/2006/relationships/hyperlink" Target="http://papa-vlad.narod.ru/Detskie_prezentatsii/nasekomye_i_ptitsy/Ptitsy_1.files/slide0003_image009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0.xml"/><Relationship Id="rId18" Type="http://schemas.openxmlformats.org/officeDocument/2006/relationships/slide" Target="slide13.xml"/><Relationship Id="rId3" Type="http://schemas.openxmlformats.org/officeDocument/2006/relationships/slide" Target="slide6.xml"/><Relationship Id="rId21" Type="http://schemas.openxmlformats.org/officeDocument/2006/relationships/slide" Target="slide16.xml"/><Relationship Id="rId7" Type="http://schemas.openxmlformats.org/officeDocument/2006/relationships/slide" Target="slide22.xml"/><Relationship Id="rId12" Type="http://schemas.openxmlformats.org/officeDocument/2006/relationships/slide" Target="slide19.xml"/><Relationship Id="rId17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1.xml"/><Relationship Id="rId20" Type="http://schemas.openxmlformats.org/officeDocument/2006/relationships/slide" Target="slide17.xml"/><Relationship Id="rId1" Type="http://schemas.openxmlformats.org/officeDocument/2006/relationships/audio" Target="file:///C:\Users\&#1052;&#1072;&#1084;&#1072;_&#1055;&#1072;&#1087;&#1072;\Desktop\&#1064;&#1080;&#1087;&#1080;&#1083;&#1086;&#1074;&#1072;%20&#1053;.%20&#1042;\&#1082;&#1074;&#1085;%202%20&#1082;&#1083;&#1072;&#1089;&#1089;\&#1052;&#1072;&#1090;&#1077;&#1084;&#1072;&#1090;&#1080;&#1095;&#1077;&#1089;&#1082;&#1080;&#1081;%20&#1050;&#1042;&#1053;\&#1075;&#1080;&#1084;&#1085;%20&#1082;&#1072;&#1087;&#1080;&#1090;&#1072;&#1085;&#1086;&#1074;.mp3" TargetMode="External"/><Relationship Id="rId6" Type="http://schemas.openxmlformats.org/officeDocument/2006/relationships/slide" Target="slide9.xml"/><Relationship Id="rId11" Type="http://schemas.openxmlformats.org/officeDocument/2006/relationships/slide" Target="slide18.xml"/><Relationship Id="rId5" Type="http://schemas.openxmlformats.org/officeDocument/2006/relationships/slide" Target="slide8.xml"/><Relationship Id="rId15" Type="http://schemas.openxmlformats.org/officeDocument/2006/relationships/slide" Target="slide10.xml"/><Relationship Id="rId23" Type="http://schemas.openxmlformats.org/officeDocument/2006/relationships/image" Target="../media/image6.png"/><Relationship Id="rId10" Type="http://schemas.openxmlformats.org/officeDocument/2006/relationships/slide" Target="slide25.xml"/><Relationship Id="rId19" Type="http://schemas.openxmlformats.org/officeDocument/2006/relationships/slide" Target="slide14.xml"/><Relationship Id="rId4" Type="http://schemas.openxmlformats.org/officeDocument/2006/relationships/slide" Target="slide7.xml"/><Relationship Id="rId9" Type="http://schemas.openxmlformats.org/officeDocument/2006/relationships/slide" Target="slide24.xml"/><Relationship Id="rId14" Type="http://schemas.openxmlformats.org/officeDocument/2006/relationships/slide" Target="slide21.xml"/><Relationship Id="rId22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628800"/>
            <a:ext cx="6336704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Математический КВН </a:t>
            </a:r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941168"/>
            <a:ext cx="4824536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Подготовила :учитель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Назарук</a:t>
            </a:r>
            <a:r>
              <a:rPr lang="ru-RU" sz="1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Д.З.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8" name="гимн кв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388424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436096" y="2708920"/>
            <a:ext cx="338437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0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Сколько  фруктов  съел  </a:t>
            </a:r>
            <a:r>
              <a:rPr lang="ru-RU" sz="3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бегемотик</a:t>
            </a: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  получил  весьма  круглый  животик?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564904"/>
            <a:ext cx="2624811" cy="201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4437112"/>
            <a:ext cx="1949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1043608" y="5301208"/>
            <a:ext cx="1584176" cy="1080120"/>
          </a:xfrm>
          <a:prstGeom prst="wedgeRoundRectCallout">
            <a:avLst>
              <a:gd name="adj1" fmla="val -249899"/>
              <a:gd name="adj2" fmla="val -143344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34344" y="5013176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400050" algn="l"/>
              </a:tabLst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1700808"/>
            <a:ext cx="5222156" cy="476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99592" y="281554"/>
            <a:ext cx="7200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Помогите старушке сосчитать ватрушки.</a:t>
            </a:r>
            <a:endParaRPr kumimoji="0" lang="ru-RU" sz="36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flipH="1">
            <a:off x="1043608" y="5301208"/>
            <a:ext cx="1584176" cy="1080120"/>
          </a:xfrm>
          <a:prstGeom prst="wedgeRoundRectCallout">
            <a:avLst>
              <a:gd name="adj1" fmla="val -156597"/>
              <a:gd name="adj2" fmla="val -175815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149080"/>
            <a:ext cx="1949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501317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400050" algn="l"/>
              </a:tabLst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212976"/>
            <a:ext cx="2609106" cy="32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556792"/>
            <a:ext cx="1800200" cy="14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148064" y="1556792"/>
            <a:ext cx="13681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95536" y="332656"/>
            <a:ext cx="72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Помогите  медведю скорей -</a:t>
            </a:r>
            <a:endParaRPr kumimoji="0" lang="ru-RU" sz="28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Посчитайте-ка всех гостей</a:t>
            </a:r>
            <a:endParaRPr kumimoji="0" lang="ru-RU" sz="28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 flipH="1">
            <a:off x="3203848" y="5373216"/>
            <a:ext cx="1584176" cy="1080120"/>
          </a:xfrm>
          <a:prstGeom prst="wedgeRoundRectCallout">
            <a:avLst>
              <a:gd name="adj1" fmla="val -177155"/>
              <a:gd name="adj2" fmla="val -125948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4581128"/>
            <a:ext cx="1949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6876256" y="476672"/>
            <a:ext cx="2016224" cy="2736304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755576" y="1484784"/>
            <a:ext cx="1656184" cy="2159819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6" name="Picture 2" descr="badger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339752" y="3068960"/>
            <a:ext cx="2952328" cy="1512168"/>
          </a:xfrm>
          <a:prstGeom prst="rect">
            <a:avLst/>
          </a:prstGeom>
          <a:noFill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005064"/>
            <a:ext cx="1512168" cy="248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555757" y="5027692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400050" algn="l"/>
              </a:tabLst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196752"/>
            <a:ext cx="38008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789040"/>
            <a:ext cx="3800872" cy="253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11560" y="353562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выше на этаж,</a:t>
            </a:r>
            <a:endParaRPr kumimoji="0" lang="ru-RU" sz="36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который будет наш?</a:t>
            </a:r>
            <a:endParaRPr kumimoji="0" lang="ru-RU" sz="36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возврат 1">
            <a:hlinkClick r:id="rId4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365104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899592" y="5229200"/>
            <a:ext cx="3240360" cy="1152128"/>
          </a:xfrm>
          <a:prstGeom prst="wedgeRoundRectCallout">
            <a:avLst>
              <a:gd name="adj1" fmla="val -25422"/>
              <a:gd name="adj2" fmla="val -50352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301208"/>
            <a:ext cx="3075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400050" algn="l"/>
              </a:tabLst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девятый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221088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flipH="1">
            <a:off x="899592" y="4941168"/>
            <a:ext cx="3600400" cy="1440160"/>
          </a:xfrm>
          <a:prstGeom prst="wedgeRoundRectCallout">
            <a:avLst>
              <a:gd name="adj1" fmla="val -28866"/>
              <a:gd name="adj2" fmla="val -51032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476672"/>
            <a:ext cx="813690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4788" algn="ctr" defTabSz="914400" rtl="0" eaLnBrk="1" fontAlgn="base" latinLnBrk="0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93700" algn="l"/>
              </a:tabLst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тяжелее — один кг ваты  или один кг железа? </a:t>
            </a:r>
            <a:endParaRPr kumimoji="0" lang="ru-RU" sz="20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941168"/>
            <a:ext cx="35784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Весят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одинаково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7584" y="1628800"/>
            <a:ext cx="38100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1844824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55576" y="363434"/>
            <a:ext cx="81369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3600" b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Тройка лошадей в час пробежала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3600" b="1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24 км. Сколько километров пробежала каждая лошадь?</a:t>
            </a:r>
            <a:endParaRPr kumimoji="0" lang="ru-RU" sz="3600" b="1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995936" y="2390711"/>
            <a:ext cx="4680520" cy="33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4005064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899592" y="5229200"/>
            <a:ext cx="2736304" cy="1152128"/>
          </a:xfrm>
          <a:prstGeom prst="wedgeRoundRectCallout">
            <a:avLst>
              <a:gd name="adj1" fmla="val -52676"/>
              <a:gd name="adj2" fmla="val -118493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941168"/>
            <a:ext cx="29177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км </a:t>
            </a:r>
            <a:endParaRPr lang="ru-RU" sz="5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27584" y="209546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одной семье два папы и два сына. Сколько всего людей? </a:t>
            </a:r>
            <a:endParaRPr kumimoji="0" lang="ru-RU" sz="36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085184"/>
            <a:ext cx="276877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человека: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дедушка,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отец, сын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126876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827584" y="5013176"/>
            <a:ext cx="2736304" cy="1512168"/>
          </a:xfrm>
          <a:prstGeom prst="wedgeRoundRectCallout">
            <a:avLst>
              <a:gd name="adj1" fmla="val -109485"/>
              <a:gd name="adj2" fmla="val -61945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221088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221088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 flipH="1">
            <a:off x="827584" y="5229200"/>
            <a:ext cx="3024336" cy="1152128"/>
          </a:xfrm>
          <a:prstGeom prst="wedgeRoundRectCallout">
            <a:avLst>
              <a:gd name="adj1" fmla="val -56933"/>
              <a:gd name="adj2" fmla="val -106588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205601" y="209546"/>
            <a:ext cx="720075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lang="ru-RU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1" i="0" u="none" strike="noStrike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инни-пух</a:t>
            </a:r>
            <a:r>
              <a:rPr kumimoji="0" lang="ru-RU" sz="32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гостях съел несколько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32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кг мёда и ещё столько же. Половину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ставшегося мёда, 3 кг, унес домой.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32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кг мёда съёл </a:t>
            </a:r>
            <a:r>
              <a:rPr lang="ru-RU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1" i="0" u="none" strike="noStrike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инни</a:t>
            </a:r>
            <a:r>
              <a:rPr kumimoji="0" lang="ru-RU" sz="32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пух ? </a:t>
            </a:r>
            <a:endParaRPr kumimoji="0" lang="ru-RU" sz="32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013176"/>
            <a:ext cx="27558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</a:t>
            </a:r>
            <a:endParaRPr lang="ru-RU" sz="5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2348880"/>
            <a:ext cx="33123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27584" y="-119136"/>
            <a:ext cx="79208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Играя в хоккей, команда «Искра» забила в</a:t>
            </a:r>
            <a:r>
              <a:rPr kumimoji="0" lang="ru-RU" sz="3600" b="1" i="0" u="none" strike="noStrike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ворота противника </a:t>
            </a: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4 минуты 3 шайбы. </a:t>
            </a: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шайб забьет эта команда в ворота </a:t>
            </a: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противника за 20 минут? </a:t>
            </a:r>
            <a:endParaRPr kumimoji="0" lang="ru-RU" sz="36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301208"/>
            <a:ext cx="25202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Ответить нельзя 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28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437112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899592" y="5229200"/>
            <a:ext cx="2736304" cy="1152128"/>
          </a:xfrm>
          <a:prstGeom prst="wedgeRoundRectCallout">
            <a:avLst>
              <a:gd name="adj1" fmla="val -65625"/>
              <a:gd name="adj2" fmla="val -80794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427984" y="2636912"/>
            <a:ext cx="4176464" cy="315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79912" y="2780928"/>
            <a:ext cx="4608512" cy="338437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725144"/>
            <a:ext cx="1411238" cy="140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8028384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1560" y="471347"/>
            <a:ext cx="8352928" cy="178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0050" algn="l"/>
              </a:tabLst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комнате 4 угла. </a:t>
            </a:r>
          </a:p>
          <a:p>
            <a:pPr marL="0" marR="0" lvl="0" indent="0" algn="ctr" defTabSz="914400" rtl="0" eaLnBrk="1" fontAlgn="base" latinLnBrk="0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0050" algn="l"/>
              </a:tabLst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каждом углу сидит кошка. Напротив каждой кошки сидят по 3 кошки. </a:t>
            </a:r>
          </a:p>
          <a:p>
            <a:pPr marL="0" marR="0" lvl="0" indent="0" defTabSz="914400" rtl="0" eaLnBrk="1" fontAlgn="base" latinLnBrk="0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0050" algn="l"/>
              </a:tabLst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всего кошек в комнате?</a:t>
            </a: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36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01317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509120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1043608" y="5229200"/>
            <a:ext cx="1368152" cy="1152128"/>
          </a:xfrm>
          <a:prstGeom prst="wedgeRoundRectCallout">
            <a:avLst>
              <a:gd name="adj1" fmla="val -140006"/>
              <a:gd name="adj2" fmla="val -67748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636912"/>
            <a:ext cx="1411238" cy="140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07904" y="4725144"/>
            <a:ext cx="1469082" cy="140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635896" y="2708920"/>
            <a:ext cx="1469082" cy="140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908721"/>
            <a:ext cx="5184576" cy="2736304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125A5"/>
                </a:solidFill>
                <a:latin typeface="Times New Roman" pitchFamily="18" charset="0"/>
                <a:cs typeface="Times New Roman" pitchFamily="18" charset="0"/>
              </a:rPr>
              <a:t>“Математика открывает свои тайны только тому, кто занимается ею с чистой любовью, ради ее собственной красоты” </a:t>
            </a:r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125A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125A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125A5"/>
                </a:solidFill>
                <a:latin typeface="Times New Roman" pitchFamily="18" charset="0"/>
                <a:cs typeface="Times New Roman" pitchFamily="18" charset="0"/>
              </a:rPr>
              <a:t>Архимед </a:t>
            </a:r>
            <a:r>
              <a:rPr lang="ru-RU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125A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125A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4" y="5661248"/>
            <a:ext cx="5616625" cy="288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204864"/>
            <a:ext cx="17287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552" y="175816"/>
            <a:ext cx="7992888" cy="227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Летела стая гусей: </a:t>
            </a:r>
          </a:p>
          <a:p>
            <a:pPr marL="0" marR="0" lvl="0" indent="0" algn="ctr" defTabSz="914400" rtl="0" eaLnBrk="1" fontAlgn="base" latinLnBrk="0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 гусь впереди и два позади, </a:t>
            </a:r>
            <a:endParaRPr kumimoji="0" lang="ru-RU" sz="36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lnSpc>
                <a:spcPts val="3360"/>
              </a:lnSpc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</a:t>
            </a: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позади и два впереди, </a:t>
            </a:r>
          </a:p>
          <a:p>
            <a:pPr lvl="0" algn="ctr" eaLnBrk="0" hangingPunct="0">
              <a:lnSpc>
                <a:spcPts val="3360"/>
              </a:lnSpc>
            </a:pP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 гусь между двумя и три в ряд. Сколько было всего гусей?  </a:t>
            </a:r>
            <a:endParaRPr kumimoji="0" lang="ru-RU" sz="36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725144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1043608" y="5373216"/>
            <a:ext cx="1368152" cy="1152128"/>
          </a:xfrm>
          <a:prstGeom prst="wedgeRoundRectCallout">
            <a:avLst>
              <a:gd name="adj1" fmla="val -140006"/>
              <a:gd name="adj2" fmla="val -67748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23509" y="5085184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dirty="0"/>
          </a:p>
        </p:txBody>
      </p:sp>
      <p:pic>
        <p:nvPicPr>
          <p:cNvPr id="1026" name="Picture 2" descr="C:\Documents and Settings\Ирина\Рабочий стол\crbst_oiseau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2348880"/>
            <a:ext cx="2808312" cy="1899093"/>
          </a:xfrm>
          <a:prstGeom prst="rect">
            <a:avLst/>
          </a:prstGeom>
          <a:noFill/>
        </p:spPr>
      </p:pic>
      <p:pic>
        <p:nvPicPr>
          <p:cNvPr id="11" name="Picture 2" descr="C:\Documents and Settings\Ирина\Рабочий стол\crbst_oiseau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3933056"/>
            <a:ext cx="3240360" cy="2191262"/>
          </a:xfrm>
          <a:prstGeom prst="rect">
            <a:avLst/>
          </a:prstGeom>
          <a:noFill/>
        </p:spPr>
      </p:pic>
      <p:pic>
        <p:nvPicPr>
          <p:cNvPr id="12" name="Picture 2" descr="C:\Documents and Settings\Ирина\Рабочий стол\crbst_oiseau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3140968"/>
            <a:ext cx="2952328" cy="199648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32656"/>
            <a:ext cx="7488832" cy="1364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дворе были куры и овцы. </a:t>
            </a:r>
          </a:p>
          <a:p>
            <a:pPr algn="ctr">
              <a:lnSpc>
                <a:spcPts val="3300"/>
              </a:lnSpc>
            </a:pP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них 3 головы и 8 ног. Сколько было кур и сколько овец?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44824"/>
            <a:ext cx="11521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00192" y="2636912"/>
            <a:ext cx="11521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4293096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827584" y="5229200"/>
            <a:ext cx="5616624" cy="1152128"/>
          </a:xfrm>
          <a:prstGeom prst="wedgeRoundRectCallout">
            <a:avLst>
              <a:gd name="adj1" fmla="val -43091"/>
              <a:gd name="adj2" fmla="val -144451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67744" y="1844824"/>
            <a:ext cx="25922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27584" y="5301208"/>
            <a:ext cx="5328592" cy="1134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курицы и </a:t>
            </a:r>
          </a:p>
          <a:p>
            <a:pPr algn="ctr">
              <a:lnSpc>
                <a:spcPts val="4000"/>
              </a:lnSpc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овца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32656"/>
            <a:ext cx="4137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 3  ж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293096"/>
            <a:ext cx="1949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flipH="1">
            <a:off x="899592" y="5229200"/>
            <a:ext cx="3024336" cy="1152128"/>
          </a:xfrm>
          <a:prstGeom prst="wedgeRoundRectCallout">
            <a:avLst>
              <a:gd name="adj1" fmla="val -50283"/>
              <a:gd name="adj2" fmla="val -138416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301208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стриж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995936" y="2060848"/>
            <a:ext cx="45365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88022" y="1772816"/>
            <a:ext cx="3312369" cy="478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88640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  3  НА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365104"/>
            <a:ext cx="1949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flipH="1">
            <a:off x="827584" y="5301208"/>
            <a:ext cx="3672408" cy="1152128"/>
          </a:xfrm>
          <a:prstGeom prst="wedgeRoundRectCallout">
            <a:avLst>
              <a:gd name="adj1" fmla="val -48627"/>
              <a:gd name="adj2" fmla="val -38393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301208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витрина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764704"/>
            <a:ext cx="17235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077072"/>
            <a:ext cx="1949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971600" y="4941168"/>
            <a:ext cx="2952328" cy="1152128"/>
          </a:xfrm>
          <a:prstGeom prst="wedgeRoundRectCallout">
            <a:avLst>
              <a:gd name="adj1" fmla="val -48627"/>
              <a:gd name="adj2" fmla="val -38393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013176"/>
            <a:ext cx="29296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404665"/>
            <a:ext cx="537706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052736"/>
            <a:ext cx="23038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5003" y="1052736"/>
            <a:ext cx="33634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 = У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149080"/>
            <a:ext cx="1949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899592" y="4941168"/>
            <a:ext cx="2952328" cy="1152128"/>
          </a:xfrm>
          <a:prstGeom prst="wedgeRoundRectCallout">
            <a:avLst>
              <a:gd name="adj1" fmla="val -71856"/>
              <a:gd name="adj2" fmla="val -63195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085184"/>
            <a:ext cx="29241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МИнус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620688"/>
            <a:ext cx="19442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55576" y="2204864"/>
            <a:ext cx="7920880" cy="165618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948132"/>
              </a:avLst>
            </a:prstTxWarp>
          </a:bodyPr>
          <a:lstStyle/>
          <a:p>
            <a:pPr algn="ctr" rtl="0"/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Молодцы!</a:t>
            </a:r>
            <a:endParaRPr lang="ru-RU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" b="14"/>
          <a:stretch>
            <a:fillRect/>
          </a:stretch>
        </p:blipFill>
        <p:spPr bwMode="auto">
          <a:xfrm>
            <a:off x="1763688" y="2852936"/>
            <a:ext cx="56166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Интернет - источники</a:t>
            </a:r>
          </a:p>
        </p:txBody>
      </p:sp>
      <p:sp>
        <p:nvSpPr>
          <p:cNvPr id="5123" name="Прямоугольник 9"/>
          <p:cNvSpPr>
            <a:spLocks noChangeArrowheads="1"/>
          </p:cNvSpPr>
          <p:nvPr/>
        </p:nvSpPr>
        <p:spPr bwMode="auto">
          <a:xfrm>
            <a:off x="755576" y="908720"/>
            <a:ext cx="792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>
                <a:latin typeface="Georgia" pitchFamily="18" charset="0"/>
              </a:rPr>
              <a:t>Автор шаблона презентации Рожко Наталья Викторовна МОУ СОШ №32 г. Комсомольска-на-Амуре, учитель начальных классов </a:t>
            </a:r>
            <a:r>
              <a:rPr lang="ru-RU" sz="1200" dirty="0">
                <a:latin typeface="Georgia" pitchFamily="18" charset="0"/>
                <a:hlinkClick r:id="rId2"/>
              </a:rPr>
              <a:t>http://pedsovet.su/</a:t>
            </a:r>
            <a:r>
              <a:rPr lang="ru-RU" sz="1200" dirty="0">
                <a:latin typeface="Georgia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340768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http://900igr.net/Detskie_prezentatsii/nasekomye_i_ptitsy/Ptitsy_9.files/slide0012_image015.jpg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гусь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556792"/>
            <a:ext cx="7992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http://perm59-css.ucoz.ru/_nw/0/18442556.jpg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мышь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772816"/>
            <a:ext cx="3199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http://clipartfat.narod.ru/det/AA000553.jpg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дети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988840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http://tvoyxarakter.ucoz.ru/Nose.jpg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нос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204864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http://images04.olx.ru/ui/10/16/77/1293453214_151090977_1--60---.jpg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дача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420888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http://www.equipnet.ru/netcat_files/Image/vitrina.jpg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витрина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2636912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http://www.ycy63.dial.pipex.com/birds/swift.jpg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стриж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852936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http://img-novosib.fotki.yandex.ru/get/4704/valenta-mog.176/0_75100_9437c79d_L.jpg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курица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3140968"/>
            <a:ext cx="7992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http://img4.imgbb.ru/8/2/7/8277cf8a8ffc5b23b4f65be6c56061e7_h.jpg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овца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3284984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http://lagrenouille01330.free.fr/crbst_oiseau0.gif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летящий гусь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3717032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http://vsebesplatno.clan.su/3/shaibu.shaibu.0-04-14.jpg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хоккеисты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3933057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http://forum.materinstvo.ru/uploads/1235688451/post-73274-1235711186.png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бегемотик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4149080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http://viewy.ru/data/pix5/c49442933cVTUHYRM_49155_9a50d57a38.jpg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бананы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7584" y="4365104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http://doshkolnik.info/biblio/st_mat.htm#28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задачки в стихах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7584" y="3501008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http://audioskazki.net/wp-content/gallery/agnia_barto/barto_kotenok.jpg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котёнок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7584" y="4581128"/>
            <a:ext cx="7992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http://img-novosib.fotki.yandex.ru/get/4411/54042467.11/0_6170f_8cac31bc_XL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бабушка с внуками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7584" y="4797152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http://www.images-photo.ru/_ph/24/2/919248962.png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ёжик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7584" y="5013176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http://fotki.yandex.ru/users/tatyana2q8-medvedeva/view/341185/?page=9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медведь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7584" y="5229200"/>
            <a:ext cx="7992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http://900igr.net/datai/skazki-i-igry/Teremok-1.files/0006-010-Priskakal-k-teremochku-zajka.png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заяц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27584" y="5445224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http://s45.radikal.ru/i108/1106/2e/ef6a870726d7.jpg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лисёнок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7584" y="5661248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3"/>
              </a:rPr>
              <a:t>http://900igr.net/Detskie_prezentatsii/biologiya/Lesnye.files/kartinki_zhivotnykh_003_Barsuk.html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барсук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7584" y="5877272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4"/>
              </a:rPr>
              <a:t>http://i032.radikal.ru/0804/5e/8f94259d5122.jpg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волк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332656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http://www.freelancejob.ru/upload/633/53580658510327.jpg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многоэтажный дом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76470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http://foto.2129988.com/albums/izobrazheniya-dlya-polnotsvetnoi-pechati./9-ZHIVOTNYE-4347-4968-/LOSHADI-4755-4775-/4761.jpg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тройка лошадей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196752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http://www.deseretnews.com/photos/midres/web-464291.jpg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дедушка, папа и сын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423809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http://img11.nnm.ru/f/b/5/4/7/d71e8489e16dfe8e5324fc43b77.jpg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винни-пух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628800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http://kvn-gorodt.my1.ru/load/1-1-0-2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гимн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квн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48680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http://pit.dirty.ru/dirty/1/2011/04/13/30045-143636-01996984322cfe498f9c379d1027b0ec.jpg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вата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1844824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http://upload.wikimedia.org/wikipedia/commons/7/71/Eisen_1.jpg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железо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2060848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http://papa-vlad.narod.ru/Detskie_prezentatsii/nasekomye_i_ptitsy/Ptitsy_1.files/slide0003_image009.jpg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страус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276872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http://www.cwer.ru/files/u1390286/02/C28-10.jpg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охотник с собакой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2896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http://www.amik.ru/audio.html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гимн капитанов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2708920"/>
            <a:ext cx="4178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http://lim575.ucoz.ru/graffiti/0/1_6Z.png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для слайда № 23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980729"/>
            <a:ext cx="6190456" cy="1800199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002060"/>
                </a:solidFill>
                <a:latin typeface="Arial Black" pitchFamily="34" charset="0"/>
                <a:cs typeface="Andalus" pitchFamily="18" charset="-78"/>
              </a:rPr>
              <a:t>Приветствие </a:t>
            </a:r>
            <a:br>
              <a:rPr lang="ru-RU" sz="6000" b="1" i="1" dirty="0" smtClean="0">
                <a:solidFill>
                  <a:srgbClr val="002060"/>
                </a:solidFill>
                <a:latin typeface="Arial Black" pitchFamily="34" charset="0"/>
                <a:cs typeface="Andalus" pitchFamily="18" charset="-78"/>
              </a:rPr>
            </a:br>
            <a:r>
              <a:rPr lang="ru-RU" sz="6000" b="1" i="1" dirty="0" smtClean="0">
                <a:solidFill>
                  <a:srgbClr val="002060"/>
                </a:solidFill>
                <a:latin typeface="Arial Black" pitchFamily="34" charset="0"/>
                <a:cs typeface="Andalus" pitchFamily="18" charset="-78"/>
              </a:rPr>
              <a:t>команд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</a:rPr>
              <a:t>Правила игры</a:t>
            </a:r>
            <a:endParaRPr lang="ru-RU" sz="6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Работать дружно, всем вместе;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Уметь выслушать своего товарища;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обижать товарища, который сделал ошибку;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смеяться над командой, которая проигрывает;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злиться, если вы проиграете.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27584" y="260648"/>
            <a:ext cx="3024336" cy="1152128"/>
          </a:xfrm>
          <a:prstGeom prst="ellipse">
            <a:avLst/>
          </a:prstGeom>
          <a:solidFill>
            <a:srgbClr val="FFFFCC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27584" y="1484784"/>
            <a:ext cx="3096344" cy="1152128"/>
          </a:xfrm>
          <a:prstGeom prst="ellipse">
            <a:avLst/>
          </a:prstGeom>
          <a:solidFill>
            <a:srgbClr val="CCFFFF"/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27584" y="2708920"/>
            <a:ext cx="3096344" cy="1224136"/>
          </a:xfrm>
          <a:prstGeom prst="ellipse">
            <a:avLst/>
          </a:prstGeom>
          <a:solidFill>
            <a:srgbClr val="FFCCFF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55576" y="4005064"/>
            <a:ext cx="3168352" cy="1152128"/>
          </a:xfrm>
          <a:prstGeom prst="ellipse">
            <a:avLst/>
          </a:prstGeom>
          <a:solidFill>
            <a:srgbClr val="66FF33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7584" y="5229200"/>
            <a:ext cx="3096344" cy="1152128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95738" y="476250"/>
            <a:ext cx="1008062" cy="936625"/>
          </a:xfrm>
          <a:prstGeom prst="ellipse">
            <a:avLst/>
          </a:prstGeom>
          <a:solidFill>
            <a:srgbClr val="FFFFCC"/>
          </a:solidFill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95738" y="1557338"/>
            <a:ext cx="1008062" cy="935037"/>
          </a:xfrm>
          <a:prstGeom prst="ellipse">
            <a:avLst/>
          </a:prstGeom>
          <a:solidFill>
            <a:srgbClr val="CCFFFF"/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95936" y="2780928"/>
            <a:ext cx="1008112" cy="936104"/>
          </a:xfrm>
          <a:prstGeom prst="ellipse">
            <a:avLst/>
          </a:prstGeom>
          <a:solidFill>
            <a:srgbClr val="FFCCFF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995738" y="4005263"/>
            <a:ext cx="1008062" cy="936625"/>
          </a:xfrm>
          <a:prstGeom prst="ellipse">
            <a:avLst/>
          </a:prstGeom>
          <a:solidFill>
            <a:srgbClr val="66FF33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995738" y="5300663"/>
            <a:ext cx="1008062" cy="936625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148263" y="4005263"/>
            <a:ext cx="1008062" cy="936625"/>
          </a:xfrm>
          <a:prstGeom prst="ellipse">
            <a:avLst/>
          </a:prstGeom>
          <a:solidFill>
            <a:srgbClr val="66FF33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300788" y="4005263"/>
            <a:ext cx="1008062" cy="936625"/>
          </a:xfrm>
          <a:prstGeom prst="ellipse">
            <a:avLst/>
          </a:prstGeom>
          <a:solidFill>
            <a:srgbClr val="66FF33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451725" y="4005263"/>
            <a:ext cx="1008063" cy="936625"/>
          </a:xfrm>
          <a:prstGeom prst="ellipse">
            <a:avLst/>
          </a:prstGeom>
          <a:solidFill>
            <a:srgbClr val="66FF33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148064" y="2780928"/>
            <a:ext cx="1008112" cy="936104"/>
          </a:xfrm>
          <a:prstGeom prst="ellipse">
            <a:avLst/>
          </a:prstGeom>
          <a:solidFill>
            <a:srgbClr val="FFCCFF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300192" y="2780928"/>
            <a:ext cx="1008112" cy="936104"/>
          </a:xfrm>
          <a:prstGeom prst="ellipse">
            <a:avLst/>
          </a:prstGeom>
          <a:solidFill>
            <a:srgbClr val="FFCCFF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452320" y="2780928"/>
            <a:ext cx="1008112" cy="936104"/>
          </a:xfrm>
          <a:prstGeom prst="ellipse">
            <a:avLst/>
          </a:prstGeom>
          <a:solidFill>
            <a:srgbClr val="FFCCFF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148263" y="476250"/>
            <a:ext cx="1008062" cy="936625"/>
          </a:xfrm>
          <a:prstGeom prst="ellipse">
            <a:avLst/>
          </a:prstGeom>
          <a:solidFill>
            <a:srgbClr val="FFFFCC"/>
          </a:solidFill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300788" y="476250"/>
            <a:ext cx="1008062" cy="936625"/>
          </a:xfrm>
          <a:prstGeom prst="ellipse">
            <a:avLst/>
          </a:prstGeom>
          <a:solidFill>
            <a:srgbClr val="FFFFCC"/>
          </a:solidFill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451725" y="476250"/>
            <a:ext cx="1008063" cy="936625"/>
          </a:xfrm>
          <a:prstGeom prst="ellipse">
            <a:avLst/>
          </a:prstGeom>
          <a:solidFill>
            <a:srgbClr val="FFFFCC"/>
          </a:solidFill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148263" y="1557338"/>
            <a:ext cx="1008062" cy="935037"/>
          </a:xfrm>
          <a:prstGeom prst="ellipse">
            <a:avLst/>
          </a:prstGeom>
          <a:solidFill>
            <a:srgbClr val="CCFFFF"/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300788" y="1557338"/>
            <a:ext cx="1008062" cy="935037"/>
          </a:xfrm>
          <a:prstGeom prst="ellipse">
            <a:avLst/>
          </a:prstGeom>
          <a:solidFill>
            <a:srgbClr val="CCFFFF"/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451725" y="1557338"/>
            <a:ext cx="1008063" cy="935037"/>
          </a:xfrm>
          <a:prstGeom prst="ellipse">
            <a:avLst/>
          </a:prstGeom>
          <a:solidFill>
            <a:srgbClr val="CCFFFF"/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220122" y="5300663"/>
            <a:ext cx="1008062" cy="936625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372225" y="5300663"/>
            <a:ext cx="1008063" cy="936625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524750" y="5300663"/>
            <a:ext cx="1008063" cy="936625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115616" y="548680"/>
            <a:ext cx="2376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Разминка 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1600" y="2780928"/>
            <a:ext cx="29033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Конкурс </a:t>
            </a:r>
          </a:p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капитанов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71600" y="4077072"/>
            <a:ext cx="2736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Ты – мне,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28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- тебе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87624" y="1610797"/>
            <a:ext cx="23503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Весёлый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счёт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31640" y="5283205"/>
            <a:ext cx="21226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отгадай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ребус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3968" y="476672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1</a:t>
            </a:r>
            <a:endParaRPr lang="ru-RU" sz="4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436096" y="476672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action="ppaction://hlinksldjump"/>
              </a:rPr>
              <a:t>2</a:t>
            </a:r>
            <a:endParaRPr lang="ru-RU" sz="4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588224" y="476672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action="ppaction://hlinksldjump"/>
              </a:rPr>
              <a:t>3</a:t>
            </a:r>
            <a:endParaRPr lang="ru-RU" sz="48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740352" y="476672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action="ppaction://hlinksldjump"/>
              </a:rPr>
              <a:t>4</a:t>
            </a:r>
            <a:endParaRPr lang="ru-RU" sz="48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211960" y="530120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1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36096" y="530120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2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671845" y="530120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3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812361" y="5301208"/>
            <a:ext cx="432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4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83968" y="400506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1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447709" y="3966155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2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99837" y="400506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3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668344" y="400506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4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283968" y="1556792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1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436096" y="1556792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2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588224" y="1556792"/>
            <a:ext cx="294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3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740352" y="1556792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4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283968" y="278092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1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68344" y="278092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4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599837" y="278092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3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36096" y="2814027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2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гимн капитан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3" cstate="email"/>
          <a:stretch>
            <a:fillRect/>
          </a:stretch>
        </p:blipFill>
        <p:spPr>
          <a:xfrm>
            <a:off x="3491880" y="30689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)">
                                      <p:cBhvr>
                                        <p:cTn id="7" dur="127273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55576" y="312331"/>
            <a:ext cx="79208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7500" algn="l"/>
              </a:tabLst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Гусь весит 3 кг.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7500" algn="l"/>
              </a:tabLst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он будет весить, если встанет на одну ногу?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7500" algn="l"/>
              </a:tabLst>
            </a:pP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508104" y="2996952"/>
            <a:ext cx="3217068" cy="336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3501008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4437112"/>
            <a:ext cx="20890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кг </a:t>
            </a:r>
            <a:endParaRPr lang="ru-RU" sz="54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1403648" y="4653136"/>
            <a:ext cx="2376264" cy="1152128"/>
          </a:xfrm>
          <a:prstGeom prst="wedgeRoundRectCallout">
            <a:avLst>
              <a:gd name="adj1" fmla="val -92327"/>
              <a:gd name="adj2" fmla="val -65573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85376" y="991181"/>
            <a:ext cx="65251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7500" algn="l"/>
              </a:tabLst>
            </a:pPr>
            <a:r>
              <a:rPr kumimoji="0" lang="ru-RU" sz="40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ушей у 5 мышей? </a:t>
            </a:r>
            <a:endParaRPr kumimoji="0" lang="ru-RU" sz="40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4581128"/>
            <a:ext cx="14157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317500" algn="l"/>
              </a:tabLst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645024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flipH="1">
            <a:off x="1547664" y="4869160"/>
            <a:ext cx="1584176" cy="1080120"/>
          </a:xfrm>
          <a:prstGeom prst="wedgeRoundRectCallout">
            <a:avLst>
              <a:gd name="adj1" fmla="val -90969"/>
              <a:gd name="adj2" fmla="val -69124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347864" y="2564904"/>
            <a:ext cx="489654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10443" y="343109"/>
            <a:ext cx="69086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трех братьев по одной сестре.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всего детей в семье? </a:t>
            </a:r>
            <a:endParaRPr kumimoji="0" lang="ru-RU" sz="36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229200"/>
            <a:ext cx="3497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Четверо</a:t>
            </a:r>
            <a:endParaRPr lang="ru-RU" sz="5400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 flipH="1">
            <a:off x="971600" y="5013176"/>
            <a:ext cx="3456384" cy="1224136"/>
          </a:xfrm>
          <a:prstGeom prst="wedgeRoundRectCallout">
            <a:avLst>
              <a:gd name="adj1" fmla="val -73936"/>
              <a:gd name="adj2" fmla="val -74240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077072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700808"/>
            <a:ext cx="22322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44824"/>
            <a:ext cx="12241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988840"/>
            <a:ext cx="9361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возврат 8">
            <a:hlinkClick r:id="rId5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373216"/>
            <a:ext cx="24132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400050" algn="l"/>
              </a:tabLst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Страусы </a:t>
            </a:r>
          </a:p>
          <a:p>
            <a:pPr lvl="0" algn="just">
              <a:tabLst>
                <a:tab pos="400050" algn="l"/>
              </a:tabLst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летают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509120"/>
            <a:ext cx="1949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971600" y="5301208"/>
            <a:ext cx="2592288" cy="1080120"/>
          </a:xfrm>
          <a:prstGeom prst="wedgeRoundRectCallout">
            <a:avLst>
              <a:gd name="adj1" fmla="val -104982"/>
              <a:gd name="adj2" fmla="val -160739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rId2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24867" y="75983"/>
            <a:ext cx="62472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0838" algn="l"/>
              </a:tabLst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Летели 3 страуса.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0838" algn="l"/>
              </a:tabLst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Охотник одного подстрелил.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0838" algn="l"/>
              </a:tabLst>
            </a:pPr>
            <a:r>
              <a:rPr kumimoji="0" lang="ru-RU" sz="3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страусов осталось? </a:t>
            </a:r>
            <a:endParaRPr kumimoji="0" lang="ru-RU" sz="36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88224" y="1916832"/>
            <a:ext cx="18722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72000" y="3645024"/>
            <a:ext cx="18722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51720" y="1844824"/>
            <a:ext cx="18722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844824"/>
            <a:ext cx="43924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3607</TotalTime>
  <Words>626</Words>
  <Application>Microsoft Office PowerPoint</Application>
  <PresentationFormat>Экран (4:3)</PresentationFormat>
  <Paragraphs>161</Paragraphs>
  <Slides>28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 Unicode MS</vt:lpstr>
      <vt:lpstr>Andalus</vt:lpstr>
      <vt:lpstr>Arial</vt:lpstr>
      <vt:lpstr>Arial Black</vt:lpstr>
      <vt:lpstr>Calibri</vt:lpstr>
      <vt:lpstr>Georgia</vt:lpstr>
      <vt:lpstr>Times New Roman</vt:lpstr>
      <vt:lpstr>Тема Office</vt:lpstr>
      <vt:lpstr>Презентация PowerPoint</vt:lpstr>
      <vt:lpstr>“Математика открывает свои тайны только тому, кто занимается ею с чистой любовью, ради ее собственной красоты”  Архимед  </vt:lpstr>
      <vt:lpstr>Приветствие  команд</vt:lpstr>
      <vt:lpstr>Правила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- источники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2</cp:lastModifiedBy>
  <cp:revision>94</cp:revision>
  <dcterms:created xsi:type="dcterms:W3CDTF">2011-08-02T23:19:04Z</dcterms:created>
  <dcterms:modified xsi:type="dcterms:W3CDTF">2023-11-24T12:03:05Z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1643061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