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2" r:id="rId6"/>
    <p:sldId id="260" r:id="rId7"/>
    <p:sldId id="261" r:id="rId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5" name="Скругленный прямоугольник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Скругленный прямоугольник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Заголовок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ru-RU" smtClean="0"/>
              <a:t>Образец заголовка</a:t>
            </a:r>
            <a:endParaRPr kumimoji="0" lang="en-US"/>
          </a:p>
        </p:txBody>
      </p:sp>
      <p:sp>
        <p:nvSpPr>
          <p:cNvPr id="20" name="Подзаголовок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19" name="Дата 18"/>
          <p:cNvSpPr>
            <a:spLocks noGrp="1"/>
          </p:cNvSpPr>
          <p:nvPr>
            <p:ph type="dt" sz="half" idx="10"/>
          </p:nvPr>
        </p:nvSpPr>
        <p:spPr/>
        <p:txBody>
          <a:bodyPr/>
          <a:lstStyle>
            <a:extLst/>
          </a:lstStyle>
          <a:p>
            <a:fld id="{5F83A57D-E7C3-4F1A-8297-C6F90F4B9DF2}" type="datetimeFigureOut">
              <a:rPr lang="ru-RU" smtClean="0"/>
              <a:pPr/>
              <a:t>20.12.2022</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11" name="Номер слайда 10"/>
          <p:cNvSpPr>
            <a:spLocks noGrp="1"/>
          </p:cNvSpPr>
          <p:nvPr>
            <p:ph type="sldNum" sz="quarter" idx="12"/>
          </p:nvPr>
        </p:nvSpPr>
        <p:spPr/>
        <p:txBody>
          <a:bodyPr/>
          <a:lstStyle>
            <a:extLst/>
          </a:lstStyle>
          <a:p>
            <a:fld id="{64371A63-0A6D-4894-9D3C-2C090C01F787}"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502920" y="530352"/>
            <a:ext cx="8183880" cy="4187952"/>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F83A57D-E7C3-4F1A-8297-C6F90F4B9DF2}" type="datetimeFigureOut">
              <a:rPr lang="ru-RU" smtClean="0"/>
              <a:pPr/>
              <a:t>20.12.2022</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64371A63-0A6D-4894-9D3C-2C090C01F787}"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533404"/>
            <a:ext cx="1981200" cy="5257799"/>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533400" y="533402"/>
            <a:ext cx="5943600" cy="5257801"/>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F83A57D-E7C3-4F1A-8297-C6F90F4B9DF2}" type="datetimeFigureOut">
              <a:rPr lang="ru-RU" smtClean="0"/>
              <a:pPr/>
              <a:t>20.12.2022</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64371A63-0A6D-4894-9D3C-2C090C01F787}"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lstStyle>
            <a:extLst/>
          </a:lstStyle>
          <a:p>
            <a:r>
              <a:rPr kumimoji="0" lang="ru-RU" smtClean="0"/>
              <a:t>Образец заголовка</a:t>
            </a:r>
            <a:endParaRPr kumimoji="0" lang="en-US"/>
          </a:p>
        </p:txBody>
      </p:sp>
      <p:sp>
        <p:nvSpPr>
          <p:cNvPr id="3" name="Содержимое 2"/>
          <p:cNvSpPr>
            <a:spLocks noGrp="1"/>
          </p:cNvSpPr>
          <p:nvPr>
            <p:ph idx="1"/>
          </p:nvPr>
        </p:nvSpPr>
        <p:spPr>
          <a:xfrm>
            <a:off x="502920" y="530352"/>
            <a:ext cx="8183880" cy="4187952"/>
          </a:xfrm>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F83A57D-E7C3-4F1A-8297-C6F90F4B9DF2}" type="datetimeFigureOut">
              <a:rPr lang="ru-RU" smtClean="0"/>
              <a:pPr/>
              <a:t>20.12.2022</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64371A63-0A6D-4894-9D3C-2C090C01F787}"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14" name="Скругленный прямоугольник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Скругленный прямоугольник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5F83A57D-E7C3-4F1A-8297-C6F90F4B9DF2}" type="datetimeFigureOut">
              <a:rPr lang="ru-RU" smtClean="0"/>
              <a:pPr/>
              <a:t>20.12.2022</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64371A63-0A6D-4894-9D3C-2C090C01F787}"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5F83A57D-E7C3-4F1A-8297-C6F90F4B9DF2}" type="datetimeFigureOut">
              <a:rPr lang="ru-RU" smtClean="0"/>
              <a:pPr/>
              <a:t>20.12.2022</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64371A63-0A6D-4894-9D3C-2C090C01F787}"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nchor="b"/>
          <a:lstStyle>
            <a:lvl1pPr>
              <a:defRPr b="1"/>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5F83A57D-E7C3-4F1A-8297-C6F90F4B9DF2}" type="datetimeFigureOut">
              <a:rPr lang="ru-RU" smtClean="0"/>
              <a:pPr/>
              <a:t>20.12.2022</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64371A63-0A6D-4894-9D3C-2C090C01F787}"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5F83A57D-E7C3-4F1A-8297-C6F90F4B9DF2}" type="datetimeFigureOut">
              <a:rPr lang="ru-RU" smtClean="0"/>
              <a:pPr/>
              <a:t>20.12.2022</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64371A63-0A6D-4894-9D3C-2C090C01F787}"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7" name="Скругленный прямоугольник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Дата 1"/>
          <p:cNvSpPr>
            <a:spLocks noGrp="1"/>
          </p:cNvSpPr>
          <p:nvPr>
            <p:ph type="dt" sz="half" idx="10"/>
          </p:nvPr>
        </p:nvSpPr>
        <p:spPr/>
        <p:txBody>
          <a:bodyPr/>
          <a:lstStyle>
            <a:extLst/>
          </a:lstStyle>
          <a:p>
            <a:fld id="{5F83A57D-E7C3-4F1A-8297-C6F90F4B9DF2}" type="datetimeFigureOut">
              <a:rPr lang="ru-RU" smtClean="0"/>
              <a:pPr/>
              <a:t>20.12.2022</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64371A63-0A6D-4894-9D3C-2C090C01F787}"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5F83A57D-E7C3-4F1A-8297-C6F90F4B9DF2}" type="datetimeFigureOut">
              <a:rPr lang="ru-RU" smtClean="0"/>
              <a:pPr/>
              <a:t>20.12.2022</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64371A63-0A6D-4894-9D3C-2C090C01F787}"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5" name="Скругленный прямоугольник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Прямоугольник с одним скругленным углом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ru-RU" smtClean="0"/>
              <a:t>Образец заголовка</a:t>
            </a:r>
            <a:endParaRPr kumimoji="0" lang="en-US"/>
          </a:p>
        </p:txBody>
      </p:sp>
      <p:sp>
        <p:nvSpPr>
          <p:cNvPr id="4" name="Текст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5F83A57D-E7C3-4F1A-8297-C6F90F4B9DF2}" type="datetimeFigureOut">
              <a:rPr lang="ru-RU" smtClean="0"/>
              <a:pPr/>
              <a:t>20.12.2022</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64371A63-0A6D-4894-9D3C-2C090C01F787}" type="slidenum">
              <a:rPr lang="ru-RU" smtClean="0"/>
              <a:pPr/>
              <a:t>‹#›</a:t>
            </a:fld>
            <a:endParaRPr lang="ru-RU"/>
          </a:p>
        </p:txBody>
      </p:sp>
      <p:sp>
        <p:nvSpPr>
          <p:cNvPr id="3" name="Рисунок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ru-RU" smtClean="0"/>
              <a:t>Вставка рисунка</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Скругленный прямоугольник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Скругленный прямоугольник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Заголовок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ru-RU" smtClean="0"/>
              <a:t>Образец заголовка</a:t>
            </a:r>
            <a:endParaRPr kumimoji="0" lang="en-US"/>
          </a:p>
        </p:txBody>
      </p:sp>
      <p:sp>
        <p:nvSpPr>
          <p:cNvPr id="4" name="Текст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5" name="Дата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5F83A57D-E7C3-4F1A-8297-C6F90F4B9DF2}" type="datetimeFigureOut">
              <a:rPr lang="ru-RU" smtClean="0"/>
              <a:pPr/>
              <a:t>20.12.2022</a:t>
            </a:fld>
            <a:endParaRPr lang="ru-RU"/>
          </a:p>
        </p:txBody>
      </p:sp>
      <p:sp>
        <p:nvSpPr>
          <p:cNvPr id="18" name="Нижний колонтитул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ru-RU"/>
          </a:p>
        </p:txBody>
      </p:sp>
      <p:sp>
        <p:nvSpPr>
          <p:cNvPr id="5" name="Номер слайда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64371A63-0A6D-4894-9D3C-2C090C01F787}"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gif"/><Relationship Id="rId1" Type="http://schemas.openxmlformats.org/officeDocument/2006/relationships/slideLayout" Target="../slideLayouts/slideLayout2.xml"/><Relationship Id="rId5" Type="http://schemas.openxmlformats.org/officeDocument/2006/relationships/image" Target="../media/image5.gif"/><Relationship Id="rId4" Type="http://schemas.openxmlformats.org/officeDocument/2006/relationships/image" Target="../media/image4.gif"/></Relationships>
</file>

<file path=ppt/slides/_rels/slide3.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image" Target="../media/image2.gif"/><Relationship Id="rId1" Type="http://schemas.openxmlformats.org/officeDocument/2006/relationships/slideLayout" Target="../slideLayouts/slideLayout2.xml"/><Relationship Id="rId4" Type="http://schemas.openxmlformats.org/officeDocument/2006/relationships/image" Target="../media/image7.gi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467544" y="332656"/>
            <a:ext cx="8280920" cy="4032448"/>
          </a:xfrm>
        </p:spPr>
        <p:txBody>
          <a:bodyPr>
            <a:normAutofit/>
          </a:bodyPr>
          <a:lstStyle/>
          <a:p>
            <a:pPr algn="ctr"/>
            <a:r>
              <a:rPr lang="ru-RU" sz="1400" dirty="0" smtClean="0">
                <a:solidFill>
                  <a:schemeClr val="tx1"/>
                </a:solidFill>
                <a:effectLst/>
              </a:rPr>
              <a:t>Физика 11 класс</a:t>
            </a:r>
            <a:r>
              <a:rPr lang="ru-RU" sz="1400" smtClean="0">
                <a:solidFill>
                  <a:schemeClr val="tx1"/>
                </a:solidFill>
                <a:effectLst/>
              </a:rPr>
              <a:t>, </a:t>
            </a:r>
            <a:r>
              <a:rPr lang="ru-RU" sz="1400" smtClean="0">
                <a:solidFill>
                  <a:schemeClr val="tx1"/>
                </a:solidFill>
                <a:effectLst/>
              </a:rPr>
              <a:t>Учитель </a:t>
            </a:r>
            <a:r>
              <a:rPr lang="ru-RU" sz="1400" dirty="0" smtClean="0">
                <a:solidFill>
                  <a:schemeClr val="tx1"/>
                </a:solidFill>
                <a:effectLst/>
              </a:rPr>
              <a:t>– Карачук Э. А.</a:t>
            </a:r>
            <a:r>
              <a:rPr lang="ru-RU" dirty="0" smtClean="0">
                <a:effectLst/>
              </a:rPr>
              <a:t/>
            </a:r>
            <a:br>
              <a:rPr lang="ru-RU" dirty="0" smtClean="0">
                <a:effectLst/>
              </a:rPr>
            </a:br>
            <a:r>
              <a:rPr lang="ru-RU" dirty="0" smtClean="0">
                <a:effectLst/>
              </a:rPr>
              <a:t/>
            </a:r>
            <a:br>
              <a:rPr lang="ru-RU" dirty="0" smtClean="0">
                <a:effectLst/>
              </a:rPr>
            </a:br>
            <a:r>
              <a:rPr lang="ru-RU" dirty="0" smtClean="0">
                <a:effectLst/>
              </a:rPr>
              <a:t>Интерференция</a:t>
            </a:r>
            <a:r>
              <a:rPr lang="ru-RU" dirty="0">
                <a:effectLst/>
              </a:rPr>
              <a:t>, дифракция и поляризация механических волн.</a:t>
            </a:r>
            <a:endParaRPr lang="ru-RU" dirty="0"/>
          </a:p>
        </p:txBody>
      </p:sp>
      <p:sp>
        <p:nvSpPr>
          <p:cNvPr id="3" name="Подзаголовок 2"/>
          <p:cNvSpPr>
            <a:spLocks noGrp="1"/>
          </p:cNvSpPr>
          <p:nvPr>
            <p:ph type="subTitle" idx="1"/>
          </p:nvPr>
        </p:nvSpPr>
        <p:spPr>
          <a:xfrm>
            <a:off x="4932040" y="5445224"/>
            <a:ext cx="3995936" cy="936104"/>
          </a:xfrm>
        </p:spPr>
        <p:txBody>
          <a:bodyPr>
            <a:normAutofit/>
          </a:bodyPr>
          <a:lstStyle/>
          <a:p>
            <a:endParaRPr lang="ru-RU" sz="2400" dirty="0">
              <a:solidFill>
                <a:schemeClr val="tx1"/>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0"/>
            <a:ext cx="8568952" cy="908720"/>
          </a:xfrm>
        </p:spPr>
        <p:txBody>
          <a:bodyPr>
            <a:normAutofit fontScale="90000"/>
          </a:bodyPr>
          <a:lstStyle/>
          <a:p>
            <a:pPr algn="ctr"/>
            <a:r>
              <a:rPr lang="ru-RU" sz="2700" dirty="0" smtClean="0"/>
              <a:t>ПОЛЯРИЗАЦИЯ ЭЛЕКТРОМАГНИТНЫХ ВОЛН</a:t>
            </a:r>
            <a:r>
              <a:rPr lang="ru-RU" dirty="0" smtClean="0"/>
              <a:t/>
            </a:r>
            <a:br>
              <a:rPr lang="ru-RU" dirty="0" smtClean="0"/>
            </a:br>
            <a:endParaRPr lang="ru-RU" dirty="0"/>
          </a:p>
        </p:txBody>
      </p:sp>
      <p:sp>
        <p:nvSpPr>
          <p:cNvPr id="3" name="Содержимое 2"/>
          <p:cNvSpPr>
            <a:spLocks noGrp="1"/>
          </p:cNvSpPr>
          <p:nvPr>
            <p:ph idx="1"/>
          </p:nvPr>
        </p:nvSpPr>
        <p:spPr>
          <a:xfrm>
            <a:off x="179512" y="332656"/>
            <a:ext cx="8784976" cy="6525344"/>
          </a:xfrm>
        </p:spPr>
        <p:txBody>
          <a:bodyPr>
            <a:noAutofit/>
          </a:bodyPr>
          <a:lstStyle/>
          <a:p>
            <a:pPr>
              <a:buNone/>
            </a:pPr>
            <a:r>
              <a:rPr lang="ru-RU" sz="1800" dirty="0" smtClean="0"/>
              <a:t>Из теории электромагнитных волн следует, что вектор напряжённости электрического поля плоской волны     всегда расположен в плоскости, перпендикулярной направлению её распространения.</a:t>
            </a:r>
          </a:p>
          <a:p>
            <a:pPr>
              <a:buNone/>
            </a:pPr>
            <a:r>
              <a:rPr lang="ru-RU" sz="1800" dirty="0" smtClean="0"/>
              <a:t>Если колебания вектора      каким–либо образом упорядочены, то говорят, что волна поляризована. Если колебание  вектора    происходит строго в одной плоскости, то волну называют плоско-поляризованной (или линейно-поляризованной) (рис.1.1) . Если концы вектора     с течением времени описывают окружность или эллипс, то волну называют соответственно </a:t>
            </a:r>
            <a:r>
              <a:rPr lang="ru-RU" sz="1800" dirty="0" err="1" smtClean="0"/>
              <a:t>циркулярно</a:t>
            </a:r>
            <a:r>
              <a:rPr lang="ru-RU" sz="1800" dirty="0" smtClean="0"/>
              <a:t>- (по кругу) или эллиптически-поляризованной (рис.1.2).</a:t>
            </a:r>
          </a:p>
          <a:p>
            <a:pPr>
              <a:buNone/>
            </a:pPr>
            <a:endParaRPr lang="ru-RU" sz="1800" dirty="0" smtClean="0"/>
          </a:p>
          <a:p>
            <a:pPr>
              <a:buNone/>
            </a:pPr>
            <a:endParaRPr lang="ru-RU" sz="1800" dirty="0" smtClean="0"/>
          </a:p>
          <a:p>
            <a:pPr>
              <a:buNone/>
            </a:pPr>
            <a:endParaRPr lang="ru-RU" sz="1800" dirty="0" smtClean="0"/>
          </a:p>
          <a:p>
            <a:pPr>
              <a:buNone/>
            </a:pPr>
            <a:endParaRPr lang="ru-RU" sz="1800" dirty="0" smtClean="0"/>
          </a:p>
          <a:p>
            <a:pPr>
              <a:buNone/>
            </a:pPr>
            <a:endParaRPr lang="ru-RU" sz="1800" dirty="0" smtClean="0"/>
          </a:p>
          <a:p>
            <a:pPr>
              <a:buNone/>
            </a:pPr>
            <a:endParaRPr lang="ru-RU" sz="1800" dirty="0" smtClean="0"/>
          </a:p>
          <a:p>
            <a:pPr>
              <a:buNone/>
            </a:pPr>
            <a:endParaRPr lang="ru-RU" sz="1800" dirty="0" smtClean="0"/>
          </a:p>
          <a:p>
            <a:pPr>
              <a:buNone/>
            </a:pPr>
            <a:endParaRPr lang="ru-RU" sz="1800" dirty="0" smtClean="0"/>
          </a:p>
          <a:p>
            <a:pPr>
              <a:buNone/>
            </a:pPr>
            <a:endParaRPr lang="ru-RU" sz="1400" dirty="0" smtClean="0"/>
          </a:p>
          <a:p>
            <a:pPr>
              <a:buNone/>
            </a:pPr>
            <a:endParaRPr lang="ru-RU" sz="1400" dirty="0" smtClean="0"/>
          </a:p>
          <a:p>
            <a:pPr>
              <a:buNone/>
            </a:pPr>
            <a:endParaRPr lang="ru-RU" sz="1400" dirty="0" smtClean="0"/>
          </a:p>
          <a:p>
            <a:pPr>
              <a:buNone/>
            </a:pPr>
            <a:r>
              <a:rPr lang="ru-RU" sz="1400" dirty="0" smtClean="0"/>
              <a:t>Рис. 1.1 Линейно-поляризованная волна        Рис. 1.2. Циркулярно-поляризованная волна</a:t>
            </a:r>
          </a:p>
        </p:txBody>
      </p:sp>
      <p:pic>
        <p:nvPicPr>
          <p:cNvPr id="5" name="Рисунок 4" descr="http://www.bestreferat.ru/images/paper/03/01/9500103.gif"/>
          <p:cNvPicPr/>
          <p:nvPr/>
        </p:nvPicPr>
        <p:blipFill>
          <a:blip r:embed="rId2" cstate="print"/>
          <a:srcRect/>
          <a:stretch>
            <a:fillRect/>
          </a:stretch>
        </p:blipFill>
        <p:spPr bwMode="auto">
          <a:xfrm>
            <a:off x="5076056" y="620688"/>
            <a:ext cx="288032" cy="399792"/>
          </a:xfrm>
          <a:prstGeom prst="rect">
            <a:avLst/>
          </a:prstGeom>
          <a:noFill/>
          <a:ln w="9525">
            <a:noFill/>
            <a:miter lim="800000"/>
            <a:headEnd/>
            <a:tailEnd/>
          </a:ln>
        </p:spPr>
      </p:pic>
      <p:pic>
        <p:nvPicPr>
          <p:cNvPr id="6" name="Рисунок 5" descr="http://www.bestreferat.ru/images/paper/03/01/9500103.gif"/>
          <p:cNvPicPr/>
          <p:nvPr/>
        </p:nvPicPr>
        <p:blipFill>
          <a:blip r:embed="rId2" cstate="print"/>
          <a:srcRect/>
          <a:stretch>
            <a:fillRect/>
          </a:stretch>
        </p:blipFill>
        <p:spPr bwMode="auto">
          <a:xfrm>
            <a:off x="3347864" y="1196752"/>
            <a:ext cx="370582" cy="471800"/>
          </a:xfrm>
          <a:prstGeom prst="rect">
            <a:avLst/>
          </a:prstGeom>
          <a:noFill/>
          <a:ln w="9525">
            <a:noFill/>
            <a:miter lim="800000"/>
            <a:headEnd/>
            <a:tailEnd/>
          </a:ln>
        </p:spPr>
      </p:pic>
      <p:pic>
        <p:nvPicPr>
          <p:cNvPr id="7" name="Рисунок 6" descr="http://www.bestreferat.ru/images/paper/03/01/9500103.gif"/>
          <p:cNvPicPr/>
          <p:nvPr/>
        </p:nvPicPr>
        <p:blipFill>
          <a:blip r:embed="rId2" cstate="print"/>
          <a:srcRect/>
          <a:stretch>
            <a:fillRect/>
          </a:stretch>
        </p:blipFill>
        <p:spPr bwMode="auto">
          <a:xfrm>
            <a:off x="1619672" y="1700808"/>
            <a:ext cx="288032" cy="432048"/>
          </a:xfrm>
          <a:prstGeom prst="rect">
            <a:avLst/>
          </a:prstGeom>
          <a:noFill/>
          <a:ln w="9525">
            <a:noFill/>
            <a:miter lim="800000"/>
            <a:headEnd/>
            <a:tailEnd/>
          </a:ln>
        </p:spPr>
      </p:pic>
      <p:pic>
        <p:nvPicPr>
          <p:cNvPr id="8" name="Рисунок 7" descr="http://www.bestreferat.ru/images/paper/03/01/9500103.gif"/>
          <p:cNvPicPr/>
          <p:nvPr/>
        </p:nvPicPr>
        <p:blipFill>
          <a:blip r:embed="rId2" cstate="print"/>
          <a:srcRect/>
          <a:stretch>
            <a:fillRect/>
          </a:stretch>
        </p:blipFill>
        <p:spPr bwMode="auto">
          <a:xfrm>
            <a:off x="3059832" y="2276872"/>
            <a:ext cx="360040" cy="399792"/>
          </a:xfrm>
          <a:prstGeom prst="rect">
            <a:avLst/>
          </a:prstGeom>
          <a:noFill/>
          <a:ln w="9525">
            <a:noFill/>
            <a:miter lim="800000"/>
            <a:headEnd/>
            <a:tailEnd/>
          </a:ln>
        </p:spPr>
      </p:pic>
      <p:pic>
        <p:nvPicPr>
          <p:cNvPr id="9" name="Рисунок 8" descr="http://www.bestreferat.ru/images/paper/21/01/9500121.jpeg"/>
          <p:cNvPicPr/>
          <p:nvPr/>
        </p:nvPicPr>
        <p:blipFill>
          <a:blip r:embed="rId3" cstate="print"/>
          <a:srcRect/>
          <a:stretch>
            <a:fillRect/>
          </a:stretch>
        </p:blipFill>
        <p:spPr bwMode="auto">
          <a:xfrm>
            <a:off x="6839744" y="3429000"/>
            <a:ext cx="2304256" cy="2160240"/>
          </a:xfrm>
          <a:prstGeom prst="rect">
            <a:avLst/>
          </a:prstGeom>
          <a:noFill/>
          <a:ln w="9525">
            <a:noFill/>
            <a:miter lim="800000"/>
            <a:headEnd/>
            <a:tailEnd/>
          </a:ln>
        </p:spPr>
      </p:pic>
      <p:pic>
        <p:nvPicPr>
          <p:cNvPr id="11" name="Рисунок 10" descr="http://www.bestreferat.ru/images/paper/23/01/9500123.gif"/>
          <p:cNvPicPr/>
          <p:nvPr/>
        </p:nvPicPr>
        <p:blipFill>
          <a:blip r:embed="rId4" cstate="print"/>
          <a:srcRect/>
          <a:stretch>
            <a:fillRect/>
          </a:stretch>
        </p:blipFill>
        <p:spPr bwMode="auto">
          <a:xfrm>
            <a:off x="0" y="3140968"/>
            <a:ext cx="3419872" cy="3312368"/>
          </a:xfrm>
          <a:prstGeom prst="rect">
            <a:avLst/>
          </a:prstGeom>
          <a:noFill/>
          <a:ln w="9525">
            <a:noFill/>
            <a:miter lim="800000"/>
            <a:headEnd/>
            <a:tailEnd/>
          </a:ln>
        </p:spPr>
      </p:pic>
      <p:pic>
        <p:nvPicPr>
          <p:cNvPr id="10" name="Рисунок 9" descr="http://www.bestreferat.ru/images/paper/22/01/9500122.gif"/>
          <p:cNvPicPr/>
          <p:nvPr/>
        </p:nvPicPr>
        <p:blipFill>
          <a:blip r:embed="rId5" cstate="print"/>
          <a:srcRect/>
          <a:stretch>
            <a:fillRect/>
          </a:stretch>
        </p:blipFill>
        <p:spPr bwMode="auto">
          <a:xfrm>
            <a:off x="3275856" y="3140968"/>
            <a:ext cx="3672408" cy="331236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0" y="260648"/>
            <a:ext cx="9144000" cy="6741368"/>
          </a:xfrm>
        </p:spPr>
        <p:txBody>
          <a:bodyPr>
            <a:normAutofit/>
          </a:bodyPr>
          <a:lstStyle/>
          <a:p>
            <a:pPr>
              <a:buNone/>
            </a:pPr>
            <a:r>
              <a:rPr lang="ru-RU" dirty="0" smtClean="0"/>
              <a:t> </a:t>
            </a:r>
            <a:r>
              <a:rPr lang="ru-RU" b="1" dirty="0" smtClean="0">
                <a:solidFill>
                  <a:schemeClr val="accent1"/>
                </a:solidFill>
              </a:rPr>
              <a:t>Поляризатор</a:t>
            </a:r>
            <a:r>
              <a:rPr lang="ru-RU" dirty="0" smtClean="0"/>
              <a:t> – </a:t>
            </a:r>
            <a:r>
              <a:rPr lang="ru-RU" sz="2000" dirty="0" smtClean="0"/>
              <a:t>оптическое устройство для получения линейно-поляризованного света. Поляризатор любой конструкции пропускает только ту составляющую вектора    в падающей на него ЭМВ, которая параллельна </a:t>
            </a:r>
            <a:r>
              <a:rPr lang="ru-RU" sz="2000" b="1" i="1" dirty="0" smtClean="0"/>
              <a:t>плоскости поляризатора.</a:t>
            </a:r>
            <a:r>
              <a:rPr lang="ru-RU" sz="2000" b="1" dirty="0" smtClean="0"/>
              <a:t> </a:t>
            </a:r>
            <a:r>
              <a:rPr lang="ru-RU" sz="2000" dirty="0" smtClean="0"/>
              <a:t>Таким образом, при прохождении через поляризатор волны пропускается только проекция вектора    на плоскость поляризатора (рис. 1.3).</a:t>
            </a:r>
          </a:p>
          <a:p>
            <a:pPr>
              <a:buNone/>
            </a:pPr>
            <a:r>
              <a:rPr lang="ru-RU" dirty="0" smtClean="0">
                <a:sym typeface="Symbol"/>
              </a:rPr>
              <a:t> </a:t>
            </a:r>
          </a:p>
          <a:p>
            <a:endParaRPr lang="ru-RU" dirty="0" smtClean="0">
              <a:sym typeface="Symbol"/>
            </a:endParaRPr>
          </a:p>
          <a:p>
            <a:endParaRPr lang="ru-RU" dirty="0" smtClean="0">
              <a:sym typeface="Symbol"/>
            </a:endParaRPr>
          </a:p>
          <a:p>
            <a:pPr>
              <a:buNone/>
            </a:pPr>
            <a:r>
              <a:rPr lang="ru-RU" dirty="0" smtClean="0">
                <a:sym typeface="Symbol"/>
              </a:rPr>
              <a:t>                                                 </a:t>
            </a:r>
            <a:r>
              <a:rPr lang="ru-RU" sz="3200" i="1" dirty="0" smtClean="0">
                <a:sym typeface="Symbol"/>
              </a:rPr>
              <a:t></a:t>
            </a:r>
            <a:r>
              <a:rPr lang="ru-RU" sz="3200" i="1" baseline="-25000" dirty="0" err="1" smtClean="0"/>
              <a:t>пр</a:t>
            </a:r>
            <a:r>
              <a:rPr lang="ru-RU" sz="3200" i="1" dirty="0" smtClean="0"/>
              <a:t> = </a:t>
            </a:r>
            <a:r>
              <a:rPr lang="ru-RU" sz="3200" i="1" dirty="0" smtClean="0">
                <a:sym typeface="Symbol"/>
              </a:rPr>
              <a:t></a:t>
            </a:r>
            <a:r>
              <a:rPr lang="ru-RU" sz="3200" i="1" baseline="-25000" dirty="0" smtClean="0"/>
              <a:t>0</a:t>
            </a:r>
            <a:r>
              <a:rPr lang="ru-RU" sz="3200" i="1" dirty="0" smtClean="0"/>
              <a:t>cos</a:t>
            </a:r>
            <a:r>
              <a:rPr lang="ru-RU" sz="3200" i="1" baseline="30000" dirty="0" smtClean="0"/>
              <a:t>2</a:t>
            </a:r>
            <a:r>
              <a:rPr lang="ru-RU" sz="3200" i="1" dirty="0" smtClean="0">
                <a:sym typeface="Symbol"/>
              </a:rPr>
              <a:t></a:t>
            </a:r>
            <a:endParaRPr lang="ru-RU" i="1" dirty="0" smtClean="0"/>
          </a:p>
          <a:p>
            <a:pPr>
              <a:buNone/>
            </a:pPr>
            <a:endParaRPr lang="ru-RU" dirty="0" smtClean="0"/>
          </a:p>
          <a:p>
            <a:pPr>
              <a:buNone/>
            </a:pPr>
            <a:r>
              <a:rPr lang="ru-RU" dirty="0" smtClean="0"/>
              <a:t>                        </a:t>
            </a:r>
            <a:endParaRPr lang="ru-RU" sz="1800" dirty="0" smtClean="0"/>
          </a:p>
          <a:p>
            <a:endParaRPr lang="ru-RU" dirty="0"/>
          </a:p>
        </p:txBody>
      </p:sp>
      <p:pic>
        <p:nvPicPr>
          <p:cNvPr id="5" name="Рисунок 4" descr="http://www.bestreferat.ru/images/paper/03/01/9500103.gif"/>
          <p:cNvPicPr/>
          <p:nvPr/>
        </p:nvPicPr>
        <p:blipFill>
          <a:blip r:embed="rId2" cstate="print"/>
          <a:srcRect/>
          <a:stretch>
            <a:fillRect/>
          </a:stretch>
        </p:blipFill>
        <p:spPr bwMode="auto">
          <a:xfrm>
            <a:off x="8316416" y="1844824"/>
            <a:ext cx="370582" cy="471800"/>
          </a:xfrm>
          <a:prstGeom prst="rect">
            <a:avLst/>
          </a:prstGeom>
          <a:noFill/>
          <a:ln w="9525">
            <a:noFill/>
            <a:miter lim="800000"/>
            <a:headEnd/>
            <a:tailEnd/>
          </a:ln>
        </p:spPr>
      </p:pic>
      <p:pic>
        <p:nvPicPr>
          <p:cNvPr id="6" name="Рисунок 5" descr="http://www.bestreferat.ru/images/paper/03/01/9500103.gif"/>
          <p:cNvPicPr/>
          <p:nvPr/>
        </p:nvPicPr>
        <p:blipFill>
          <a:blip r:embed="rId2" cstate="print"/>
          <a:srcRect/>
          <a:stretch>
            <a:fillRect/>
          </a:stretch>
        </p:blipFill>
        <p:spPr bwMode="auto">
          <a:xfrm>
            <a:off x="8172400" y="980728"/>
            <a:ext cx="370582" cy="471800"/>
          </a:xfrm>
          <a:prstGeom prst="rect">
            <a:avLst/>
          </a:prstGeom>
          <a:noFill/>
          <a:ln w="9525">
            <a:noFill/>
            <a:miter lim="800000"/>
            <a:headEnd/>
            <a:tailEnd/>
          </a:ln>
        </p:spPr>
      </p:pic>
      <p:pic>
        <p:nvPicPr>
          <p:cNvPr id="7" name="Рисунок 6" descr="http://www.bestreferat.ru/images/paper/27/01/9500127.gif"/>
          <p:cNvPicPr/>
          <p:nvPr/>
        </p:nvPicPr>
        <p:blipFill>
          <a:blip r:embed="rId3" cstate="print"/>
          <a:srcRect/>
          <a:stretch>
            <a:fillRect/>
          </a:stretch>
        </p:blipFill>
        <p:spPr bwMode="auto">
          <a:xfrm>
            <a:off x="323528" y="2564904"/>
            <a:ext cx="3168352" cy="3384376"/>
          </a:xfrm>
          <a:prstGeom prst="rect">
            <a:avLst/>
          </a:prstGeom>
          <a:noFill/>
          <a:ln w="9525">
            <a:noFill/>
            <a:miter lim="800000"/>
            <a:headEnd/>
            <a:tailEnd/>
          </a:ln>
        </p:spPr>
      </p:pic>
      <p:sp>
        <p:nvSpPr>
          <p:cNvPr id="2049" name="Rectangle 1"/>
          <p:cNvSpPr>
            <a:spLocks noChangeArrowheads="1"/>
          </p:cNvSpPr>
          <p:nvPr/>
        </p:nvSpPr>
        <p:spPr bwMode="auto">
          <a:xfrm>
            <a:off x="0" y="6021288"/>
            <a:ext cx="4283968"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193675"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Рис.1.3. Прохождение</a:t>
            </a:r>
            <a:r>
              <a:rPr kumimoji="0" lang="ru-RU" sz="1600" b="0" i="0" u="none" strike="noStrike" cap="none" normalizeH="0" dirty="0" smtClean="0">
                <a:ln>
                  <a:noFill/>
                </a:ln>
                <a:solidFill>
                  <a:srgbClr val="000000"/>
                </a:solidFill>
                <a:effectLst/>
                <a:latin typeface="Arial" pitchFamily="34" charset="0"/>
                <a:ea typeface="Times New Roman" pitchFamily="18" charset="0"/>
                <a:cs typeface="Arial" pitchFamily="34" charset="0"/>
              </a:rPr>
              <a:t> </a:t>
            </a:r>
            <a:r>
              <a:rPr kumimoji="0" lang="ru-RU"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линейно-поляризованного света через поляризатор</a:t>
            </a:r>
            <a:endParaRPr kumimoji="0" lang="ru-RU" sz="1600" b="0" i="0" u="none" strike="noStrike" cap="none" normalizeH="0" baseline="0" dirty="0" smtClean="0">
              <a:ln>
                <a:noFill/>
              </a:ln>
              <a:solidFill>
                <a:schemeClr val="tx1"/>
              </a:solidFill>
              <a:effectLst/>
              <a:latin typeface="Arial" pitchFamily="34" charset="0"/>
            </a:endParaRPr>
          </a:p>
        </p:txBody>
      </p:sp>
      <p:pic>
        <p:nvPicPr>
          <p:cNvPr id="9" name="Рисунок 8" descr="http://www.bestreferat.ru/images/paper/28/01/9500128.gif"/>
          <p:cNvPicPr/>
          <p:nvPr/>
        </p:nvPicPr>
        <p:blipFill>
          <a:blip r:embed="rId4" cstate="print"/>
          <a:srcRect/>
          <a:stretch>
            <a:fillRect/>
          </a:stretch>
        </p:blipFill>
        <p:spPr bwMode="auto">
          <a:xfrm>
            <a:off x="5292080" y="2492896"/>
            <a:ext cx="2232248" cy="648072"/>
          </a:xfrm>
          <a:prstGeom prst="rect">
            <a:avLst/>
          </a:prstGeom>
          <a:noFill/>
          <a:ln w="9525">
            <a:noFill/>
            <a:miter lim="800000"/>
            <a:headEnd/>
            <a:tailEnd/>
          </a:ln>
        </p:spPr>
      </p:pic>
      <p:sp>
        <p:nvSpPr>
          <p:cNvPr id="10" name="Прямоугольник 9"/>
          <p:cNvSpPr/>
          <p:nvPr/>
        </p:nvSpPr>
        <p:spPr>
          <a:xfrm>
            <a:off x="3563888" y="2996952"/>
            <a:ext cx="5580112" cy="1077218"/>
          </a:xfrm>
          <a:prstGeom prst="rect">
            <a:avLst/>
          </a:prstGeom>
        </p:spPr>
        <p:txBody>
          <a:bodyPr wrap="square">
            <a:spAutoFit/>
          </a:bodyPr>
          <a:lstStyle/>
          <a:p>
            <a:r>
              <a:rPr lang="ru-RU" dirty="0" smtClean="0"/>
              <a:t>где </a:t>
            </a:r>
            <a:r>
              <a:rPr lang="ru-RU" sz="2800" i="1" dirty="0" smtClean="0">
                <a:sym typeface="Symbol"/>
              </a:rPr>
              <a:t></a:t>
            </a:r>
            <a:r>
              <a:rPr lang="ru-RU" sz="2800" dirty="0" smtClean="0"/>
              <a:t> </a:t>
            </a:r>
            <a:r>
              <a:rPr lang="ru-RU" dirty="0" smtClean="0"/>
              <a:t>- угол между плоскостью поляризации падающей волны и плоскостью поляризатора</a:t>
            </a:r>
            <a:endParaRPr lang="ru-RU" dirty="0"/>
          </a:p>
        </p:txBody>
      </p:sp>
      <p:sp>
        <p:nvSpPr>
          <p:cNvPr id="11" name="Прямоугольник 10"/>
          <p:cNvSpPr/>
          <p:nvPr/>
        </p:nvSpPr>
        <p:spPr>
          <a:xfrm>
            <a:off x="3635896" y="4005064"/>
            <a:ext cx="4680520" cy="461665"/>
          </a:xfrm>
          <a:prstGeom prst="rect">
            <a:avLst/>
          </a:prstGeom>
        </p:spPr>
        <p:txBody>
          <a:bodyPr wrap="square">
            <a:spAutoFit/>
          </a:bodyPr>
          <a:lstStyle/>
          <a:p>
            <a:r>
              <a:rPr lang="ru-RU" sz="2400" i="1" dirty="0" smtClean="0"/>
              <a:t>закон </a:t>
            </a:r>
            <a:r>
              <a:rPr lang="ru-RU" sz="2400" i="1" dirty="0" err="1" smtClean="0"/>
              <a:t>Малюса</a:t>
            </a:r>
            <a:r>
              <a:rPr lang="ru-RU" sz="2400" i="1" dirty="0" smtClean="0"/>
              <a:t>:</a:t>
            </a:r>
            <a:endParaRPr lang="ru-RU" sz="2400" dirty="0"/>
          </a:p>
        </p:txBody>
      </p:sp>
      <p:sp>
        <p:nvSpPr>
          <p:cNvPr id="12" name="Содержимое 2"/>
          <p:cNvSpPr txBox="1">
            <a:spLocks/>
          </p:cNvSpPr>
          <p:nvPr/>
        </p:nvSpPr>
        <p:spPr>
          <a:xfrm>
            <a:off x="3707904" y="4581128"/>
            <a:ext cx="5436096" cy="2276872"/>
          </a:xfrm>
          <a:prstGeom prst="rect">
            <a:avLst/>
          </a:prstGeom>
        </p:spPr>
        <p:txBody>
          <a:bodyPr vert="horz" lIns="182880" tIns="91440">
            <a:normAutofit/>
          </a:bodyPr>
          <a:lstStyle/>
          <a:p>
            <a:pPr marL="265176" marR="0" lvl="0" indent="-265176" algn="l" defTabSz="914400" rtl="0" eaLnBrk="1" fontAlgn="auto" latinLnBrk="0" hangingPunct="1">
              <a:lnSpc>
                <a:spcPct val="100000"/>
              </a:lnSpc>
              <a:spcBef>
                <a:spcPts val="250"/>
              </a:spcBef>
              <a:spcAft>
                <a:spcPts val="0"/>
              </a:spcAft>
              <a:buClr>
                <a:schemeClr val="accent1"/>
              </a:buClr>
              <a:buSzPct val="80000"/>
              <a:buFont typeface="Wingdings 2"/>
              <a:buNone/>
              <a:tabLst/>
              <a:defRPr/>
            </a:pPr>
            <a:r>
              <a:rPr kumimoji="0" lang="ru-RU" sz="2000" b="0" i="0" u="none" strike="noStrike" kern="1200" cap="none" spc="0" normalizeH="0" baseline="0" noProof="0" dirty="0" smtClean="0">
                <a:ln>
                  <a:noFill/>
                </a:ln>
                <a:solidFill>
                  <a:schemeClr val="tx1"/>
                </a:solidFill>
                <a:effectLst/>
                <a:uLnTx/>
                <a:uFillTx/>
                <a:latin typeface="+mn-lt"/>
                <a:ea typeface="+mn-ea"/>
                <a:cs typeface="+mn-cs"/>
              </a:rPr>
              <a:t>где </a:t>
            </a:r>
            <a:r>
              <a:rPr kumimoji="0" lang="ru-RU" sz="2000" b="0" i="0" u="none" strike="noStrike" kern="1200" cap="none" spc="0" normalizeH="0" baseline="0" noProof="0" dirty="0" smtClean="0">
                <a:ln>
                  <a:noFill/>
                </a:ln>
                <a:solidFill>
                  <a:schemeClr val="tx1"/>
                </a:solidFill>
                <a:effectLst/>
                <a:uLnTx/>
                <a:uFillTx/>
                <a:latin typeface="+mn-lt"/>
                <a:ea typeface="+mn-ea"/>
                <a:cs typeface="+mn-cs"/>
                <a:sym typeface="Symbol"/>
              </a:rPr>
              <a:t> </a:t>
            </a:r>
            <a:r>
              <a:rPr kumimoji="0" lang="ru-RU" sz="2000" b="0" i="0" u="none" strike="noStrike" kern="1200" cap="none" spc="0" normalizeH="0" baseline="-25000" noProof="0" dirty="0" err="1" smtClean="0">
                <a:ln>
                  <a:noFill/>
                </a:ln>
                <a:solidFill>
                  <a:schemeClr val="tx1"/>
                </a:solidFill>
                <a:effectLst/>
                <a:uLnTx/>
                <a:uFillTx/>
                <a:latin typeface="+mn-lt"/>
                <a:ea typeface="+mn-ea"/>
                <a:cs typeface="+mn-cs"/>
              </a:rPr>
              <a:t>пр</a:t>
            </a:r>
            <a:r>
              <a:rPr kumimoji="0" lang="ru-RU" sz="2000" b="0" i="1" u="none" strike="noStrike" kern="1200" cap="none" spc="0" normalizeH="0" baseline="0" noProof="0" dirty="0" smtClean="0">
                <a:ln>
                  <a:noFill/>
                </a:ln>
                <a:solidFill>
                  <a:schemeClr val="tx1"/>
                </a:solidFill>
                <a:effectLst/>
                <a:uLnTx/>
                <a:uFillTx/>
                <a:latin typeface="+mn-lt"/>
                <a:ea typeface="+mn-ea"/>
                <a:cs typeface="+mn-cs"/>
              </a:rPr>
              <a:t> </a:t>
            </a:r>
            <a:r>
              <a:rPr kumimoji="0" lang="ru-RU" sz="2000" b="0" i="0" u="none" strike="noStrike" kern="1200" cap="none" spc="0" normalizeH="0" baseline="0" noProof="0" dirty="0" smtClean="0">
                <a:ln>
                  <a:noFill/>
                </a:ln>
                <a:solidFill>
                  <a:schemeClr val="tx1"/>
                </a:solidFill>
                <a:effectLst/>
                <a:uLnTx/>
                <a:uFillTx/>
                <a:latin typeface="+mn-lt"/>
                <a:ea typeface="+mn-ea"/>
                <a:cs typeface="+mn-cs"/>
              </a:rPr>
              <a:t>– интенсивности прошедшей поляризатор волны </a:t>
            </a:r>
          </a:p>
          <a:p>
            <a:pPr marL="265176" marR="0" lvl="0" indent="-265176" algn="l" defTabSz="914400" rtl="0" eaLnBrk="1" fontAlgn="auto" latinLnBrk="0" hangingPunct="1">
              <a:lnSpc>
                <a:spcPct val="100000"/>
              </a:lnSpc>
              <a:spcBef>
                <a:spcPts val="250"/>
              </a:spcBef>
              <a:spcAft>
                <a:spcPts val="0"/>
              </a:spcAft>
              <a:buClr>
                <a:schemeClr val="accent1"/>
              </a:buClr>
              <a:buSzPct val="80000"/>
              <a:buFont typeface="Wingdings 2"/>
              <a:buNone/>
              <a:tabLst/>
              <a:defRPr/>
            </a:pPr>
            <a:r>
              <a:rPr kumimoji="0" lang="ru-RU" sz="2000" b="0" i="1" u="none" strike="noStrike" kern="1200" cap="none" spc="0" normalizeH="0" baseline="0" noProof="0" dirty="0" smtClean="0">
                <a:ln>
                  <a:noFill/>
                </a:ln>
                <a:solidFill>
                  <a:schemeClr val="tx1"/>
                </a:solidFill>
                <a:effectLst/>
                <a:uLnTx/>
                <a:uFillTx/>
                <a:latin typeface="+mn-lt"/>
                <a:ea typeface="+mn-ea"/>
                <a:cs typeface="+mn-cs"/>
              </a:rPr>
              <a:t>I</a:t>
            </a:r>
            <a:r>
              <a:rPr kumimoji="0" lang="ru-RU" sz="2000" b="0" i="0" u="none" strike="noStrike" kern="1200" cap="none" spc="0" normalizeH="0" baseline="0" noProof="0" dirty="0" smtClean="0">
                <a:ln>
                  <a:noFill/>
                </a:ln>
                <a:solidFill>
                  <a:schemeClr val="tx1"/>
                </a:solidFill>
                <a:effectLst/>
                <a:uLnTx/>
                <a:uFillTx/>
                <a:latin typeface="+mn-lt"/>
                <a:ea typeface="+mn-ea"/>
                <a:cs typeface="+mn-cs"/>
              </a:rPr>
              <a:t> </a:t>
            </a:r>
            <a:r>
              <a:rPr kumimoji="0" lang="ru-RU" sz="2000" b="0" i="1" u="none" strike="noStrike" kern="1200" cap="none" spc="0" normalizeH="0" baseline="-25000" noProof="0" dirty="0" smtClean="0">
                <a:ln>
                  <a:noFill/>
                </a:ln>
                <a:solidFill>
                  <a:schemeClr val="tx1"/>
                </a:solidFill>
                <a:effectLst/>
                <a:uLnTx/>
                <a:uFillTx/>
                <a:latin typeface="+mn-lt"/>
                <a:ea typeface="+mn-ea"/>
                <a:cs typeface="+mn-cs"/>
              </a:rPr>
              <a:t>о</a:t>
            </a:r>
            <a:r>
              <a:rPr kumimoji="0" lang="ru-RU" sz="2000" b="0" i="1" u="none" strike="noStrike" kern="1200" cap="none" spc="0" normalizeH="0" baseline="0" noProof="0" dirty="0" smtClean="0">
                <a:ln>
                  <a:noFill/>
                </a:ln>
                <a:solidFill>
                  <a:schemeClr val="tx1"/>
                </a:solidFill>
                <a:effectLst/>
                <a:uLnTx/>
                <a:uFillTx/>
                <a:latin typeface="+mn-lt"/>
                <a:ea typeface="+mn-ea"/>
                <a:cs typeface="+mn-cs"/>
              </a:rPr>
              <a:t> </a:t>
            </a:r>
            <a:r>
              <a:rPr kumimoji="0" lang="ru-RU" sz="2000" b="0" i="0" u="none" strike="noStrike" kern="1200" cap="none" spc="0" normalizeH="0" baseline="0" noProof="0" dirty="0" smtClean="0">
                <a:ln>
                  <a:noFill/>
                </a:ln>
                <a:solidFill>
                  <a:schemeClr val="tx1"/>
                </a:solidFill>
                <a:effectLst/>
                <a:uLnTx/>
                <a:uFillTx/>
                <a:latin typeface="+mn-lt"/>
                <a:ea typeface="+mn-ea"/>
                <a:cs typeface="+mn-cs"/>
              </a:rPr>
              <a:t>– интенсивность падающей линейно-поляризованной волны.</a:t>
            </a:r>
          </a:p>
          <a:p>
            <a:pPr marL="265176" marR="0" lvl="0" indent="-265176" algn="l" defTabSz="914400" rtl="0" eaLnBrk="1" fontAlgn="auto" latinLnBrk="0" hangingPunct="1">
              <a:lnSpc>
                <a:spcPct val="100000"/>
              </a:lnSpc>
              <a:spcBef>
                <a:spcPts val="250"/>
              </a:spcBef>
              <a:spcAft>
                <a:spcPts val="0"/>
              </a:spcAft>
              <a:buClr>
                <a:schemeClr val="accent1"/>
              </a:buClr>
              <a:buSzPct val="80000"/>
              <a:buFont typeface="Wingdings 2"/>
              <a:buChar char=""/>
              <a:tabLst/>
              <a:defRPr/>
            </a:pPr>
            <a:endParaRPr kumimoji="0" lang="ru-RU" sz="28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404664"/>
          </a:xfrm>
        </p:spPr>
        <p:txBody>
          <a:bodyPr>
            <a:normAutofit fontScale="90000"/>
          </a:bodyPr>
          <a:lstStyle/>
          <a:p>
            <a:pPr algn="ctr"/>
            <a:r>
              <a:rPr lang="ru-RU" sz="2400" dirty="0" smtClean="0">
                <a:effectLst/>
              </a:rPr>
              <a:t>ИНТЕРФЕРЕНЦИЯ ЭЛЕКТРОМАГНИТНЫХ ВОЛН</a:t>
            </a:r>
            <a:endParaRPr lang="ru-RU" sz="2400" dirty="0">
              <a:effectLst/>
            </a:endParaRPr>
          </a:p>
        </p:txBody>
      </p:sp>
      <p:sp>
        <p:nvSpPr>
          <p:cNvPr id="3" name="Содержимое 2"/>
          <p:cNvSpPr>
            <a:spLocks noGrp="1"/>
          </p:cNvSpPr>
          <p:nvPr>
            <p:ph idx="1"/>
          </p:nvPr>
        </p:nvSpPr>
        <p:spPr>
          <a:xfrm>
            <a:off x="0" y="260648"/>
            <a:ext cx="9144000" cy="6597352"/>
          </a:xfrm>
        </p:spPr>
        <p:txBody>
          <a:bodyPr>
            <a:normAutofit lnSpcReduction="10000"/>
          </a:bodyPr>
          <a:lstStyle/>
          <a:p>
            <a:pPr>
              <a:buNone/>
            </a:pPr>
            <a:r>
              <a:rPr lang="ru-RU" sz="2000" b="1" i="1" dirty="0" smtClean="0"/>
              <a:t>  Интерференцией </a:t>
            </a:r>
            <a:r>
              <a:rPr lang="ru-RU" sz="2000" dirty="0" smtClean="0"/>
              <a:t>называется явление наложения волн, при котором происходит устойчивое во времени их взаимное усиление в одних точках пространства и ослабление в других в зависимости от соотношения между фазами этих волн. Основным условием наблюдения интерференции волн является их </a:t>
            </a:r>
            <a:r>
              <a:rPr lang="ru-RU" sz="2000" b="1" i="1" dirty="0" smtClean="0"/>
              <a:t>когерентность</a:t>
            </a:r>
            <a:r>
              <a:rPr lang="ru-RU" sz="2000" b="1" dirty="0" smtClean="0"/>
              <a:t> </a:t>
            </a:r>
            <a:r>
              <a:rPr lang="ru-RU" sz="2000" dirty="0" smtClean="0"/>
              <a:t>.</a:t>
            </a:r>
            <a:r>
              <a:rPr lang="ru-RU" sz="2000" b="1" dirty="0" smtClean="0"/>
              <a:t> </a:t>
            </a:r>
          </a:p>
          <a:p>
            <a:pPr>
              <a:buNone/>
            </a:pPr>
            <a:r>
              <a:rPr lang="ru-RU" sz="2000" b="1" i="1" dirty="0" smtClean="0"/>
              <a:t>  Когерентные волны</a:t>
            </a:r>
            <a:r>
              <a:rPr lang="ru-RU" sz="2000" b="1" dirty="0" smtClean="0"/>
              <a:t> </a:t>
            </a:r>
            <a:r>
              <a:rPr lang="ru-RU" sz="2000" i="1" dirty="0" smtClean="0"/>
              <a:t>- это волны, имеющие одинаковые частоты, постоянную разность фаз, а колебания происходят в одной плоскости.</a:t>
            </a:r>
            <a:r>
              <a:rPr lang="ru-RU" sz="2000" dirty="0" smtClean="0"/>
              <a:t> </a:t>
            </a:r>
          </a:p>
          <a:p>
            <a:pPr>
              <a:buNone/>
            </a:pPr>
            <a:r>
              <a:rPr lang="ru-RU" sz="2000" dirty="0" smtClean="0"/>
              <a:t>   При интерференции </a:t>
            </a:r>
            <a:r>
              <a:rPr lang="ru-RU" sz="2000" b="1" i="1" dirty="0" smtClean="0"/>
              <a:t>энергия </a:t>
            </a:r>
            <a:r>
              <a:rPr lang="ru-RU" sz="2000" dirty="0" smtClean="0"/>
              <a:t>волн перераспределяется в пространстве. Энергия результирующей волны равна сумме энергий интерферирующих волн.</a:t>
            </a:r>
          </a:p>
          <a:p>
            <a:pPr>
              <a:buNone/>
            </a:pPr>
            <a:r>
              <a:rPr lang="ru-RU" sz="2000" dirty="0" smtClean="0"/>
              <a:t>   При наложении некогерентных волн средняя величина квадрата амплитуды (то есть интенсивность результирующей волны) равна сумме квадратов амплитуд (интенсивностей) накладывающихся волн. Энергия результирующих колебаний каждой точки среды равна сумме энергий её колебаний, обусловленных всеми некогерентными волнами в отдельности. Именно отличие результирующей интенсивности волнового процесса от суммы интенсивностей его составляющих и есть признак интерференции.</a:t>
            </a:r>
          </a:p>
          <a:p>
            <a:pPr>
              <a:buNone/>
            </a:pPr>
            <a:endParaRPr lang="ru-RU" sz="1800"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51520" y="332656"/>
            <a:ext cx="8892480" cy="6525344"/>
          </a:xfrm>
        </p:spPr>
        <p:txBody>
          <a:bodyPr>
            <a:normAutofit fontScale="77500" lnSpcReduction="20000"/>
          </a:bodyPr>
          <a:lstStyle/>
          <a:p>
            <a:pPr>
              <a:buNone/>
            </a:pPr>
            <a:r>
              <a:rPr lang="ru-RU" dirty="0" smtClean="0"/>
              <a:t>Амплитуда результирующих колебаний в любой точке среды не зависит от времени. Косинус равен единице, а амплитуда колебаний в результирующей волне </a:t>
            </a:r>
            <a:r>
              <a:rPr lang="ru-RU" b="1" i="1" dirty="0" smtClean="0"/>
              <a:t>максимальна </a:t>
            </a:r>
            <a:r>
              <a:rPr lang="ru-RU" dirty="0" smtClean="0"/>
              <a:t>(</a:t>
            </a:r>
            <a:r>
              <a:rPr lang="ru-RU" i="1" dirty="0" smtClean="0"/>
              <a:t>A/r</a:t>
            </a:r>
            <a:r>
              <a:rPr lang="ru-RU" dirty="0" smtClean="0"/>
              <a:t>=</a:t>
            </a:r>
            <a:r>
              <a:rPr lang="ru-RU" i="1" dirty="0" smtClean="0"/>
              <a:t>A</a:t>
            </a:r>
            <a:r>
              <a:rPr lang="ru-RU" dirty="0" smtClean="0"/>
              <a:t>1/</a:t>
            </a:r>
            <a:r>
              <a:rPr lang="ru-RU" i="1" dirty="0" smtClean="0"/>
              <a:t>r</a:t>
            </a:r>
            <a:r>
              <a:rPr lang="ru-RU" dirty="0" smtClean="0"/>
              <a:t>1+</a:t>
            </a:r>
            <a:r>
              <a:rPr lang="ru-RU" i="1" dirty="0" smtClean="0"/>
              <a:t>A</a:t>
            </a:r>
            <a:r>
              <a:rPr lang="ru-RU" dirty="0" smtClean="0"/>
              <a:t>2/</a:t>
            </a:r>
            <a:r>
              <a:rPr lang="ru-RU" i="1" dirty="0" smtClean="0"/>
              <a:t>r</a:t>
            </a:r>
            <a:r>
              <a:rPr lang="ru-RU" dirty="0" smtClean="0"/>
              <a:t>2) во всех точках среды, для которых </a:t>
            </a:r>
          </a:p>
          <a:p>
            <a:pPr>
              <a:buNone/>
            </a:pPr>
            <a:r>
              <a:rPr lang="ru-RU" i="1" dirty="0" err="1" smtClean="0"/>
              <a:t>k</a:t>
            </a:r>
            <a:r>
              <a:rPr lang="ru-RU" dirty="0" smtClean="0"/>
              <a:t>(</a:t>
            </a:r>
            <a:r>
              <a:rPr lang="ru-RU" i="1" dirty="0" smtClean="0"/>
              <a:t>r</a:t>
            </a:r>
            <a:r>
              <a:rPr lang="ru-RU" dirty="0" smtClean="0"/>
              <a:t>2−</a:t>
            </a:r>
            <a:r>
              <a:rPr lang="ru-RU" i="1" dirty="0" smtClean="0"/>
              <a:t>r</a:t>
            </a:r>
            <a:r>
              <a:rPr lang="ru-RU" dirty="0" smtClean="0"/>
              <a:t>1)=2</a:t>
            </a:r>
            <a:r>
              <a:rPr lang="ru-RU" i="1" dirty="0" smtClean="0"/>
              <a:t>mπ </a:t>
            </a:r>
            <a:r>
              <a:rPr lang="ru-RU" dirty="0" smtClean="0"/>
              <a:t>,</a:t>
            </a:r>
          </a:p>
          <a:p>
            <a:pPr>
              <a:buNone/>
            </a:pPr>
            <a:r>
              <a:rPr lang="ru-RU" dirty="0" smtClean="0"/>
              <a:t> где </a:t>
            </a:r>
            <a:r>
              <a:rPr lang="ru-RU" i="1" dirty="0" smtClean="0"/>
              <a:t>m</a:t>
            </a:r>
            <a:r>
              <a:rPr lang="ru-RU" dirty="0" smtClean="0"/>
              <a:t>=0,±1,±2,... или </a:t>
            </a:r>
            <a:r>
              <a:rPr lang="ru-RU" i="1" dirty="0" smtClean="0"/>
              <a:t>r</a:t>
            </a:r>
            <a:r>
              <a:rPr lang="ru-RU" dirty="0" smtClean="0"/>
              <a:t>2−</a:t>
            </a:r>
            <a:r>
              <a:rPr lang="ru-RU" i="1" dirty="0" smtClean="0"/>
              <a:t>r</a:t>
            </a:r>
            <a:r>
              <a:rPr lang="ru-RU" dirty="0" smtClean="0"/>
              <a:t>1=</a:t>
            </a:r>
            <a:r>
              <a:rPr lang="ru-RU" i="1" dirty="0" err="1" smtClean="0"/>
              <a:t>mλ</a:t>
            </a:r>
            <a:r>
              <a:rPr lang="ru-RU" dirty="0" smtClean="0"/>
              <a:t>, (так как </a:t>
            </a:r>
            <a:r>
              <a:rPr lang="ru-RU" i="1" dirty="0" smtClean="0"/>
              <a:t>k</a:t>
            </a:r>
            <a:r>
              <a:rPr lang="ru-RU" dirty="0" smtClean="0"/>
              <a:t>=2</a:t>
            </a:r>
            <a:r>
              <a:rPr lang="ru-RU" i="1" dirty="0" smtClean="0"/>
              <a:t>π/</a:t>
            </a:r>
            <a:r>
              <a:rPr lang="ru-RU" i="1" dirty="0" err="1" smtClean="0"/>
              <a:t>λ</a:t>
            </a:r>
            <a:r>
              <a:rPr lang="ru-RU" dirty="0" smtClean="0"/>
              <a:t>)</a:t>
            </a:r>
          </a:p>
          <a:p>
            <a:pPr>
              <a:buNone/>
            </a:pPr>
            <a:r>
              <a:rPr lang="ru-RU" dirty="0" smtClean="0"/>
              <a:t>Величина </a:t>
            </a:r>
            <a:r>
              <a:rPr lang="ru-RU" i="1" dirty="0" smtClean="0"/>
              <a:t>r</a:t>
            </a:r>
            <a:r>
              <a:rPr lang="ru-RU" dirty="0" smtClean="0"/>
              <a:t>2−</a:t>
            </a:r>
            <a:r>
              <a:rPr lang="ru-RU" i="1" dirty="0" smtClean="0"/>
              <a:t>r</a:t>
            </a:r>
            <a:r>
              <a:rPr lang="ru-RU" dirty="0" smtClean="0"/>
              <a:t>1=Δ называется геометрической разностью хода волн от их источников B</a:t>
            </a:r>
            <a:r>
              <a:rPr lang="ru-RU" baseline="-25000" dirty="0" smtClean="0"/>
              <a:t>1</a:t>
            </a:r>
            <a:r>
              <a:rPr lang="ru-RU" dirty="0" smtClean="0"/>
              <a:t> и B</a:t>
            </a:r>
            <a:r>
              <a:rPr lang="ru-RU" baseline="-25000" dirty="0" smtClean="0"/>
              <a:t>2</a:t>
            </a:r>
            <a:r>
              <a:rPr lang="ru-RU" dirty="0" smtClean="0"/>
              <a:t>, до рассматриваемой точки среды </a:t>
            </a:r>
          </a:p>
          <a:p>
            <a:pPr>
              <a:buNone/>
            </a:pPr>
            <a:r>
              <a:rPr lang="ru-RU" dirty="0" err="1" smtClean="0"/>
              <a:t>k</a:t>
            </a:r>
            <a:r>
              <a:rPr lang="ru-RU" dirty="0" smtClean="0"/>
              <a:t> – волновое числа (</a:t>
            </a:r>
            <a:r>
              <a:rPr lang="arn-CL" i="1" dirty="0" smtClean="0"/>
              <a:t>k</a:t>
            </a:r>
            <a:r>
              <a:rPr lang="arn-CL" dirty="0" smtClean="0"/>
              <a:t>=</a:t>
            </a:r>
            <a:r>
              <a:rPr lang="el-GR" i="1" dirty="0" smtClean="0"/>
              <a:t>ω</a:t>
            </a:r>
            <a:r>
              <a:rPr lang="ru-RU" i="1" dirty="0" smtClean="0"/>
              <a:t>/</a:t>
            </a:r>
            <a:r>
              <a:rPr lang="arn-CL" i="1" dirty="0" smtClean="0"/>
              <a:t>v</a:t>
            </a:r>
            <a:r>
              <a:rPr lang="arn-CL" dirty="0" smtClean="0"/>
              <a:t>=2</a:t>
            </a:r>
            <a:r>
              <a:rPr lang="el-GR" i="1" dirty="0" smtClean="0"/>
              <a:t>π</a:t>
            </a:r>
            <a:r>
              <a:rPr lang="ru-RU" i="1" dirty="0" smtClean="0"/>
              <a:t>/</a:t>
            </a:r>
            <a:r>
              <a:rPr lang="el-GR" i="1" dirty="0" smtClean="0"/>
              <a:t>λ</a:t>
            </a:r>
            <a:r>
              <a:rPr lang="el-GR" dirty="0" smtClean="0"/>
              <a:t>)</a:t>
            </a:r>
            <a:r>
              <a:rPr lang="ru-RU" dirty="0" smtClean="0"/>
              <a:t>.</a:t>
            </a:r>
          </a:p>
          <a:p>
            <a:pPr>
              <a:buNone/>
            </a:pPr>
            <a:r>
              <a:rPr lang="ru-RU" dirty="0" smtClean="0"/>
              <a:t>Амплитуда колебаний в результирующей волне </a:t>
            </a:r>
            <a:r>
              <a:rPr lang="ru-RU" b="1" i="1" dirty="0" smtClean="0"/>
              <a:t>минимальна</a:t>
            </a:r>
            <a:r>
              <a:rPr lang="ru-RU" dirty="0" smtClean="0"/>
              <a:t> (</a:t>
            </a:r>
            <a:r>
              <a:rPr lang="ru-RU" i="1" dirty="0" smtClean="0"/>
              <a:t>A/r</a:t>
            </a:r>
            <a:r>
              <a:rPr lang="ru-RU" dirty="0" smtClean="0"/>
              <a:t>=∣</a:t>
            </a:r>
            <a:r>
              <a:rPr lang="ru-RU" i="1" dirty="0" smtClean="0"/>
              <a:t>A</a:t>
            </a:r>
            <a:r>
              <a:rPr lang="ru-RU" dirty="0" smtClean="0"/>
              <a:t>1/</a:t>
            </a:r>
            <a:r>
              <a:rPr lang="ru-RU" i="1" dirty="0" smtClean="0"/>
              <a:t>r</a:t>
            </a:r>
            <a:r>
              <a:rPr lang="ru-RU" dirty="0" smtClean="0"/>
              <a:t>1−</a:t>
            </a:r>
            <a:r>
              <a:rPr lang="ru-RU" i="1" dirty="0" smtClean="0"/>
              <a:t>A</a:t>
            </a:r>
            <a:r>
              <a:rPr lang="ru-RU" dirty="0" smtClean="0"/>
              <a:t>2/</a:t>
            </a:r>
            <a:r>
              <a:rPr lang="ru-RU" i="1" dirty="0" smtClean="0"/>
              <a:t>r</a:t>
            </a:r>
            <a:r>
              <a:rPr lang="ru-RU" dirty="0" smtClean="0"/>
              <a:t>2∣) во всех точках среды, для которых</a:t>
            </a:r>
          </a:p>
          <a:p>
            <a:pPr>
              <a:buNone/>
            </a:pPr>
            <a:r>
              <a:rPr lang="ru-RU" i="1" dirty="0" err="1" smtClean="0"/>
              <a:t>k</a:t>
            </a:r>
            <a:r>
              <a:rPr lang="ru-RU" dirty="0" smtClean="0"/>
              <a:t>(</a:t>
            </a:r>
            <a:r>
              <a:rPr lang="ru-RU" i="1" dirty="0" smtClean="0"/>
              <a:t>r</a:t>
            </a:r>
            <a:r>
              <a:rPr lang="ru-RU" dirty="0" smtClean="0"/>
              <a:t>2−</a:t>
            </a:r>
            <a:r>
              <a:rPr lang="ru-RU" i="1" dirty="0" smtClean="0"/>
              <a:t>r</a:t>
            </a:r>
            <a:r>
              <a:rPr lang="ru-RU" dirty="0" smtClean="0"/>
              <a:t>1)=(2</a:t>
            </a:r>
            <a:r>
              <a:rPr lang="ru-RU" i="1" dirty="0" smtClean="0"/>
              <a:t>m</a:t>
            </a:r>
            <a:r>
              <a:rPr lang="ru-RU" dirty="0" smtClean="0"/>
              <a:t>−1)</a:t>
            </a:r>
            <a:r>
              <a:rPr lang="ru-RU" i="1" dirty="0" err="1" smtClean="0"/>
              <a:t>π</a:t>
            </a:r>
            <a:r>
              <a:rPr lang="ru-RU" dirty="0" smtClean="0"/>
              <a:t>,</a:t>
            </a:r>
          </a:p>
          <a:p>
            <a:pPr>
              <a:buNone/>
            </a:pPr>
            <a:r>
              <a:rPr lang="ru-RU" dirty="0" smtClean="0"/>
              <a:t>где </a:t>
            </a:r>
            <a:r>
              <a:rPr lang="ru-RU" i="1" dirty="0" smtClean="0"/>
              <a:t>m</a:t>
            </a:r>
            <a:r>
              <a:rPr lang="ru-RU" dirty="0" smtClean="0"/>
              <a:t>=1,2,...  или Δ=</a:t>
            </a:r>
            <a:r>
              <a:rPr lang="ru-RU" i="1" dirty="0" smtClean="0"/>
              <a:t>r</a:t>
            </a:r>
            <a:r>
              <a:rPr lang="ru-RU" dirty="0" smtClean="0"/>
              <a:t>2−</a:t>
            </a:r>
            <a:r>
              <a:rPr lang="ru-RU" i="1" dirty="0" smtClean="0"/>
              <a:t>r</a:t>
            </a:r>
            <a:r>
              <a:rPr lang="ru-RU" dirty="0" smtClean="0"/>
              <a:t>1=(2</a:t>
            </a:r>
            <a:r>
              <a:rPr lang="ru-RU" i="1" dirty="0" smtClean="0"/>
              <a:t>m</a:t>
            </a:r>
            <a:r>
              <a:rPr lang="ru-RU" dirty="0" smtClean="0"/>
              <a:t>−1)</a:t>
            </a:r>
            <a:r>
              <a:rPr lang="ru-RU" i="1" dirty="0" err="1" smtClean="0"/>
              <a:t>λ</a:t>
            </a:r>
            <a:r>
              <a:rPr lang="ru-RU" i="1" dirty="0" smtClean="0"/>
              <a:t>/</a:t>
            </a:r>
            <a:r>
              <a:rPr lang="ru-RU" dirty="0" smtClean="0"/>
              <a:t>2.</a:t>
            </a:r>
          </a:p>
          <a:p>
            <a:endParaRPr lang="ru-RU" dirty="0" smtClean="0"/>
          </a:p>
          <a:p>
            <a:pPr>
              <a:buNone/>
            </a:pPr>
            <a:r>
              <a:rPr lang="ru-RU" dirty="0" smtClean="0"/>
              <a:t>При наложении когерентных волн квадрат амплитуды и энергия результирующей волны отличны от суммы квадратов амплитуд и суммы энергий накладываемых волн.</a:t>
            </a:r>
          </a:p>
          <a:p>
            <a:endParaRPr lang="ru-RU"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404664"/>
          </a:xfrm>
        </p:spPr>
        <p:txBody>
          <a:bodyPr>
            <a:noAutofit/>
          </a:bodyPr>
          <a:lstStyle/>
          <a:p>
            <a:pPr algn="ctr"/>
            <a:r>
              <a:rPr lang="ru-RU" sz="2400" dirty="0" smtClean="0">
                <a:effectLst/>
              </a:rPr>
              <a:t>Дифракция электромагнитных волн</a:t>
            </a:r>
            <a:endParaRPr lang="ru-RU" sz="2400" dirty="0">
              <a:effectLst/>
            </a:endParaRPr>
          </a:p>
        </p:txBody>
      </p:sp>
      <p:sp>
        <p:nvSpPr>
          <p:cNvPr id="3" name="Содержимое 2"/>
          <p:cNvSpPr>
            <a:spLocks noGrp="1"/>
          </p:cNvSpPr>
          <p:nvPr>
            <p:ph idx="1"/>
          </p:nvPr>
        </p:nvSpPr>
        <p:spPr>
          <a:xfrm>
            <a:off x="0" y="332656"/>
            <a:ext cx="9144000" cy="6525344"/>
          </a:xfrm>
        </p:spPr>
        <p:txBody>
          <a:bodyPr>
            <a:normAutofit fontScale="40000" lnSpcReduction="20000"/>
          </a:bodyPr>
          <a:lstStyle/>
          <a:p>
            <a:pPr>
              <a:buNone/>
            </a:pPr>
            <a:r>
              <a:rPr lang="ru-RU" sz="4900" b="1" dirty="0" smtClean="0"/>
              <a:t>   </a:t>
            </a:r>
            <a:r>
              <a:rPr lang="ru-RU" sz="4900" b="1" i="1" dirty="0" err="1" smtClean="0"/>
              <a:t>Дифра́кция</a:t>
            </a:r>
            <a:r>
              <a:rPr lang="ru-RU" sz="4900" b="1" i="1" dirty="0" smtClean="0"/>
              <a:t> </a:t>
            </a:r>
            <a:r>
              <a:rPr lang="ru-RU" sz="4900" b="1" i="1" dirty="0" err="1" smtClean="0"/>
              <a:t>во́лн</a:t>
            </a:r>
            <a:r>
              <a:rPr lang="ru-RU" sz="4900" b="1" i="1" dirty="0" smtClean="0"/>
              <a:t> </a:t>
            </a:r>
            <a:r>
              <a:rPr lang="ru-RU" sz="4900" dirty="0" smtClean="0"/>
              <a:t>— прежде всего явления ,наблюдаемые при прохождении волн мимо края препятствия, связанные с отклонением волн от прямолинейного распространения при взаимодействии с препятствием, также это явление можно рассматривать как отклонение от законов геометрической оптики при распространении волн .Первоначально понятие дифракции относилось только </a:t>
            </a:r>
            <a:r>
              <a:rPr lang="ru-RU" sz="4900" i="1" dirty="0" smtClean="0"/>
              <a:t>к </a:t>
            </a:r>
            <a:r>
              <a:rPr lang="ru-RU" sz="4900" i="1" dirty="0" err="1" smtClean="0">
                <a:effectLst>
                  <a:outerShdw blurRad="38100" dist="38100" dir="2700000" algn="tl">
                    <a:srgbClr val="000000">
                      <a:alpha val="43137"/>
                    </a:srgbClr>
                  </a:outerShdw>
                </a:effectLst>
              </a:rPr>
              <a:t>огибанию</a:t>
            </a:r>
            <a:r>
              <a:rPr lang="ru-RU" sz="4900" i="1" dirty="0" smtClean="0">
                <a:effectLst>
                  <a:outerShdw blurRad="38100" dist="38100" dir="2700000" algn="tl">
                    <a:srgbClr val="000000">
                      <a:alpha val="43137"/>
                    </a:srgbClr>
                  </a:outerShdw>
                </a:effectLst>
              </a:rPr>
              <a:t> волнами препятствий</a:t>
            </a:r>
            <a:r>
              <a:rPr lang="ru-RU" sz="4900" dirty="0" smtClean="0"/>
              <a:t>, но в более широком толковании, с дифракцией связывают весьма широкий круг явлений, возникающих при распространении волн в неоднородных средах, при распространении ограниченных в пространстве волн.</a:t>
            </a:r>
          </a:p>
          <a:p>
            <a:pPr>
              <a:buNone/>
            </a:pPr>
            <a:endParaRPr lang="ru-RU" sz="4900" dirty="0" smtClean="0"/>
          </a:p>
          <a:p>
            <a:pPr>
              <a:buNone/>
            </a:pPr>
            <a:r>
              <a:rPr lang="ru-RU" sz="4900" dirty="0" smtClean="0"/>
              <a:t>   Дифракционные эффекты зависят от соотношения между </a:t>
            </a:r>
            <a:r>
              <a:rPr lang="ru-RU" sz="4900" i="1" dirty="0" smtClean="0"/>
              <a:t>длиной волны</a:t>
            </a:r>
            <a:r>
              <a:rPr lang="ru-RU" sz="4900" dirty="0" smtClean="0"/>
              <a:t> и характерным </a:t>
            </a:r>
            <a:r>
              <a:rPr lang="ru-RU" sz="4900" i="1" dirty="0" smtClean="0"/>
              <a:t>размером неоднородностей среды </a:t>
            </a:r>
            <a:r>
              <a:rPr lang="ru-RU" sz="4900" dirty="0" smtClean="0"/>
              <a:t>либо </a:t>
            </a:r>
            <a:r>
              <a:rPr lang="ru-RU" sz="4900" i="1" dirty="0" smtClean="0"/>
              <a:t>неоднородностей структуры самой волны</a:t>
            </a:r>
            <a:r>
              <a:rPr lang="ru-RU" sz="4900" dirty="0" smtClean="0"/>
              <a:t>. Наиболее сильно они проявляются при размерах неоднородностей сравнимых с длиной волны. При размерах неоднородностей существенно превышающих длину волны (на 3-4 порядка и более), явлением дифракции, как правило, можно пренебречь. В последнем случае распространение волн с высокой степенью точности описывается законами геометрической оптики. С другой стороны, если размер неоднородностей среды много меньше длины волны, то в таком случае вместо дифракции часто говорят о явлении рассеяния волн.</a:t>
            </a:r>
          </a:p>
          <a:p>
            <a:pPr>
              <a:buNone/>
            </a:pPr>
            <a:endParaRPr lang="ru-RU"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0" y="0"/>
            <a:ext cx="9144000" cy="6858000"/>
          </a:xfrm>
        </p:spPr>
        <p:txBody>
          <a:bodyPr>
            <a:normAutofit fontScale="70000" lnSpcReduction="20000"/>
          </a:bodyPr>
          <a:lstStyle/>
          <a:p>
            <a:pPr algn="ctr">
              <a:buNone/>
            </a:pPr>
            <a:r>
              <a:rPr lang="ru-RU" dirty="0" smtClean="0"/>
              <a:t>Дифракция волн наблюдается независимо от их природы и может проявляться:</a:t>
            </a:r>
          </a:p>
          <a:p>
            <a:pPr marL="514350" indent="-514350"/>
            <a:r>
              <a:rPr lang="ru-RU" dirty="0" smtClean="0"/>
              <a:t>в преобразовании пространственной структуры волн. В одних случаях такое преобразование можно рассматривать как «</a:t>
            </a:r>
            <a:r>
              <a:rPr lang="ru-RU" dirty="0" err="1" smtClean="0"/>
              <a:t>огибание</a:t>
            </a:r>
            <a:r>
              <a:rPr lang="ru-RU" dirty="0" smtClean="0"/>
              <a:t>» волнами препятствий, в других случаях — как расширение угла распространения волновых пучков или их отклонение в определенном направлении;</a:t>
            </a:r>
          </a:p>
          <a:p>
            <a:pPr marL="514350" indent="-514350"/>
            <a:r>
              <a:rPr lang="ru-RU" dirty="0" smtClean="0"/>
              <a:t>в разложении волн по их частотному спектру;</a:t>
            </a:r>
          </a:p>
          <a:p>
            <a:pPr marL="514350" indent="-514350"/>
            <a:r>
              <a:rPr lang="ru-RU" dirty="0" smtClean="0"/>
              <a:t>в преобразовании поляризации волн;</a:t>
            </a:r>
          </a:p>
          <a:p>
            <a:pPr marL="514350" indent="-514350"/>
            <a:r>
              <a:rPr lang="ru-RU" dirty="0" smtClean="0"/>
              <a:t>в изменении фазовой структуры волн.</a:t>
            </a:r>
          </a:p>
          <a:p>
            <a:endParaRPr lang="ru-RU" b="1" dirty="0" smtClean="0"/>
          </a:p>
          <a:p>
            <a:pPr>
              <a:buNone/>
            </a:pPr>
            <a:r>
              <a:rPr lang="ru-RU" b="1" dirty="0" smtClean="0"/>
              <a:t>Принцип Гюйгенса — Френеля</a:t>
            </a:r>
            <a:r>
              <a:rPr lang="ru-RU" dirty="0" smtClean="0"/>
              <a:t> — основной постулат волновой теории, описывающий и объясняющий механизм распространения волн.</a:t>
            </a:r>
          </a:p>
          <a:p>
            <a:pPr>
              <a:buNone/>
            </a:pPr>
            <a:r>
              <a:rPr lang="ru-RU" dirty="0" smtClean="0"/>
              <a:t>Принцип Гюйгенса — Френеля </a:t>
            </a:r>
            <a:r>
              <a:rPr lang="ru-RU" i="1" dirty="0" smtClean="0"/>
              <a:t>формулируется</a:t>
            </a:r>
            <a:r>
              <a:rPr lang="ru-RU" dirty="0" smtClean="0"/>
              <a:t> следующим образом: Каждый элемент волнового фронта можно рассматривать как центр вторичного возмущения, порождающего вторичные сферические волны, а результирующее световое поле в каждой точке пространства будет определяться интерференцией этих волн.</a:t>
            </a:r>
          </a:p>
          <a:p>
            <a:pPr>
              <a:buNone/>
            </a:pPr>
            <a:endParaRPr lang="ru-RU" dirty="0" smtClean="0"/>
          </a:p>
          <a:p>
            <a:pPr>
              <a:buNone/>
            </a:pPr>
            <a:r>
              <a:rPr lang="ru-RU" dirty="0" smtClean="0"/>
              <a:t>Фронтом волны точечного источника в однородном пространстве является сфера. Амплитуда возмущения во всех точках сферического фронта волны, распространяющейся от точечного источника, одинакова.</a:t>
            </a:r>
          </a:p>
          <a:p>
            <a:endParaRPr lang="ru-RU" dirty="0" smtClean="0"/>
          </a:p>
          <a:p>
            <a:endParaRPr lang="ru-RU" dirty="0" smtClean="0"/>
          </a:p>
          <a:p>
            <a:endParaRPr lang="ru-RU"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Аспект">
  <a:themeElements>
    <a:clrScheme name="Аспект">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Аспект">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Аспект">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276</TotalTime>
  <Words>190</Words>
  <Application>Microsoft Office PowerPoint</Application>
  <PresentationFormat>Экран (4:3)</PresentationFormat>
  <Paragraphs>58</Paragraphs>
  <Slides>7</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7</vt:i4>
      </vt:variant>
    </vt:vector>
  </HeadingPairs>
  <TitlesOfParts>
    <vt:vector size="13" baseType="lpstr">
      <vt:lpstr>Arial</vt:lpstr>
      <vt:lpstr>Symbol</vt:lpstr>
      <vt:lpstr>Times New Roman</vt:lpstr>
      <vt:lpstr>Verdana</vt:lpstr>
      <vt:lpstr>Wingdings 2</vt:lpstr>
      <vt:lpstr>Аспект</vt:lpstr>
      <vt:lpstr>Физика 11 класс, Учитель – Карачук Э. А.  Интерференция, дифракция и поляризация механических волн.</vt:lpstr>
      <vt:lpstr>ПОЛЯРИЗАЦИЯ ЭЛЕКТРОМАГНИТНЫХ ВОЛН </vt:lpstr>
      <vt:lpstr>Презентация PowerPoint</vt:lpstr>
      <vt:lpstr>ИНТЕРФЕРЕНЦИЯ ЭЛЕКТРОМАГНИТНЫХ ВОЛН</vt:lpstr>
      <vt:lpstr>Презентация PowerPoint</vt:lpstr>
      <vt:lpstr>Дифракция электромагнитных волн</vt:lpstr>
      <vt:lpstr>Презентация PowerPoint</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Дифракция , интерференция и поляризация электромагнитных волн</dc:title>
  <dc:creator>Пользователь</dc:creator>
  <cp:lastModifiedBy>9</cp:lastModifiedBy>
  <cp:revision>45</cp:revision>
  <dcterms:created xsi:type="dcterms:W3CDTF">2014-10-04T15:28:24Z</dcterms:created>
  <dcterms:modified xsi:type="dcterms:W3CDTF">2022-12-20T11:43:21Z</dcterms:modified>
</cp:coreProperties>
</file>