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60" r:id="rId2"/>
    <p:sldMasterId id="2147483782" r:id="rId3"/>
    <p:sldMasterId id="2147483783" r:id="rId4"/>
  </p:sldMasterIdLst>
  <p:notesMasterIdLst>
    <p:notesMasterId r:id="rId47"/>
  </p:notesMasterIdLst>
  <p:sldIdLst>
    <p:sldId id="310" r:id="rId5"/>
    <p:sldId id="311" r:id="rId6"/>
    <p:sldId id="312" r:id="rId7"/>
    <p:sldId id="314" r:id="rId8"/>
    <p:sldId id="313" r:id="rId9"/>
    <p:sldId id="318" r:id="rId10"/>
    <p:sldId id="316" r:id="rId11"/>
    <p:sldId id="319" r:id="rId12"/>
    <p:sldId id="320" r:id="rId13"/>
    <p:sldId id="321" r:id="rId14"/>
    <p:sldId id="324" r:id="rId15"/>
    <p:sldId id="325" r:id="rId16"/>
    <p:sldId id="326" r:id="rId17"/>
    <p:sldId id="327" r:id="rId18"/>
    <p:sldId id="334" r:id="rId19"/>
    <p:sldId id="336" r:id="rId20"/>
    <p:sldId id="337" r:id="rId21"/>
    <p:sldId id="338" r:id="rId22"/>
    <p:sldId id="339" r:id="rId23"/>
    <p:sldId id="341" r:id="rId24"/>
    <p:sldId id="344" r:id="rId25"/>
    <p:sldId id="343" r:id="rId26"/>
    <p:sldId id="329" r:id="rId27"/>
    <p:sldId id="330" r:id="rId28"/>
    <p:sldId id="331" r:id="rId29"/>
    <p:sldId id="333" r:id="rId30"/>
    <p:sldId id="317" r:id="rId31"/>
    <p:sldId id="346" r:id="rId32"/>
    <p:sldId id="292" r:id="rId33"/>
    <p:sldId id="294" r:id="rId34"/>
    <p:sldId id="296" r:id="rId35"/>
    <p:sldId id="286" r:id="rId36"/>
    <p:sldId id="284" r:id="rId37"/>
    <p:sldId id="301" r:id="rId38"/>
    <p:sldId id="298" r:id="rId39"/>
    <p:sldId id="271" r:id="rId40"/>
    <p:sldId id="299" r:id="rId41"/>
    <p:sldId id="347" r:id="rId42"/>
    <p:sldId id="303" r:id="rId43"/>
    <p:sldId id="302" r:id="rId44"/>
    <p:sldId id="348" r:id="rId45"/>
    <p:sldId id="350" r:id="rId46"/>
  </p:sldIdLst>
  <p:sldSz cx="9144000" cy="6858000" type="screen4x3"/>
  <p:notesSz cx="6858000" cy="9144000"/>
  <p:custDataLst>
    <p:tags r:id="rId4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800080"/>
    <a:srgbClr val="FF6600"/>
    <a:srgbClr val="000066"/>
    <a:srgbClr val="CC0000"/>
    <a:srgbClr val="000000"/>
    <a:srgbClr val="0000FF"/>
    <a:srgbClr val="DFD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>
        <p:scale>
          <a:sx n="72" d="100"/>
          <a:sy n="72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4C04F-517F-4D62-A85F-DBDB61A3995C}" type="doc">
      <dgm:prSet loTypeId="urn:microsoft.com/office/officeart/2005/8/layout/process2" loCatId="process" qsTypeId="urn:microsoft.com/office/officeart/2005/8/quickstyle/3d7" qsCatId="3D" csTypeId="urn:microsoft.com/office/officeart/2005/8/colors/accent1_2" csCatId="accent1" phldr="1"/>
      <dgm:spPr/>
    </dgm:pt>
    <dgm:pt modelId="{ECFC9638-36A2-43DA-9BB3-6F0A4E9C5F5D}">
      <dgm:prSet phldrT="[Текст]"/>
      <dgm:spPr/>
      <dgm:t>
        <a:bodyPr/>
        <a:lstStyle/>
        <a:p>
          <a:r>
            <a:rPr lang="ru-RU" dirty="0" smtClean="0"/>
            <a:t>31 страна</a:t>
          </a:r>
          <a:endParaRPr lang="ru-RU" dirty="0"/>
        </a:p>
      </dgm:t>
    </dgm:pt>
    <dgm:pt modelId="{10401136-BD49-4F60-B127-6A10E6A3F869}" type="parTrans" cxnId="{A29130D4-5E64-4AB7-99DD-D0A03F16D85E}">
      <dgm:prSet/>
      <dgm:spPr/>
      <dgm:t>
        <a:bodyPr/>
        <a:lstStyle/>
        <a:p>
          <a:endParaRPr lang="ru-RU"/>
        </a:p>
      </dgm:t>
    </dgm:pt>
    <dgm:pt modelId="{44E84191-FA93-4FC8-90E8-9A97BBB69265}" type="sibTrans" cxnId="{A29130D4-5E64-4AB7-99DD-D0A03F16D85E}">
      <dgm:prSet/>
      <dgm:spPr/>
      <dgm:t>
        <a:bodyPr/>
        <a:lstStyle/>
        <a:p>
          <a:endParaRPr lang="ru-RU"/>
        </a:p>
      </dgm:t>
    </dgm:pt>
    <dgm:pt modelId="{0605445E-A1EA-41D0-9B44-A38B1D530857}">
      <dgm:prSet phldrT="[Текст]"/>
      <dgm:spPr/>
      <dgm:t>
        <a:bodyPr/>
        <a:lstStyle/>
        <a:p>
          <a:r>
            <a:rPr lang="ru-RU" dirty="0" smtClean="0"/>
            <a:t>440 ядерных блоков</a:t>
          </a:r>
          <a:endParaRPr lang="ru-RU" dirty="0"/>
        </a:p>
      </dgm:t>
    </dgm:pt>
    <dgm:pt modelId="{ACAE0F38-F0F4-4E60-B7CA-8E8EF3777187}" type="parTrans" cxnId="{7E35A908-EB33-4EC3-97D0-529AB3D5AE69}">
      <dgm:prSet/>
      <dgm:spPr/>
      <dgm:t>
        <a:bodyPr/>
        <a:lstStyle/>
        <a:p>
          <a:endParaRPr lang="ru-RU"/>
        </a:p>
      </dgm:t>
    </dgm:pt>
    <dgm:pt modelId="{6D0AFCFD-697A-4DBC-A869-5A741890882A}" type="sibTrans" cxnId="{7E35A908-EB33-4EC3-97D0-529AB3D5AE69}">
      <dgm:prSet/>
      <dgm:spPr/>
      <dgm:t>
        <a:bodyPr/>
        <a:lstStyle/>
        <a:p>
          <a:endParaRPr lang="ru-RU"/>
        </a:p>
      </dgm:t>
    </dgm:pt>
    <dgm:pt modelId="{67CAB42F-9A69-4719-8EA1-0FACF3B49B21}">
      <dgm:prSet phldrT="[Текст]"/>
      <dgm:spPr/>
      <dgm:t>
        <a:bodyPr/>
        <a:lstStyle/>
        <a:p>
          <a:r>
            <a:rPr lang="ru-RU" dirty="0" smtClean="0"/>
            <a:t>364 ГВт</a:t>
          </a:r>
          <a:endParaRPr lang="ru-RU" dirty="0"/>
        </a:p>
      </dgm:t>
    </dgm:pt>
    <dgm:pt modelId="{54659190-7DFA-4184-99E2-720AC788CFCF}" type="parTrans" cxnId="{053F70C2-6799-4DA7-B04B-EA9E10410718}">
      <dgm:prSet/>
      <dgm:spPr/>
      <dgm:t>
        <a:bodyPr/>
        <a:lstStyle/>
        <a:p>
          <a:endParaRPr lang="ru-RU"/>
        </a:p>
      </dgm:t>
    </dgm:pt>
    <dgm:pt modelId="{71BAE847-9E93-4C1F-B877-502849879B81}" type="sibTrans" cxnId="{053F70C2-6799-4DA7-B04B-EA9E10410718}">
      <dgm:prSet/>
      <dgm:spPr/>
      <dgm:t>
        <a:bodyPr/>
        <a:lstStyle/>
        <a:p>
          <a:endParaRPr lang="ru-RU"/>
        </a:p>
      </dgm:t>
    </dgm:pt>
    <dgm:pt modelId="{5FD08069-6D98-4535-9645-57C37D0E5512}">
      <dgm:prSet/>
      <dgm:spPr/>
      <dgm:t>
        <a:bodyPr/>
        <a:lstStyle/>
        <a:p>
          <a:r>
            <a:rPr lang="ru-RU" dirty="0" smtClean="0"/>
            <a:t>16 % мировой энергии</a:t>
          </a:r>
          <a:endParaRPr lang="ru-RU" dirty="0"/>
        </a:p>
      </dgm:t>
    </dgm:pt>
    <dgm:pt modelId="{CDA17D09-75CD-46F4-8709-8B3F1A26E8B5}" type="parTrans" cxnId="{6CA65599-484F-4925-8E2C-B1BFD4DD5C64}">
      <dgm:prSet/>
      <dgm:spPr/>
      <dgm:t>
        <a:bodyPr/>
        <a:lstStyle/>
        <a:p>
          <a:endParaRPr lang="ru-RU"/>
        </a:p>
      </dgm:t>
    </dgm:pt>
    <dgm:pt modelId="{DD8DF6F7-3560-495E-989A-244AB8F0F1C8}" type="sibTrans" cxnId="{6CA65599-484F-4925-8E2C-B1BFD4DD5C64}">
      <dgm:prSet/>
      <dgm:spPr/>
      <dgm:t>
        <a:bodyPr/>
        <a:lstStyle/>
        <a:p>
          <a:endParaRPr lang="ru-RU"/>
        </a:p>
      </dgm:t>
    </dgm:pt>
    <dgm:pt modelId="{C417556C-C092-46FE-B8AE-E56617BFD4F2}" type="pres">
      <dgm:prSet presAssocID="{8BC4C04F-517F-4D62-A85F-DBDB61A3995C}" presName="linearFlow" presStyleCnt="0">
        <dgm:presLayoutVars>
          <dgm:resizeHandles val="exact"/>
        </dgm:presLayoutVars>
      </dgm:prSet>
      <dgm:spPr/>
    </dgm:pt>
    <dgm:pt modelId="{D57A28FA-7A7B-450E-BA28-BF7707890116}" type="pres">
      <dgm:prSet presAssocID="{ECFC9638-36A2-43DA-9BB3-6F0A4E9C5F5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C8748-CF34-4103-AE50-0EC80FB4172B}" type="pres">
      <dgm:prSet presAssocID="{44E84191-FA93-4FC8-90E8-9A97BBB6926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F4CEAF3-6462-415A-8880-596C549AEC28}" type="pres">
      <dgm:prSet presAssocID="{44E84191-FA93-4FC8-90E8-9A97BBB6926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6E7F1E3-A17D-454A-BA41-574D152E658B}" type="pres">
      <dgm:prSet presAssocID="{0605445E-A1EA-41D0-9B44-A38B1D5308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23A39-6031-40DD-88EF-A64D993E2005}" type="pres">
      <dgm:prSet presAssocID="{6D0AFCFD-697A-4DBC-A869-5A741890882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D1B94FD-9032-462F-8923-A5694FF3A96E}" type="pres">
      <dgm:prSet presAssocID="{6D0AFCFD-697A-4DBC-A869-5A741890882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EF57055-0E8C-4986-B145-844A5897CE46}" type="pres">
      <dgm:prSet presAssocID="{67CAB42F-9A69-4719-8EA1-0FACF3B49B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30E35-D3C1-47E5-B84F-52717CCC624F}" type="pres">
      <dgm:prSet presAssocID="{71BAE847-9E93-4C1F-B877-502849879B81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8D17B2C-843A-4C71-B71D-BD050AA1D6D0}" type="pres">
      <dgm:prSet presAssocID="{71BAE847-9E93-4C1F-B877-502849879B8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23548E4-4D3C-4ECB-A57B-23FFC7DB853E}" type="pres">
      <dgm:prSet presAssocID="{5FD08069-6D98-4535-9645-57C37D0E551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9130D4-5E64-4AB7-99DD-D0A03F16D85E}" srcId="{8BC4C04F-517F-4D62-A85F-DBDB61A3995C}" destId="{ECFC9638-36A2-43DA-9BB3-6F0A4E9C5F5D}" srcOrd="0" destOrd="0" parTransId="{10401136-BD49-4F60-B127-6A10E6A3F869}" sibTransId="{44E84191-FA93-4FC8-90E8-9A97BBB69265}"/>
    <dgm:cxn modelId="{4E0E07F6-1ABB-4895-83DD-B23D9D3DAD9E}" type="presOf" srcId="{8BC4C04F-517F-4D62-A85F-DBDB61A3995C}" destId="{C417556C-C092-46FE-B8AE-E56617BFD4F2}" srcOrd="0" destOrd="0" presId="urn:microsoft.com/office/officeart/2005/8/layout/process2"/>
    <dgm:cxn modelId="{053F70C2-6799-4DA7-B04B-EA9E10410718}" srcId="{8BC4C04F-517F-4D62-A85F-DBDB61A3995C}" destId="{67CAB42F-9A69-4719-8EA1-0FACF3B49B21}" srcOrd="2" destOrd="0" parTransId="{54659190-7DFA-4184-99E2-720AC788CFCF}" sibTransId="{71BAE847-9E93-4C1F-B877-502849879B81}"/>
    <dgm:cxn modelId="{5A8E9DDA-57DF-4032-81CD-33BFF3FABDC0}" type="presOf" srcId="{5FD08069-6D98-4535-9645-57C37D0E5512}" destId="{223548E4-4D3C-4ECB-A57B-23FFC7DB853E}" srcOrd="0" destOrd="0" presId="urn:microsoft.com/office/officeart/2005/8/layout/process2"/>
    <dgm:cxn modelId="{AB7BE48E-A3BF-42DF-A891-0FC6D3DBFE3A}" type="presOf" srcId="{67CAB42F-9A69-4719-8EA1-0FACF3B49B21}" destId="{AEF57055-0E8C-4986-B145-844A5897CE46}" srcOrd="0" destOrd="0" presId="urn:microsoft.com/office/officeart/2005/8/layout/process2"/>
    <dgm:cxn modelId="{37193D88-0D47-4E4D-9E2F-84F67181C604}" type="presOf" srcId="{71BAE847-9E93-4C1F-B877-502849879B81}" destId="{54C30E35-D3C1-47E5-B84F-52717CCC624F}" srcOrd="0" destOrd="0" presId="urn:microsoft.com/office/officeart/2005/8/layout/process2"/>
    <dgm:cxn modelId="{3D3F5174-12FD-4B5A-9FAC-D3A2C5456408}" type="presOf" srcId="{ECFC9638-36A2-43DA-9BB3-6F0A4E9C5F5D}" destId="{D57A28FA-7A7B-450E-BA28-BF7707890116}" srcOrd="0" destOrd="0" presId="urn:microsoft.com/office/officeart/2005/8/layout/process2"/>
    <dgm:cxn modelId="{941DBE89-C563-4CCE-A05C-FA49BFE64642}" type="presOf" srcId="{44E84191-FA93-4FC8-90E8-9A97BBB69265}" destId="{3F9C8748-CF34-4103-AE50-0EC80FB4172B}" srcOrd="0" destOrd="0" presId="urn:microsoft.com/office/officeart/2005/8/layout/process2"/>
    <dgm:cxn modelId="{3CCA6BD5-B681-49E9-BF30-FFF3B31F985B}" type="presOf" srcId="{71BAE847-9E93-4C1F-B877-502849879B81}" destId="{58D17B2C-843A-4C71-B71D-BD050AA1D6D0}" srcOrd="1" destOrd="0" presId="urn:microsoft.com/office/officeart/2005/8/layout/process2"/>
    <dgm:cxn modelId="{FEAB6A7D-38E7-444C-B98D-49EC4C4A800A}" type="presOf" srcId="{6D0AFCFD-697A-4DBC-A869-5A741890882A}" destId="{3D1B94FD-9032-462F-8923-A5694FF3A96E}" srcOrd="1" destOrd="0" presId="urn:microsoft.com/office/officeart/2005/8/layout/process2"/>
    <dgm:cxn modelId="{7E35A908-EB33-4EC3-97D0-529AB3D5AE69}" srcId="{8BC4C04F-517F-4D62-A85F-DBDB61A3995C}" destId="{0605445E-A1EA-41D0-9B44-A38B1D530857}" srcOrd="1" destOrd="0" parTransId="{ACAE0F38-F0F4-4E60-B7CA-8E8EF3777187}" sibTransId="{6D0AFCFD-697A-4DBC-A869-5A741890882A}"/>
    <dgm:cxn modelId="{B760F438-DF78-41A0-8550-04C5DA8959BC}" type="presOf" srcId="{0605445E-A1EA-41D0-9B44-A38B1D530857}" destId="{B6E7F1E3-A17D-454A-BA41-574D152E658B}" srcOrd="0" destOrd="0" presId="urn:microsoft.com/office/officeart/2005/8/layout/process2"/>
    <dgm:cxn modelId="{BA280F15-FD5D-4DEC-882C-A0776A637BAD}" type="presOf" srcId="{44E84191-FA93-4FC8-90E8-9A97BBB69265}" destId="{0F4CEAF3-6462-415A-8880-596C549AEC28}" srcOrd="1" destOrd="0" presId="urn:microsoft.com/office/officeart/2005/8/layout/process2"/>
    <dgm:cxn modelId="{6CA65599-484F-4925-8E2C-B1BFD4DD5C64}" srcId="{8BC4C04F-517F-4D62-A85F-DBDB61A3995C}" destId="{5FD08069-6D98-4535-9645-57C37D0E5512}" srcOrd="3" destOrd="0" parTransId="{CDA17D09-75CD-46F4-8709-8B3F1A26E8B5}" sibTransId="{DD8DF6F7-3560-495E-989A-244AB8F0F1C8}"/>
    <dgm:cxn modelId="{5C0283AB-0642-4510-B15A-599517F02A67}" type="presOf" srcId="{6D0AFCFD-697A-4DBC-A869-5A741890882A}" destId="{85223A39-6031-40DD-88EF-A64D993E2005}" srcOrd="0" destOrd="0" presId="urn:microsoft.com/office/officeart/2005/8/layout/process2"/>
    <dgm:cxn modelId="{63194E0D-A7BD-4570-96F6-0B78883B44B8}" type="presParOf" srcId="{C417556C-C092-46FE-B8AE-E56617BFD4F2}" destId="{D57A28FA-7A7B-450E-BA28-BF7707890116}" srcOrd="0" destOrd="0" presId="urn:microsoft.com/office/officeart/2005/8/layout/process2"/>
    <dgm:cxn modelId="{C8D24C4C-71FD-404D-AD86-7C90CED3A480}" type="presParOf" srcId="{C417556C-C092-46FE-B8AE-E56617BFD4F2}" destId="{3F9C8748-CF34-4103-AE50-0EC80FB4172B}" srcOrd="1" destOrd="0" presId="urn:microsoft.com/office/officeart/2005/8/layout/process2"/>
    <dgm:cxn modelId="{7C3924E2-2796-4025-AE91-76925596605D}" type="presParOf" srcId="{3F9C8748-CF34-4103-AE50-0EC80FB4172B}" destId="{0F4CEAF3-6462-415A-8880-596C549AEC28}" srcOrd="0" destOrd="0" presId="urn:microsoft.com/office/officeart/2005/8/layout/process2"/>
    <dgm:cxn modelId="{314F3A1C-12AB-4E5B-8DDA-1971CF24A7E7}" type="presParOf" srcId="{C417556C-C092-46FE-B8AE-E56617BFD4F2}" destId="{B6E7F1E3-A17D-454A-BA41-574D152E658B}" srcOrd="2" destOrd="0" presId="urn:microsoft.com/office/officeart/2005/8/layout/process2"/>
    <dgm:cxn modelId="{1438A95D-C50A-4D26-97D3-CBE57C4DC260}" type="presParOf" srcId="{C417556C-C092-46FE-B8AE-E56617BFD4F2}" destId="{85223A39-6031-40DD-88EF-A64D993E2005}" srcOrd="3" destOrd="0" presId="urn:microsoft.com/office/officeart/2005/8/layout/process2"/>
    <dgm:cxn modelId="{3F438804-7CD9-4FFC-8A7C-B801A24FB973}" type="presParOf" srcId="{85223A39-6031-40DD-88EF-A64D993E2005}" destId="{3D1B94FD-9032-462F-8923-A5694FF3A96E}" srcOrd="0" destOrd="0" presId="urn:microsoft.com/office/officeart/2005/8/layout/process2"/>
    <dgm:cxn modelId="{2C9DF1B2-F294-455E-92FD-3C33CA8C7B6A}" type="presParOf" srcId="{C417556C-C092-46FE-B8AE-E56617BFD4F2}" destId="{AEF57055-0E8C-4986-B145-844A5897CE46}" srcOrd="4" destOrd="0" presId="urn:microsoft.com/office/officeart/2005/8/layout/process2"/>
    <dgm:cxn modelId="{18C92ABD-E1EF-4B86-AF99-5E7D628F3FF7}" type="presParOf" srcId="{C417556C-C092-46FE-B8AE-E56617BFD4F2}" destId="{54C30E35-D3C1-47E5-B84F-52717CCC624F}" srcOrd="5" destOrd="0" presId="urn:microsoft.com/office/officeart/2005/8/layout/process2"/>
    <dgm:cxn modelId="{A12538C2-716C-4936-8689-9E817D209710}" type="presParOf" srcId="{54C30E35-D3C1-47E5-B84F-52717CCC624F}" destId="{58D17B2C-843A-4C71-B71D-BD050AA1D6D0}" srcOrd="0" destOrd="0" presId="urn:microsoft.com/office/officeart/2005/8/layout/process2"/>
    <dgm:cxn modelId="{6BCC5487-2BB2-4A4B-B8A0-6F30F3ABF579}" type="presParOf" srcId="{C417556C-C092-46FE-B8AE-E56617BFD4F2}" destId="{223548E4-4D3C-4ECB-A57B-23FFC7DB853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EEDF67-0E61-48FD-A2D0-84B33FC2F9A3}" type="doc">
      <dgm:prSet loTypeId="urn:microsoft.com/office/officeart/2005/8/layout/process2" loCatId="process" qsTypeId="urn:microsoft.com/office/officeart/2005/8/quickstyle/3d7" qsCatId="3D" csTypeId="urn:microsoft.com/office/officeart/2005/8/colors/accent1_2" csCatId="accent1" phldr="1"/>
      <dgm:spPr/>
    </dgm:pt>
    <dgm:pt modelId="{FA2819BA-4C0E-430C-BA28-BFD4EEF597FC}">
      <dgm:prSet phldrT="[Текст]"/>
      <dgm:spPr/>
      <dgm:t>
        <a:bodyPr/>
        <a:lstStyle/>
        <a:p>
          <a:r>
            <a:rPr lang="ru-RU" dirty="0" smtClean="0"/>
            <a:t>11 стран</a:t>
          </a:r>
          <a:endParaRPr lang="ru-RU" dirty="0"/>
        </a:p>
      </dgm:t>
    </dgm:pt>
    <dgm:pt modelId="{EE7D930B-1907-4792-9AD5-62254EC8DA37}" type="parTrans" cxnId="{2BE0BA44-4DE3-46C4-A9C7-D9BC893F13BC}">
      <dgm:prSet/>
      <dgm:spPr/>
      <dgm:t>
        <a:bodyPr/>
        <a:lstStyle/>
        <a:p>
          <a:endParaRPr lang="ru-RU"/>
        </a:p>
      </dgm:t>
    </dgm:pt>
    <dgm:pt modelId="{05B2420D-BE0A-4737-8C11-A86A5E78EDB3}" type="sibTrans" cxnId="{2BE0BA44-4DE3-46C4-A9C7-D9BC893F13BC}">
      <dgm:prSet/>
      <dgm:spPr/>
      <dgm:t>
        <a:bodyPr/>
        <a:lstStyle/>
        <a:p>
          <a:endParaRPr lang="ru-RU"/>
        </a:p>
      </dgm:t>
    </dgm:pt>
    <dgm:pt modelId="{27F5A5CA-E395-41ED-AAD7-695F128AE603}">
      <dgm:prSet phldrT="[Текст]"/>
      <dgm:spPr/>
      <dgm:t>
        <a:bodyPr/>
        <a:lstStyle/>
        <a:p>
          <a:r>
            <a:rPr lang="ru-RU" dirty="0" smtClean="0"/>
            <a:t>30 ядерных блоков </a:t>
          </a:r>
          <a:endParaRPr lang="ru-RU" dirty="0"/>
        </a:p>
      </dgm:t>
    </dgm:pt>
    <dgm:pt modelId="{A917C08C-5AE2-4A80-A3FE-8A40F5597C40}" type="parTrans" cxnId="{A4E04F4F-0748-49B2-9F07-9F9294C93476}">
      <dgm:prSet/>
      <dgm:spPr/>
      <dgm:t>
        <a:bodyPr/>
        <a:lstStyle/>
        <a:p>
          <a:endParaRPr lang="ru-RU"/>
        </a:p>
      </dgm:t>
    </dgm:pt>
    <dgm:pt modelId="{DC6F43CF-1D03-4340-93EF-0A672812501C}" type="sibTrans" cxnId="{A4E04F4F-0748-49B2-9F07-9F9294C93476}">
      <dgm:prSet/>
      <dgm:spPr/>
      <dgm:t>
        <a:bodyPr/>
        <a:lstStyle/>
        <a:p>
          <a:endParaRPr lang="ru-RU"/>
        </a:p>
      </dgm:t>
    </dgm:pt>
    <dgm:pt modelId="{8455C3E5-4F4C-471C-A755-7B7CF3FD86A6}" type="pres">
      <dgm:prSet presAssocID="{F1EEDF67-0E61-48FD-A2D0-84B33FC2F9A3}" presName="linearFlow" presStyleCnt="0">
        <dgm:presLayoutVars>
          <dgm:resizeHandles val="exact"/>
        </dgm:presLayoutVars>
      </dgm:prSet>
      <dgm:spPr/>
    </dgm:pt>
    <dgm:pt modelId="{E6A2DD15-28C3-4E67-8567-B7930DE0E461}" type="pres">
      <dgm:prSet presAssocID="{FA2819BA-4C0E-430C-BA28-BFD4EEF597F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7D2CB-C91E-4C8C-8566-5EFA4A3DBEF2}" type="pres">
      <dgm:prSet presAssocID="{05B2420D-BE0A-4737-8C11-A86A5E78EDB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6688BA5-DFB5-4844-80FC-DCE8D8BB355C}" type="pres">
      <dgm:prSet presAssocID="{05B2420D-BE0A-4737-8C11-A86A5E78EDB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FF3EF3B-105A-44E1-8A59-07AFF476CE1B}" type="pres">
      <dgm:prSet presAssocID="{27F5A5CA-E395-41ED-AAD7-695F128AE60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F5C7F4-88D1-4531-B1D4-A1AA10F1A98A}" type="presOf" srcId="{FA2819BA-4C0E-430C-BA28-BFD4EEF597FC}" destId="{E6A2DD15-28C3-4E67-8567-B7930DE0E461}" srcOrd="0" destOrd="0" presId="urn:microsoft.com/office/officeart/2005/8/layout/process2"/>
    <dgm:cxn modelId="{2BE0BA44-4DE3-46C4-A9C7-D9BC893F13BC}" srcId="{F1EEDF67-0E61-48FD-A2D0-84B33FC2F9A3}" destId="{FA2819BA-4C0E-430C-BA28-BFD4EEF597FC}" srcOrd="0" destOrd="0" parTransId="{EE7D930B-1907-4792-9AD5-62254EC8DA37}" sibTransId="{05B2420D-BE0A-4737-8C11-A86A5E78EDB3}"/>
    <dgm:cxn modelId="{C92DE1DD-54D7-410C-9CD4-A9EEFE7CBA1E}" type="presOf" srcId="{05B2420D-BE0A-4737-8C11-A86A5E78EDB3}" destId="{D577D2CB-C91E-4C8C-8566-5EFA4A3DBEF2}" srcOrd="0" destOrd="0" presId="urn:microsoft.com/office/officeart/2005/8/layout/process2"/>
    <dgm:cxn modelId="{E03835FB-64FB-4D76-8A66-268AA137F7D5}" type="presOf" srcId="{F1EEDF67-0E61-48FD-A2D0-84B33FC2F9A3}" destId="{8455C3E5-4F4C-471C-A755-7B7CF3FD86A6}" srcOrd="0" destOrd="0" presId="urn:microsoft.com/office/officeart/2005/8/layout/process2"/>
    <dgm:cxn modelId="{A4E04F4F-0748-49B2-9F07-9F9294C93476}" srcId="{F1EEDF67-0E61-48FD-A2D0-84B33FC2F9A3}" destId="{27F5A5CA-E395-41ED-AAD7-695F128AE603}" srcOrd="1" destOrd="0" parTransId="{A917C08C-5AE2-4A80-A3FE-8A40F5597C40}" sibTransId="{DC6F43CF-1D03-4340-93EF-0A672812501C}"/>
    <dgm:cxn modelId="{F0816503-0369-4EAA-B3FF-E0EF5D1AFEBE}" type="presOf" srcId="{05B2420D-BE0A-4737-8C11-A86A5E78EDB3}" destId="{16688BA5-DFB5-4844-80FC-DCE8D8BB355C}" srcOrd="1" destOrd="0" presId="urn:microsoft.com/office/officeart/2005/8/layout/process2"/>
    <dgm:cxn modelId="{54DFDCB4-AC3F-4A61-BFB5-7C0BB8ACB029}" type="presOf" srcId="{27F5A5CA-E395-41ED-AAD7-695F128AE603}" destId="{0FF3EF3B-105A-44E1-8A59-07AFF476CE1B}" srcOrd="0" destOrd="0" presId="urn:microsoft.com/office/officeart/2005/8/layout/process2"/>
    <dgm:cxn modelId="{88FF1049-DCC8-41CF-A7FB-08CC76527C11}" type="presParOf" srcId="{8455C3E5-4F4C-471C-A755-7B7CF3FD86A6}" destId="{E6A2DD15-28C3-4E67-8567-B7930DE0E461}" srcOrd="0" destOrd="0" presId="urn:microsoft.com/office/officeart/2005/8/layout/process2"/>
    <dgm:cxn modelId="{18A03779-D838-4EC3-813C-F32A95FF9AD4}" type="presParOf" srcId="{8455C3E5-4F4C-471C-A755-7B7CF3FD86A6}" destId="{D577D2CB-C91E-4C8C-8566-5EFA4A3DBEF2}" srcOrd="1" destOrd="0" presId="urn:microsoft.com/office/officeart/2005/8/layout/process2"/>
    <dgm:cxn modelId="{ED657B2F-E959-460C-A775-03E2A212B0EF}" type="presParOf" srcId="{D577D2CB-C91E-4C8C-8566-5EFA4A3DBEF2}" destId="{16688BA5-DFB5-4844-80FC-DCE8D8BB355C}" srcOrd="0" destOrd="0" presId="urn:microsoft.com/office/officeart/2005/8/layout/process2"/>
    <dgm:cxn modelId="{64D743E9-4E69-4AA0-B35D-3442E063B200}" type="presParOf" srcId="{8455C3E5-4F4C-471C-A755-7B7CF3FD86A6}" destId="{0FF3EF3B-105A-44E1-8A59-07AFF476CE1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A28FA-7A7B-450E-BA28-BF7707890116}">
      <dsp:nvSpPr>
        <dsp:cNvPr id="0" name=""/>
        <dsp:cNvSpPr/>
      </dsp:nvSpPr>
      <dsp:spPr>
        <a:xfrm>
          <a:off x="1447207" y="2825"/>
          <a:ext cx="1891899" cy="1051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31 страна</a:t>
          </a:r>
          <a:endParaRPr lang="ru-RU" sz="2100" kern="1200" dirty="0"/>
        </a:p>
      </dsp:txBody>
      <dsp:txXfrm>
        <a:off x="1477991" y="33609"/>
        <a:ext cx="1830331" cy="989487"/>
      </dsp:txXfrm>
    </dsp:sp>
    <dsp:sp modelId="{3F9C8748-CF34-4103-AE50-0EC80FB4172B}">
      <dsp:nvSpPr>
        <dsp:cNvPr id="0" name=""/>
        <dsp:cNvSpPr/>
      </dsp:nvSpPr>
      <dsp:spPr>
        <a:xfrm rot="5400000">
          <a:off x="2196084" y="1080156"/>
          <a:ext cx="394145" cy="47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2251265" y="1119571"/>
        <a:ext cx="283784" cy="275902"/>
      </dsp:txXfrm>
    </dsp:sp>
    <dsp:sp modelId="{B6E7F1E3-A17D-454A-BA41-574D152E658B}">
      <dsp:nvSpPr>
        <dsp:cNvPr id="0" name=""/>
        <dsp:cNvSpPr/>
      </dsp:nvSpPr>
      <dsp:spPr>
        <a:xfrm>
          <a:off x="1447207" y="1579408"/>
          <a:ext cx="1891899" cy="1051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440 ядерных блоков</a:t>
          </a:r>
          <a:endParaRPr lang="ru-RU" sz="2100" kern="1200" dirty="0"/>
        </a:p>
      </dsp:txBody>
      <dsp:txXfrm>
        <a:off x="1477991" y="1610192"/>
        <a:ext cx="1830331" cy="989487"/>
      </dsp:txXfrm>
    </dsp:sp>
    <dsp:sp modelId="{85223A39-6031-40DD-88EF-A64D993E2005}">
      <dsp:nvSpPr>
        <dsp:cNvPr id="0" name=""/>
        <dsp:cNvSpPr/>
      </dsp:nvSpPr>
      <dsp:spPr>
        <a:xfrm rot="5400000">
          <a:off x="2196084" y="2656739"/>
          <a:ext cx="394145" cy="47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2251265" y="2696154"/>
        <a:ext cx="283784" cy="275902"/>
      </dsp:txXfrm>
    </dsp:sp>
    <dsp:sp modelId="{AEF57055-0E8C-4986-B145-844A5897CE46}">
      <dsp:nvSpPr>
        <dsp:cNvPr id="0" name=""/>
        <dsp:cNvSpPr/>
      </dsp:nvSpPr>
      <dsp:spPr>
        <a:xfrm>
          <a:off x="1447207" y="3155990"/>
          <a:ext cx="1891899" cy="1051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364 ГВт</a:t>
          </a:r>
          <a:endParaRPr lang="ru-RU" sz="2100" kern="1200" dirty="0"/>
        </a:p>
      </dsp:txBody>
      <dsp:txXfrm>
        <a:off x="1477991" y="3186774"/>
        <a:ext cx="1830331" cy="989487"/>
      </dsp:txXfrm>
    </dsp:sp>
    <dsp:sp modelId="{54C30E35-D3C1-47E5-B84F-52717CCC624F}">
      <dsp:nvSpPr>
        <dsp:cNvPr id="0" name=""/>
        <dsp:cNvSpPr/>
      </dsp:nvSpPr>
      <dsp:spPr>
        <a:xfrm rot="5400000">
          <a:off x="2196084" y="4233322"/>
          <a:ext cx="394145" cy="47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2251265" y="4272737"/>
        <a:ext cx="283784" cy="275902"/>
      </dsp:txXfrm>
    </dsp:sp>
    <dsp:sp modelId="{223548E4-4D3C-4ECB-A57B-23FFC7DB853E}">
      <dsp:nvSpPr>
        <dsp:cNvPr id="0" name=""/>
        <dsp:cNvSpPr/>
      </dsp:nvSpPr>
      <dsp:spPr>
        <a:xfrm>
          <a:off x="1447207" y="4732573"/>
          <a:ext cx="1891899" cy="1051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16 % мировой энергии</a:t>
          </a:r>
          <a:endParaRPr lang="ru-RU" sz="2100" kern="1200" dirty="0"/>
        </a:p>
      </dsp:txBody>
      <dsp:txXfrm>
        <a:off x="1477991" y="4763357"/>
        <a:ext cx="1830331" cy="989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2DD15-28C3-4E67-8567-B7930DE0E461}">
      <dsp:nvSpPr>
        <dsp:cNvPr id="0" name=""/>
        <dsp:cNvSpPr/>
      </dsp:nvSpPr>
      <dsp:spPr>
        <a:xfrm>
          <a:off x="228946" y="479"/>
          <a:ext cx="2828254" cy="157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11 стран</a:t>
          </a:r>
          <a:endParaRPr lang="ru-RU" sz="3500" kern="1200" dirty="0"/>
        </a:p>
      </dsp:txBody>
      <dsp:txXfrm>
        <a:off x="274966" y="46499"/>
        <a:ext cx="2736214" cy="1479212"/>
      </dsp:txXfrm>
    </dsp:sp>
    <dsp:sp modelId="{D577D2CB-C91E-4C8C-8566-5EFA4A3DBEF2}">
      <dsp:nvSpPr>
        <dsp:cNvPr id="0" name=""/>
        <dsp:cNvSpPr/>
      </dsp:nvSpPr>
      <dsp:spPr>
        <a:xfrm rot="5400000">
          <a:off x="1348464" y="1611013"/>
          <a:ext cx="589219" cy="7070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-5400000">
        <a:off x="1430955" y="1669935"/>
        <a:ext cx="424237" cy="412453"/>
      </dsp:txXfrm>
    </dsp:sp>
    <dsp:sp modelId="{0FF3EF3B-105A-44E1-8A59-07AFF476CE1B}">
      <dsp:nvSpPr>
        <dsp:cNvPr id="0" name=""/>
        <dsp:cNvSpPr/>
      </dsp:nvSpPr>
      <dsp:spPr>
        <a:xfrm>
          <a:off x="228946" y="2357358"/>
          <a:ext cx="2828254" cy="157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30 ядерных блоков </a:t>
          </a:r>
          <a:endParaRPr lang="ru-RU" sz="3500" kern="1200" dirty="0"/>
        </a:p>
      </dsp:txBody>
      <dsp:txXfrm>
        <a:off x="274966" y="2403378"/>
        <a:ext cx="2736214" cy="1479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69CCC8-1044-4EB4-9C5F-22D8844DCA5C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A529D44-2422-4F2F-A395-3A471C47C2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611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2355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8686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788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5B65D0-83B5-42A9-AD45-DF5ADF2AF11B}" type="slidenum">
              <a:rPr lang="en-GB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GB" altLang="ru-RU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Стоимость переработки 1 т ОЯТ на предприятиях Велико­британии и Франции составляет 2-3 млн долларов, что значи­тельно дороже расходов на его хранение </a:t>
            </a:r>
          </a:p>
        </p:txBody>
      </p:sp>
    </p:spTree>
    <p:extLst>
      <p:ext uri="{BB962C8B-B14F-4D97-AF65-F5344CB8AC3E}">
        <p14:creationId xmlns:p14="http://schemas.microsoft.com/office/powerpoint/2010/main" val="3168356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26CCBD-4158-47C3-BE74-4DB06EB7F50A}" type="slidenum">
              <a:rPr lang="en-GB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GB" altLang="ru-RU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ru-RU" sz="8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3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8402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3731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C8B6C5-EED0-4E65-9B46-AB56504A49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E926C-A35E-4E6B-90D3-A3BEBCEB8C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97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74F6B-E210-456C-BE9D-F362B2F82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08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55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5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BA1FD3-9EE3-440F-BC83-9EA73408C4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69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DFD90-41F6-4BF4-9788-850FC9F134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57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D9DE4-B328-4F81-8814-B41967C488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48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00CB1-7CC7-4FCF-85F7-85F5BD9546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583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7384-769D-410F-9CEB-5812BBDF45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409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2C60B-5196-43FF-A4EA-F72BA5C6DE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29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58D76-FCCB-4D30-A9D1-5BF59BB214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6430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97489-D813-4623-B30B-7D8C23E61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85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7DD08-E798-422B-AD60-CBA94B2F89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8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F78FD-188C-4354-BD42-2CF75DFEC6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949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A0B48-A5AB-45FF-AF15-DE2508C074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3220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F0A6F-F5B2-407D-BE3F-9FAC26F83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989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A0AB-A190-4666-A03A-D2A105CE45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492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17A9C-1229-4FB0-9DFA-949DD6717B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8057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22FCB-A6AD-46AD-AB4C-CB99D0CD12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222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01F02-6DE2-464B-B3AD-F933F9FBF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491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B7A3C-4007-45F6-9723-3B27523E41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925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ED1F5-85B9-454C-9349-F0A3184D6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285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F7448-2BB1-4460-A5C1-8F69E4CFB0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988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D47C-CFBE-4472-B6CE-292B1A00CC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695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3491-307B-4436-86ED-D7BA7B4BB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69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CB427-8853-43A3-8438-C30DB129F7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415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4510D-EC03-445C-80B6-BF426ECBC1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481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118F-0CBA-4AAA-A29C-64ABFF046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117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78290-3FD0-44E2-8227-0A9D25DD2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232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kumimoji="0" lang="ru-RU" sz="2400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sp>
        <p:nvSpPr>
          <p:cNvPr id="296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F7EF5B-9071-4937-9570-BD71D1870D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1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FD25-A33C-448C-A672-C7F85FE672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26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AD910-C95D-4558-A1E0-67BDC2C2BF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03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2484A-E8BA-4427-9341-E7A0DDC533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096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7262-B633-4171-8578-630F507B0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14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309E8-EF9B-4F4A-9913-75437AFAC1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303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0FEC2-346F-4D98-9E89-78AF68CBDE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616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34AC-C953-404E-8403-DC8F2F1B98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525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349FC-4F61-46F4-AF67-994FB8DD39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2800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7B8B-51FC-4870-A221-E850D71AC9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1794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05F6E-10E2-4CF1-802B-2F2F3EAFFE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472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5E61-F4DF-47B3-BF49-DDBB3C0A2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39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27DCB-8E77-4D85-882A-7BA2AAFF08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44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7B69-29BD-4025-9AF1-AFD4CFBF52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43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E743-533E-47EC-9E2D-5DF405457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147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2E8AE-E589-47A1-BD7A-D4DB8B53DD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605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7ABE4-7CF8-4583-938E-574869C24C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64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C8FB90-817A-40DD-9B8E-440C01D52B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0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945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EFE1FFC-F641-45D4-BE0C-5FF74D356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1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90C2AD-5E52-4F6F-9E54-8E52D636E4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D216181-0610-4F2B-8F8A-54BCA979DC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4116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4117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kumimoji="0" lang="ru-RU" sz="2400"/>
            </a:p>
          </p:txBody>
        </p:sp>
      </p:grpSp>
      <p:grpSp>
        <p:nvGrpSpPr>
          <p:cNvPr id="4104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4114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4115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grpSp>
        <p:nvGrpSpPr>
          <p:cNvPr id="4105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4112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4113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grpSp>
        <p:nvGrpSpPr>
          <p:cNvPr id="4106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4110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4111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4108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4109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2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-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-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63;&#1077;&#1088;&#1085;&#1086;&#1073;&#1099;&#1083;&#1100;&#1089;&#1082;&#1072;&#1103;%20&#1082;&#1072;&#1090;&#1072;&#1089;&#1090;&#1088;&#1086;&#1092;&#1072;.wmv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84;&#1091;&#1079;&#1099;&#1082;&#1072;&#1083;&#1100;&#1085;&#1086;&#1077;%20&#1089;&#1086;&#1087;&#1088;&#1086;&#1074;&#1086;&#1078;&#1076;&#1077;&#1085;&#1080;&#1077;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http://www.kiddofspeed.com/367img/image22.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m.ru/?reg=0&amp;cod=7" TargetMode="External"/><Relationship Id="rId3" Type="http://schemas.openxmlformats.org/officeDocument/2006/relationships/hyperlink" Target="http://www.pem.ru/?reg=0&amp;cod=2" TargetMode="External"/><Relationship Id="rId7" Type="http://schemas.openxmlformats.org/officeDocument/2006/relationships/hyperlink" Target="http://www.pem.ru/?reg=0&amp;cod=6" TargetMode="External"/><Relationship Id="rId2" Type="http://schemas.openxmlformats.org/officeDocument/2006/relationships/hyperlink" Target="http://www.pem.ru/?reg=0&amp;cod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m.ru/?reg=0&amp;cod=5" TargetMode="External"/><Relationship Id="rId11" Type="http://schemas.openxmlformats.org/officeDocument/2006/relationships/hyperlink" Target="http://www.pem.ru/?reg=0&amp;cod=11" TargetMode="External"/><Relationship Id="rId5" Type="http://schemas.openxmlformats.org/officeDocument/2006/relationships/hyperlink" Target="http://www.pem.ru/?reg=0&amp;cod=4" TargetMode="External"/><Relationship Id="rId10" Type="http://schemas.openxmlformats.org/officeDocument/2006/relationships/hyperlink" Target="http://www.pem.ru/?reg=0&amp;cod=10" TargetMode="External"/><Relationship Id="rId4" Type="http://schemas.openxmlformats.org/officeDocument/2006/relationships/hyperlink" Target="http://www.pem.ru/?reg=0&amp;cod=3" TargetMode="External"/><Relationship Id="rId9" Type="http://schemas.openxmlformats.org/officeDocument/2006/relationships/hyperlink" Target="http://www.pem.ru/?reg=0&amp;cod=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188640"/>
            <a:ext cx="9142413" cy="2160240"/>
          </a:xfrm>
        </p:spPr>
        <p:txBody>
          <a:bodyPr/>
          <a:lstStyle/>
          <a:p>
            <a:pPr algn="ctr"/>
            <a:r>
              <a:rPr lang="ru-RU" sz="4800" dirty="0"/>
              <a:t>Экологические проблемы работы атомных </a:t>
            </a:r>
            <a:r>
              <a:rPr lang="ru-RU" sz="4800" dirty="0" smtClean="0"/>
              <a:t>электростанций</a:t>
            </a:r>
            <a:endParaRPr lang="ru-RU" altLang="ru-RU" sz="4800" dirty="0" smtClean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500813" y="4221088"/>
            <a:ext cx="2643187" cy="2636912"/>
          </a:xfrm>
        </p:spPr>
        <p:txBody>
          <a:bodyPr/>
          <a:lstStyle/>
          <a:p>
            <a:r>
              <a:rPr lang="ru-RU" altLang="ru-RU" sz="1800" dirty="0" err="1" smtClean="0"/>
              <a:t>Карачук</a:t>
            </a:r>
            <a:r>
              <a:rPr lang="ru-RU" altLang="ru-RU" sz="1800" dirty="0" smtClean="0"/>
              <a:t> Э. А.</a:t>
            </a:r>
          </a:p>
          <a:p>
            <a:r>
              <a:rPr lang="ru-RU" altLang="ru-RU" sz="1800" dirty="0" smtClean="0"/>
              <a:t>Учитель физики</a:t>
            </a:r>
          </a:p>
          <a:p>
            <a:r>
              <a:rPr lang="ru-RU" altLang="ru-RU" sz="1800" dirty="0" smtClean="0"/>
              <a:t>МБОУ </a:t>
            </a:r>
            <a:r>
              <a:rPr lang="ru-RU" altLang="ru-RU" sz="1800" dirty="0" err="1" smtClean="0"/>
              <a:t>Магазинский</a:t>
            </a:r>
            <a:r>
              <a:rPr lang="ru-RU" altLang="ru-RU" sz="1800" dirty="0" smtClean="0"/>
              <a:t> УВК</a:t>
            </a:r>
            <a:endParaRPr lang="ru-RU" altLang="ru-RU" sz="1800" dirty="0" smtClean="0"/>
          </a:p>
        </p:txBody>
      </p:sp>
      <p:pic>
        <p:nvPicPr>
          <p:cNvPr id="5" name="Picture 4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714625"/>
            <a:ext cx="259556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экологические факторы: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81200"/>
            <a:ext cx="8486775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4000" b="1" u="sng" dirty="0" smtClean="0"/>
              <a:t>1. Тепловое загрязнение: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u="sng" dirty="0" smtClean="0"/>
          </a:p>
          <a:p>
            <a:pPr marL="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Тепловые потери АЭС в 1,5 раза больше, чем ТЭС аналогичной мощности, поэтому КПД атомных электростанций невелик (20-25%), и их работа сопровождается «сбросом» огромного количества теплоты в воздух и воду.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ru-RU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857375"/>
            <a:ext cx="8643937" cy="3554413"/>
          </a:xfrm>
        </p:spPr>
        <p:txBody>
          <a:bodyPr/>
          <a:lstStyle/>
          <a:p>
            <a:pPr marL="0"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В нагретой теплой воде водоемов происходит бурное развитие сине-зеленых водорослей, наступает «цветение» воды; это явление, получившее название</a:t>
            </a:r>
            <a:r>
              <a:rPr lang="ru-RU" altLang="ru-RU" i="1" smtClean="0"/>
              <a:t> автрофизиции, </a:t>
            </a:r>
            <a:r>
              <a:rPr lang="ru-RU" altLang="ru-RU" smtClean="0"/>
              <a:t>делает невозможным использование таких водоемов для питьевого водоснабжения.</a:t>
            </a:r>
          </a:p>
        </p:txBody>
      </p:sp>
      <p:pic>
        <p:nvPicPr>
          <p:cNvPr id="30726" name="Picture 6" descr="i"/>
          <p:cNvPicPr>
            <a:picLocks noChangeAspect="1" noChangeArrowheads="1"/>
          </p:cNvPicPr>
          <p:nvPr/>
        </p:nvPicPr>
        <p:blipFill>
          <a:blip r:embed="rId2">
            <a:lum bright="1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643438"/>
            <a:ext cx="2890837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71625"/>
            <a:ext cx="8229600" cy="4957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3200" b="1" u="sng" dirty="0" smtClean="0"/>
              <a:t>2. Наличие радиоактивных отходов: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b="1" u="sng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Урановая руда добывается на рудниках подземным или открытым способом. Эта отрасль горнодобывающего производства ухудшает окружающую среду, загрязняя воздух, почву, поверхностные и подземные воды.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  <a:defRPr/>
            </a:pPr>
            <a:endParaRPr lang="ru-RU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dirty="0" smtClean="0"/>
              <a:t>Отходы на стадии добычи и переработки природного урана очень велики и составляют 99,8%.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dirty="0" smtClean="0"/>
              <a:t>   </a:t>
            </a:r>
          </a:p>
        </p:txBody>
      </p:sp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экологические факторы: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57375"/>
            <a:ext cx="4495800" cy="3411538"/>
          </a:xfrm>
        </p:spPr>
        <p:txBody>
          <a:bodyPr/>
          <a:lstStyle/>
          <a:p>
            <a:pPr marL="0"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Из резервуаров для хранения жидких отходов радиоактивные вещества могут попадать в грунтовые воды и расположенные рядом поверхностные водоемы</a:t>
            </a:r>
          </a:p>
        </p:txBody>
      </p:sp>
      <p:pic>
        <p:nvPicPr>
          <p:cNvPr id="41992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9300" y="96838"/>
            <a:ext cx="3314700" cy="4627562"/>
          </a:xfrm>
          <a:noFill/>
        </p:spPr>
      </p:pic>
      <p:pic>
        <p:nvPicPr>
          <p:cNvPr id="41993" name="Picture 9" descr="180px-Fort-greely-low-level-wa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2438"/>
            <a:ext cx="346075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4313" y="1785938"/>
            <a:ext cx="6429375" cy="3643312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Твердые и жидкие отходы, возникающие при регенерации ядерного топлива, обладают очень высокой радиоактивностью и требуют специальной переработки и специального захоронения в целях обеспечения безопасности</a:t>
            </a:r>
          </a:p>
        </p:txBody>
      </p:sp>
      <p:pic>
        <p:nvPicPr>
          <p:cNvPr id="44041" name="Picture 9" descr="Konteiner s vkladic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3643313"/>
            <a:ext cx="238283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008063"/>
          </a:xfrm>
        </p:spPr>
        <p:txBody>
          <a:bodyPr/>
          <a:lstStyle/>
          <a:p>
            <a:pPr algn="ctr" eaLnBrk="1" hangingPunct="1"/>
            <a:r>
              <a:rPr lang="en-US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состава ОЯТ</a:t>
            </a:r>
            <a:br>
              <a:rPr lang="en-US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облучения в реакторе</a:t>
            </a:r>
            <a:endParaRPr lang="ru-RU" alt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627" name="Group 749"/>
          <p:cNvGrpSpPr>
            <a:grpSpLocks/>
          </p:cNvGrpSpPr>
          <p:nvPr/>
        </p:nvGrpSpPr>
        <p:grpSpPr bwMode="auto">
          <a:xfrm>
            <a:off x="785813" y="1143000"/>
            <a:ext cx="7794625" cy="4222750"/>
            <a:chOff x="497" y="1077"/>
            <a:chExt cx="4534" cy="2548"/>
          </a:xfrm>
        </p:grpSpPr>
        <p:sp>
          <p:nvSpPr>
            <p:cNvPr id="26630" name="Rectangle 750"/>
            <p:cNvSpPr>
              <a:spLocks noChangeArrowheads="1"/>
            </p:cNvSpPr>
            <p:nvPr/>
          </p:nvSpPr>
          <p:spPr bwMode="auto">
            <a:xfrm>
              <a:off x="1725" y="3386"/>
              <a:ext cx="304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000" b="1">
                  <a:solidFill>
                    <a:schemeClr val="tx2"/>
                  </a:solidFill>
                </a:rPr>
                <a:t>ЯТ</a:t>
              </a:r>
            </a:p>
          </p:txBody>
        </p:sp>
        <p:sp>
          <p:nvSpPr>
            <p:cNvPr id="26631" name="Rectangle 751"/>
            <p:cNvSpPr>
              <a:spLocks noChangeArrowheads="1"/>
            </p:cNvSpPr>
            <p:nvPr/>
          </p:nvSpPr>
          <p:spPr bwMode="auto">
            <a:xfrm>
              <a:off x="2937" y="3386"/>
              <a:ext cx="41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000" b="1">
                  <a:solidFill>
                    <a:schemeClr val="tx2"/>
                  </a:solidFill>
                </a:rPr>
                <a:t>ОЯТ</a:t>
              </a:r>
            </a:p>
          </p:txBody>
        </p:sp>
        <p:grpSp>
          <p:nvGrpSpPr>
            <p:cNvPr id="26632" name="Group 752"/>
            <p:cNvGrpSpPr>
              <a:grpSpLocks/>
            </p:cNvGrpSpPr>
            <p:nvPr/>
          </p:nvGrpSpPr>
          <p:grpSpPr bwMode="auto">
            <a:xfrm>
              <a:off x="3872" y="1077"/>
              <a:ext cx="1159" cy="797"/>
              <a:chOff x="3872" y="1077"/>
              <a:chExt cx="1159" cy="797"/>
            </a:xfrm>
          </p:grpSpPr>
          <p:sp>
            <p:nvSpPr>
              <p:cNvPr id="27378" name="Rectangle 753"/>
              <p:cNvSpPr>
                <a:spLocks noChangeArrowheads="1"/>
              </p:cNvSpPr>
              <p:nvPr/>
            </p:nvSpPr>
            <p:spPr bwMode="auto">
              <a:xfrm>
                <a:off x="3872" y="1077"/>
                <a:ext cx="85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ЯТ</a:t>
                </a:r>
                <a:r>
                  <a:rPr lang="en-US" altLang="ru-RU" sz="1400" b="1">
                    <a:solidFill>
                      <a:schemeClr val="tx2"/>
                    </a:solidFill>
                  </a:rPr>
                  <a:t>—</a:t>
                </a:r>
                <a:r>
                  <a:rPr lang="en-US" altLang="ru-RU" sz="1600" b="1">
                    <a:solidFill>
                      <a:schemeClr val="tx2"/>
                    </a:solidFill>
                  </a:rPr>
                  <a:t>ядерное</a:t>
                </a:r>
              </a:p>
            </p:txBody>
          </p:sp>
          <p:sp>
            <p:nvSpPr>
              <p:cNvPr id="27379" name="Rectangle 754"/>
              <p:cNvSpPr>
                <a:spLocks noChangeArrowheads="1"/>
              </p:cNvSpPr>
              <p:nvPr/>
            </p:nvSpPr>
            <p:spPr bwMode="auto">
              <a:xfrm>
                <a:off x="4184" y="1196"/>
                <a:ext cx="60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топливо</a:t>
                </a:r>
              </a:p>
            </p:txBody>
          </p:sp>
          <p:sp>
            <p:nvSpPr>
              <p:cNvPr id="27380" name="Rectangle 755"/>
              <p:cNvSpPr>
                <a:spLocks noChangeArrowheads="1"/>
              </p:cNvSpPr>
              <p:nvPr/>
            </p:nvSpPr>
            <p:spPr bwMode="auto">
              <a:xfrm>
                <a:off x="3872" y="1408"/>
                <a:ext cx="115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ОЯТ</a:t>
                </a:r>
                <a:r>
                  <a:rPr lang="en-US" altLang="ru-RU" sz="1400" b="1">
                    <a:solidFill>
                      <a:schemeClr val="tx2"/>
                    </a:solidFill>
                  </a:rPr>
                  <a:t>—</a:t>
                </a:r>
                <a:r>
                  <a:rPr lang="en-US" altLang="ru-RU" sz="1600" b="1">
                    <a:solidFill>
                      <a:schemeClr val="tx2"/>
                    </a:solidFill>
                  </a:rPr>
                  <a:t>облученное</a:t>
                </a:r>
              </a:p>
            </p:txBody>
          </p:sp>
          <p:sp>
            <p:nvSpPr>
              <p:cNvPr id="27381" name="Rectangle 756"/>
              <p:cNvSpPr>
                <a:spLocks noChangeArrowheads="1"/>
              </p:cNvSpPr>
              <p:nvPr/>
            </p:nvSpPr>
            <p:spPr bwMode="auto">
              <a:xfrm>
                <a:off x="4304" y="1537"/>
                <a:ext cx="59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ядерное</a:t>
                </a:r>
              </a:p>
            </p:txBody>
          </p:sp>
          <p:sp>
            <p:nvSpPr>
              <p:cNvPr id="27382" name="Rectangle 757"/>
              <p:cNvSpPr>
                <a:spLocks noChangeArrowheads="1"/>
              </p:cNvSpPr>
              <p:nvPr/>
            </p:nvSpPr>
            <p:spPr bwMode="auto">
              <a:xfrm>
                <a:off x="4304" y="1671"/>
                <a:ext cx="60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топливо</a:t>
                </a:r>
              </a:p>
            </p:txBody>
          </p:sp>
        </p:grpSp>
        <p:grpSp>
          <p:nvGrpSpPr>
            <p:cNvPr id="26633" name="Group 758"/>
            <p:cNvGrpSpPr>
              <a:grpSpLocks/>
            </p:cNvGrpSpPr>
            <p:nvPr/>
          </p:nvGrpSpPr>
          <p:grpSpPr bwMode="auto">
            <a:xfrm>
              <a:off x="497" y="1154"/>
              <a:ext cx="4453" cy="2244"/>
              <a:chOff x="497" y="1154"/>
              <a:chExt cx="4453" cy="2244"/>
            </a:xfrm>
          </p:grpSpPr>
          <p:sp>
            <p:nvSpPr>
              <p:cNvPr id="26634" name="Rectangle 759"/>
              <p:cNvSpPr>
                <a:spLocks noChangeArrowheads="1"/>
              </p:cNvSpPr>
              <p:nvPr/>
            </p:nvSpPr>
            <p:spPr bwMode="auto">
              <a:xfrm>
                <a:off x="4254" y="2784"/>
                <a:ext cx="68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Плутоний</a:t>
                </a:r>
              </a:p>
            </p:txBody>
          </p:sp>
          <p:sp>
            <p:nvSpPr>
              <p:cNvPr id="26635" name="Rectangle 760"/>
              <p:cNvSpPr>
                <a:spLocks noChangeArrowheads="1"/>
              </p:cNvSpPr>
              <p:nvPr/>
            </p:nvSpPr>
            <p:spPr bwMode="auto">
              <a:xfrm>
                <a:off x="4254" y="2108"/>
                <a:ext cx="6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УРАН</a:t>
                </a:r>
                <a:r>
                  <a:rPr lang="en-US" altLang="ru-RU" sz="1400" b="1">
                    <a:solidFill>
                      <a:schemeClr val="tx2"/>
                    </a:solidFill>
                  </a:rPr>
                  <a:t>-</a:t>
                </a:r>
                <a:r>
                  <a:rPr lang="en-US" altLang="ru-RU" sz="1600" b="1">
                    <a:solidFill>
                      <a:schemeClr val="tx2"/>
                    </a:solidFill>
                  </a:rPr>
                  <a:t>238</a:t>
                </a:r>
              </a:p>
            </p:txBody>
          </p:sp>
          <p:sp>
            <p:nvSpPr>
              <p:cNvPr id="26636" name="Rectangle 761"/>
              <p:cNvSpPr>
                <a:spLocks noChangeArrowheads="1"/>
              </p:cNvSpPr>
              <p:nvPr/>
            </p:nvSpPr>
            <p:spPr bwMode="auto">
              <a:xfrm>
                <a:off x="4254" y="2242"/>
                <a:ext cx="66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двуокись</a:t>
                </a:r>
              </a:p>
            </p:txBody>
          </p:sp>
          <p:sp>
            <p:nvSpPr>
              <p:cNvPr id="26637" name="Rectangle 762"/>
              <p:cNvSpPr>
                <a:spLocks noChangeArrowheads="1"/>
              </p:cNvSpPr>
              <p:nvPr/>
            </p:nvSpPr>
            <p:spPr bwMode="auto">
              <a:xfrm>
                <a:off x="4254" y="2410"/>
                <a:ext cx="6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УРАН</a:t>
                </a:r>
                <a:r>
                  <a:rPr lang="en-US" altLang="ru-RU" sz="1400" b="1">
                    <a:solidFill>
                      <a:schemeClr val="tx2"/>
                    </a:solidFill>
                  </a:rPr>
                  <a:t>-</a:t>
                </a:r>
                <a:r>
                  <a:rPr lang="en-US" altLang="ru-RU" sz="1600" b="1">
                    <a:solidFill>
                      <a:schemeClr val="tx2"/>
                    </a:solidFill>
                  </a:rPr>
                  <a:t>235</a:t>
                </a:r>
              </a:p>
            </p:txBody>
          </p:sp>
          <p:sp>
            <p:nvSpPr>
              <p:cNvPr id="26638" name="Rectangle 763"/>
              <p:cNvSpPr>
                <a:spLocks noChangeArrowheads="1"/>
              </p:cNvSpPr>
              <p:nvPr/>
            </p:nvSpPr>
            <p:spPr bwMode="auto">
              <a:xfrm>
                <a:off x="4254" y="2545"/>
                <a:ext cx="66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двуокись</a:t>
                </a:r>
              </a:p>
            </p:txBody>
          </p:sp>
          <p:sp>
            <p:nvSpPr>
              <p:cNvPr id="26639" name="Rectangle 764"/>
              <p:cNvSpPr>
                <a:spLocks noChangeArrowheads="1"/>
              </p:cNvSpPr>
              <p:nvPr/>
            </p:nvSpPr>
            <p:spPr bwMode="auto">
              <a:xfrm>
                <a:off x="4254" y="3022"/>
                <a:ext cx="51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Другие</a:t>
                </a:r>
              </a:p>
            </p:txBody>
          </p:sp>
          <p:sp>
            <p:nvSpPr>
              <p:cNvPr id="26640" name="Rectangle 765"/>
              <p:cNvSpPr>
                <a:spLocks noChangeArrowheads="1"/>
              </p:cNvSpPr>
              <p:nvPr/>
            </p:nvSpPr>
            <p:spPr bwMode="auto">
              <a:xfrm>
                <a:off x="4254" y="3155"/>
                <a:ext cx="69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элементы</a:t>
                </a:r>
              </a:p>
            </p:txBody>
          </p:sp>
          <p:sp>
            <p:nvSpPr>
              <p:cNvPr id="26641" name="Freeform 766"/>
              <p:cNvSpPr>
                <a:spLocks/>
              </p:cNvSpPr>
              <p:nvPr/>
            </p:nvSpPr>
            <p:spPr bwMode="auto">
              <a:xfrm>
                <a:off x="4033" y="2182"/>
                <a:ext cx="229" cy="227"/>
              </a:xfrm>
              <a:custGeom>
                <a:avLst/>
                <a:gdLst>
                  <a:gd name="T0" fmla="*/ 0 w 229"/>
                  <a:gd name="T1" fmla="*/ 0 h 227"/>
                  <a:gd name="T2" fmla="*/ 228 w 229"/>
                  <a:gd name="T3" fmla="*/ 0 h 227"/>
                  <a:gd name="T4" fmla="*/ 228 w 229"/>
                  <a:gd name="T5" fmla="*/ 226 h 227"/>
                  <a:gd name="T6" fmla="*/ 0 w 229"/>
                  <a:gd name="T7" fmla="*/ 226 h 227"/>
                  <a:gd name="T8" fmla="*/ 0 w 229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"/>
                  <a:gd name="T16" fmla="*/ 0 h 227"/>
                  <a:gd name="T17" fmla="*/ 229 w 229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" h="227">
                    <a:moveTo>
                      <a:pt x="0" y="0"/>
                    </a:moveTo>
                    <a:lnTo>
                      <a:pt x="228" y="0"/>
                    </a:lnTo>
                    <a:lnTo>
                      <a:pt x="228" y="226"/>
                    </a:lnTo>
                    <a:lnTo>
                      <a:pt x="0" y="22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11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2" name="Freeform 767"/>
              <p:cNvSpPr>
                <a:spLocks/>
              </p:cNvSpPr>
              <p:nvPr/>
            </p:nvSpPr>
            <p:spPr bwMode="auto">
              <a:xfrm>
                <a:off x="4033" y="2177"/>
                <a:ext cx="233" cy="18"/>
              </a:xfrm>
              <a:custGeom>
                <a:avLst/>
                <a:gdLst>
                  <a:gd name="T0" fmla="*/ 232 w 233"/>
                  <a:gd name="T1" fmla="*/ 9 h 18"/>
                  <a:gd name="T2" fmla="*/ 227 w 233"/>
                  <a:gd name="T3" fmla="*/ 0 h 18"/>
                  <a:gd name="T4" fmla="*/ 0 w 233"/>
                  <a:gd name="T5" fmla="*/ 0 h 18"/>
                  <a:gd name="T6" fmla="*/ 0 w 233"/>
                  <a:gd name="T7" fmla="*/ 17 h 18"/>
                  <a:gd name="T8" fmla="*/ 227 w 233"/>
                  <a:gd name="T9" fmla="*/ 17 h 18"/>
                  <a:gd name="T10" fmla="*/ 232 w 233"/>
                  <a:gd name="T11" fmla="*/ 9 h 18"/>
                  <a:gd name="T12" fmla="*/ 232 w 233"/>
                  <a:gd name="T13" fmla="*/ 9 h 18"/>
                  <a:gd name="T14" fmla="*/ 232 w 233"/>
                  <a:gd name="T15" fmla="*/ 0 h 18"/>
                  <a:gd name="T16" fmla="*/ 227 w 233"/>
                  <a:gd name="T17" fmla="*/ 0 h 18"/>
                  <a:gd name="T18" fmla="*/ 232 w 233"/>
                  <a:gd name="T19" fmla="*/ 9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3"/>
                  <a:gd name="T31" fmla="*/ 0 h 18"/>
                  <a:gd name="T32" fmla="*/ 233 w 233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3" h="18">
                    <a:moveTo>
                      <a:pt x="232" y="9"/>
                    </a:moveTo>
                    <a:lnTo>
                      <a:pt x="227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27" y="17"/>
                    </a:lnTo>
                    <a:lnTo>
                      <a:pt x="232" y="9"/>
                    </a:lnTo>
                    <a:lnTo>
                      <a:pt x="232" y="0"/>
                    </a:lnTo>
                    <a:lnTo>
                      <a:pt x="227" y="0"/>
                    </a:lnTo>
                    <a:lnTo>
                      <a:pt x="232" y="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3" name="Freeform 768"/>
              <p:cNvSpPr>
                <a:spLocks/>
              </p:cNvSpPr>
              <p:nvPr/>
            </p:nvSpPr>
            <p:spPr bwMode="auto">
              <a:xfrm>
                <a:off x="4256" y="2182"/>
                <a:ext cx="19" cy="232"/>
              </a:xfrm>
              <a:custGeom>
                <a:avLst/>
                <a:gdLst>
                  <a:gd name="T0" fmla="*/ 9 w 19"/>
                  <a:gd name="T1" fmla="*/ 231 h 232"/>
                  <a:gd name="T2" fmla="*/ 18 w 19"/>
                  <a:gd name="T3" fmla="*/ 225 h 232"/>
                  <a:gd name="T4" fmla="*/ 18 w 19"/>
                  <a:gd name="T5" fmla="*/ 0 h 232"/>
                  <a:gd name="T6" fmla="*/ 0 w 19"/>
                  <a:gd name="T7" fmla="*/ 0 h 232"/>
                  <a:gd name="T8" fmla="*/ 0 w 19"/>
                  <a:gd name="T9" fmla="*/ 225 h 232"/>
                  <a:gd name="T10" fmla="*/ 9 w 19"/>
                  <a:gd name="T11" fmla="*/ 231 h 232"/>
                  <a:gd name="T12" fmla="*/ 9 w 19"/>
                  <a:gd name="T13" fmla="*/ 231 h 232"/>
                  <a:gd name="T14" fmla="*/ 18 w 19"/>
                  <a:gd name="T15" fmla="*/ 231 h 232"/>
                  <a:gd name="T16" fmla="*/ 18 w 19"/>
                  <a:gd name="T17" fmla="*/ 225 h 232"/>
                  <a:gd name="T18" fmla="*/ 9 w 19"/>
                  <a:gd name="T19" fmla="*/ 231 h 2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232"/>
                  <a:gd name="T32" fmla="*/ 19 w 19"/>
                  <a:gd name="T33" fmla="*/ 232 h 2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232">
                    <a:moveTo>
                      <a:pt x="9" y="231"/>
                    </a:moveTo>
                    <a:lnTo>
                      <a:pt x="18" y="225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25"/>
                    </a:lnTo>
                    <a:lnTo>
                      <a:pt x="9" y="231"/>
                    </a:lnTo>
                    <a:lnTo>
                      <a:pt x="18" y="231"/>
                    </a:lnTo>
                    <a:lnTo>
                      <a:pt x="18" y="225"/>
                    </a:lnTo>
                    <a:lnTo>
                      <a:pt x="9" y="2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4" name="Freeform 769"/>
              <p:cNvSpPr>
                <a:spLocks/>
              </p:cNvSpPr>
              <p:nvPr/>
            </p:nvSpPr>
            <p:spPr bwMode="auto">
              <a:xfrm>
                <a:off x="4029" y="2404"/>
                <a:ext cx="233" cy="19"/>
              </a:xfrm>
              <a:custGeom>
                <a:avLst/>
                <a:gdLst>
                  <a:gd name="T0" fmla="*/ 0 w 233"/>
                  <a:gd name="T1" fmla="*/ 8 h 19"/>
                  <a:gd name="T2" fmla="*/ 4 w 233"/>
                  <a:gd name="T3" fmla="*/ 18 h 19"/>
                  <a:gd name="T4" fmla="*/ 232 w 233"/>
                  <a:gd name="T5" fmla="*/ 18 h 19"/>
                  <a:gd name="T6" fmla="*/ 232 w 233"/>
                  <a:gd name="T7" fmla="*/ 0 h 19"/>
                  <a:gd name="T8" fmla="*/ 4 w 233"/>
                  <a:gd name="T9" fmla="*/ 0 h 19"/>
                  <a:gd name="T10" fmla="*/ 0 w 233"/>
                  <a:gd name="T11" fmla="*/ 8 h 19"/>
                  <a:gd name="T12" fmla="*/ 0 w 233"/>
                  <a:gd name="T13" fmla="*/ 8 h 19"/>
                  <a:gd name="T14" fmla="*/ 0 w 233"/>
                  <a:gd name="T15" fmla="*/ 18 h 19"/>
                  <a:gd name="T16" fmla="*/ 4 w 233"/>
                  <a:gd name="T17" fmla="*/ 18 h 19"/>
                  <a:gd name="T18" fmla="*/ 0 w 233"/>
                  <a:gd name="T19" fmla="*/ 8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3"/>
                  <a:gd name="T31" fmla="*/ 0 h 19"/>
                  <a:gd name="T32" fmla="*/ 233 w 233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3" h="19">
                    <a:moveTo>
                      <a:pt x="0" y="8"/>
                    </a:moveTo>
                    <a:lnTo>
                      <a:pt x="4" y="18"/>
                    </a:lnTo>
                    <a:lnTo>
                      <a:pt x="232" y="18"/>
                    </a:lnTo>
                    <a:lnTo>
                      <a:pt x="232" y="0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5" name="Freeform 770"/>
              <p:cNvSpPr>
                <a:spLocks/>
              </p:cNvSpPr>
              <p:nvPr/>
            </p:nvSpPr>
            <p:spPr bwMode="auto">
              <a:xfrm>
                <a:off x="4029" y="2177"/>
                <a:ext cx="19" cy="232"/>
              </a:xfrm>
              <a:custGeom>
                <a:avLst/>
                <a:gdLst>
                  <a:gd name="T0" fmla="*/ 9 w 19"/>
                  <a:gd name="T1" fmla="*/ 0 h 232"/>
                  <a:gd name="T2" fmla="*/ 0 w 19"/>
                  <a:gd name="T3" fmla="*/ 5 h 232"/>
                  <a:gd name="T4" fmla="*/ 0 w 19"/>
                  <a:gd name="T5" fmla="*/ 231 h 232"/>
                  <a:gd name="T6" fmla="*/ 18 w 19"/>
                  <a:gd name="T7" fmla="*/ 231 h 232"/>
                  <a:gd name="T8" fmla="*/ 18 w 19"/>
                  <a:gd name="T9" fmla="*/ 5 h 232"/>
                  <a:gd name="T10" fmla="*/ 9 w 19"/>
                  <a:gd name="T11" fmla="*/ 0 h 232"/>
                  <a:gd name="T12" fmla="*/ 9 w 19"/>
                  <a:gd name="T13" fmla="*/ 0 h 232"/>
                  <a:gd name="T14" fmla="*/ 0 w 19"/>
                  <a:gd name="T15" fmla="*/ 0 h 232"/>
                  <a:gd name="T16" fmla="*/ 0 w 19"/>
                  <a:gd name="T17" fmla="*/ 5 h 232"/>
                  <a:gd name="T18" fmla="*/ 9 w 19"/>
                  <a:gd name="T19" fmla="*/ 0 h 2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232"/>
                  <a:gd name="T32" fmla="*/ 19 w 19"/>
                  <a:gd name="T33" fmla="*/ 232 h 2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232">
                    <a:moveTo>
                      <a:pt x="9" y="0"/>
                    </a:moveTo>
                    <a:lnTo>
                      <a:pt x="0" y="5"/>
                    </a:lnTo>
                    <a:lnTo>
                      <a:pt x="0" y="231"/>
                    </a:lnTo>
                    <a:lnTo>
                      <a:pt x="18" y="231"/>
                    </a:lnTo>
                    <a:lnTo>
                      <a:pt x="18" y="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646" name="Group 771"/>
              <p:cNvGrpSpPr>
                <a:grpSpLocks/>
              </p:cNvGrpSpPr>
              <p:nvPr/>
            </p:nvGrpSpPr>
            <p:grpSpPr bwMode="auto">
              <a:xfrm>
                <a:off x="4029" y="3089"/>
                <a:ext cx="246" cy="242"/>
                <a:chOff x="4029" y="3089"/>
                <a:chExt cx="246" cy="242"/>
              </a:xfrm>
            </p:grpSpPr>
            <p:sp>
              <p:nvSpPr>
                <p:cNvPr id="27373" name="Freeform 772"/>
                <p:cNvSpPr>
                  <a:spLocks/>
                </p:cNvSpPr>
                <p:nvPr/>
              </p:nvSpPr>
              <p:spPr bwMode="auto">
                <a:xfrm>
                  <a:off x="4033" y="3093"/>
                  <a:ext cx="229" cy="225"/>
                </a:xfrm>
                <a:custGeom>
                  <a:avLst/>
                  <a:gdLst>
                    <a:gd name="T0" fmla="*/ 0 w 229"/>
                    <a:gd name="T1" fmla="*/ 0 h 225"/>
                    <a:gd name="T2" fmla="*/ 228 w 229"/>
                    <a:gd name="T3" fmla="*/ 0 h 225"/>
                    <a:gd name="T4" fmla="*/ 228 w 229"/>
                    <a:gd name="T5" fmla="*/ 224 h 225"/>
                    <a:gd name="T6" fmla="*/ 0 w 229"/>
                    <a:gd name="T7" fmla="*/ 224 h 225"/>
                    <a:gd name="T8" fmla="*/ 0 w 229"/>
                    <a:gd name="T9" fmla="*/ 0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9"/>
                    <a:gd name="T16" fmla="*/ 0 h 225"/>
                    <a:gd name="T17" fmla="*/ 229 w 229"/>
                    <a:gd name="T18" fmla="*/ 225 h 2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9" h="225">
                      <a:moveTo>
                        <a:pt x="0" y="0"/>
                      </a:moveTo>
                      <a:lnTo>
                        <a:pt x="228" y="0"/>
                      </a:lnTo>
                      <a:lnTo>
                        <a:pt x="228" y="224"/>
                      </a:lnTo>
                      <a:lnTo>
                        <a:pt x="0" y="2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C2B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374" name="Freeform 773"/>
                <p:cNvSpPr>
                  <a:spLocks/>
                </p:cNvSpPr>
                <p:nvPr/>
              </p:nvSpPr>
              <p:spPr bwMode="auto">
                <a:xfrm>
                  <a:off x="4033" y="3089"/>
                  <a:ext cx="233" cy="18"/>
                </a:xfrm>
                <a:custGeom>
                  <a:avLst/>
                  <a:gdLst>
                    <a:gd name="T0" fmla="*/ 232 w 233"/>
                    <a:gd name="T1" fmla="*/ 7 h 18"/>
                    <a:gd name="T2" fmla="*/ 227 w 233"/>
                    <a:gd name="T3" fmla="*/ 0 h 18"/>
                    <a:gd name="T4" fmla="*/ 0 w 233"/>
                    <a:gd name="T5" fmla="*/ 0 h 18"/>
                    <a:gd name="T6" fmla="*/ 0 w 233"/>
                    <a:gd name="T7" fmla="*/ 17 h 18"/>
                    <a:gd name="T8" fmla="*/ 227 w 233"/>
                    <a:gd name="T9" fmla="*/ 17 h 18"/>
                    <a:gd name="T10" fmla="*/ 232 w 233"/>
                    <a:gd name="T11" fmla="*/ 7 h 18"/>
                    <a:gd name="T12" fmla="*/ 232 w 233"/>
                    <a:gd name="T13" fmla="*/ 7 h 18"/>
                    <a:gd name="T14" fmla="*/ 232 w 233"/>
                    <a:gd name="T15" fmla="*/ 0 h 18"/>
                    <a:gd name="T16" fmla="*/ 227 w 233"/>
                    <a:gd name="T17" fmla="*/ 0 h 18"/>
                    <a:gd name="T18" fmla="*/ 232 w 233"/>
                    <a:gd name="T19" fmla="*/ 7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3"/>
                    <a:gd name="T31" fmla="*/ 0 h 18"/>
                    <a:gd name="T32" fmla="*/ 233 w 23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3" h="18">
                      <a:moveTo>
                        <a:pt x="232" y="7"/>
                      </a:moveTo>
                      <a:lnTo>
                        <a:pt x="227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27" y="17"/>
                      </a:lnTo>
                      <a:lnTo>
                        <a:pt x="232" y="7"/>
                      </a:lnTo>
                      <a:lnTo>
                        <a:pt x="232" y="0"/>
                      </a:lnTo>
                      <a:lnTo>
                        <a:pt x="227" y="0"/>
                      </a:lnTo>
                      <a:lnTo>
                        <a:pt x="232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375" name="Freeform 774"/>
                <p:cNvSpPr>
                  <a:spLocks/>
                </p:cNvSpPr>
                <p:nvPr/>
              </p:nvSpPr>
              <p:spPr bwMode="auto">
                <a:xfrm>
                  <a:off x="4256" y="3093"/>
                  <a:ext cx="19" cy="229"/>
                </a:xfrm>
                <a:custGeom>
                  <a:avLst/>
                  <a:gdLst>
                    <a:gd name="T0" fmla="*/ 9 w 19"/>
                    <a:gd name="T1" fmla="*/ 228 h 229"/>
                    <a:gd name="T2" fmla="*/ 18 w 19"/>
                    <a:gd name="T3" fmla="*/ 223 h 229"/>
                    <a:gd name="T4" fmla="*/ 18 w 19"/>
                    <a:gd name="T5" fmla="*/ 0 h 229"/>
                    <a:gd name="T6" fmla="*/ 0 w 19"/>
                    <a:gd name="T7" fmla="*/ 0 h 229"/>
                    <a:gd name="T8" fmla="*/ 0 w 19"/>
                    <a:gd name="T9" fmla="*/ 223 h 229"/>
                    <a:gd name="T10" fmla="*/ 9 w 19"/>
                    <a:gd name="T11" fmla="*/ 228 h 229"/>
                    <a:gd name="T12" fmla="*/ 9 w 19"/>
                    <a:gd name="T13" fmla="*/ 228 h 229"/>
                    <a:gd name="T14" fmla="*/ 18 w 19"/>
                    <a:gd name="T15" fmla="*/ 228 h 229"/>
                    <a:gd name="T16" fmla="*/ 18 w 19"/>
                    <a:gd name="T17" fmla="*/ 223 h 229"/>
                    <a:gd name="T18" fmla="*/ 9 w 19"/>
                    <a:gd name="T19" fmla="*/ 228 h 2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229"/>
                    <a:gd name="T32" fmla="*/ 19 w 19"/>
                    <a:gd name="T33" fmla="*/ 229 h 2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229">
                      <a:moveTo>
                        <a:pt x="9" y="228"/>
                      </a:moveTo>
                      <a:lnTo>
                        <a:pt x="18" y="223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223"/>
                      </a:lnTo>
                      <a:lnTo>
                        <a:pt x="9" y="228"/>
                      </a:lnTo>
                      <a:lnTo>
                        <a:pt x="18" y="228"/>
                      </a:lnTo>
                      <a:lnTo>
                        <a:pt x="18" y="223"/>
                      </a:lnTo>
                      <a:lnTo>
                        <a:pt x="9" y="22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376" name="Freeform 775"/>
                <p:cNvSpPr>
                  <a:spLocks/>
                </p:cNvSpPr>
                <p:nvPr/>
              </p:nvSpPr>
              <p:spPr bwMode="auto">
                <a:xfrm>
                  <a:off x="4029" y="3312"/>
                  <a:ext cx="233" cy="19"/>
                </a:xfrm>
                <a:custGeom>
                  <a:avLst/>
                  <a:gdLst>
                    <a:gd name="T0" fmla="*/ 0 w 233"/>
                    <a:gd name="T1" fmla="*/ 10 h 19"/>
                    <a:gd name="T2" fmla="*/ 4 w 233"/>
                    <a:gd name="T3" fmla="*/ 18 h 19"/>
                    <a:gd name="T4" fmla="*/ 232 w 233"/>
                    <a:gd name="T5" fmla="*/ 18 h 19"/>
                    <a:gd name="T6" fmla="*/ 232 w 233"/>
                    <a:gd name="T7" fmla="*/ 0 h 19"/>
                    <a:gd name="T8" fmla="*/ 4 w 233"/>
                    <a:gd name="T9" fmla="*/ 0 h 19"/>
                    <a:gd name="T10" fmla="*/ 0 w 233"/>
                    <a:gd name="T11" fmla="*/ 10 h 19"/>
                    <a:gd name="T12" fmla="*/ 0 w 233"/>
                    <a:gd name="T13" fmla="*/ 10 h 19"/>
                    <a:gd name="T14" fmla="*/ 0 w 233"/>
                    <a:gd name="T15" fmla="*/ 18 h 19"/>
                    <a:gd name="T16" fmla="*/ 4 w 233"/>
                    <a:gd name="T17" fmla="*/ 18 h 19"/>
                    <a:gd name="T18" fmla="*/ 0 w 233"/>
                    <a:gd name="T19" fmla="*/ 1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3"/>
                    <a:gd name="T31" fmla="*/ 0 h 19"/>
                    <a:gd name="T32" fmla="*/ 233 w 233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3" h="19">
                      <a:moveTo>
                        <a:pt x="0" y="10"/>
                      </a:moveTo>
                      <a:lnTo>
                        <a:pt x="4" y="18"/>
                      </a:lnTo>
                      <a:lnTo>
                        <a:pt x="232" y="18"/>
                      </a:lnTo>
                      <a:lnTo>
                        <a:pt x="232" y="0"/>
                      </a:ln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4" y="18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377" name="Freeform 776"/>
                <p:cNvSpPr>
                  <a:spLocks/>
                </p:cNvSpPr>
                <p:nvPr/>
              </p:nvSpPr>
              <p:spPr bwMode="auto">
                <a:xfrm>
                  <a:off x="4029" y="3089"/>
                  <a:ext cx="19" cy="229"/>
                </a:xfrm>
                <a:custGeom>
                  <a:avLst/>
                  <a:gdLst>
                    <a:gd name="T0" fmla="*/ 9 w 19"/>
                    <a:gd name="T1" fmla="*/ 0 h 229"/>
                    <a:gd name="T2" fmla="*/ 0 w 19"/>
                    <a:gd name="T3" fmla="*/ 4 h 229"/>
                    <a:gd name="T4" fmla="*/ 0 w 19"/>
                    <a:gd name="T5" fmla="*/ 228 h 229"/>
                    <a:gd name="T6" fmla="*/ 18 w 19"/>
                    <a:gd name="T7" fmla="*/ 228 h 229"/>
                    <a:gd name="T8" fmla="*/ 18 w 19"/>
                    <a:gd name="T9" fmla="*/ 4 h 229"/>
                    <a:gd name="T10" fmla="*/ 9 w 19"/>
                    <a:gd name="T11" fmla="*/ 0 h 229"/>
                    <a:gd name="T12" fmla="*/ 9 w 19"/>
                    <a:gd name="T13" fmla="*/ 0 h 229"/>
                    <a:gd name="T14" fmla="*/ 0 w 19"/>
                    <a:gd name="T15" fmla="*/ 0 h 229"/>
                    <a:gd name="T16" fmla="*/ 0 w 19"/>
                    <a:gd name="T17" fmla="*/ 4 h 229"/>
                    <a:gd name="T18" fmla="*/ 9 w 19"/>
                    <a:gd name="T19" fmla="*/ 0 h 2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229"/>
                    <a:gd name="T32" fmla="*/ 19 w 19"/>
                    <a:gd name="T33" fmla="*/ 229 h 2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229">
                      <a:moveTo>
                        <a:pt x="9" y="0"/>
                      </a:moveTo>
                      <a:lnTo>
                        <a:pt x="0" y="4"/>
                      </a:lnTo>
                      <a:lnTo>
                        <a:pt x="0" y="228"/>
                      </a:lnTo>
                      <a:lnTo>
                        <a:pt x="18" y="228"/>
                      </a:lnTo>
                      <a:lnTo>
                        <a:pt x="18" y="4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6647" name="Freeform 777"/>
              <p:cNvSpPr>
                <a:spLocks/>
              </p:cNvSpPr>
              <p:nvPr/>
            </p:nvSpPr>
            <p:spPr bwMode="auto">
              <a:xfrm>
                <a:off x="945" y="3315"/>
                <a:ext cx="2448" cy="19"/>
              </a:xfrm>
              <a:custGeom>
                <a:avLst/>
                <a:gdLst>
                  <a:gd name="T0" fmla="*/ 2443 w 2448"/>
                  <a:gd name="T1" fmla="*/ 18 h 19"/>
                  <a:gd name="T2" fmla="*/ 0 w 2448"/>
                  <a:gd name="T3" fmla="*/ 18 h 19"/>
                  <a:gd name="T4" fmla="*/ 4 w 2448"/>
                  <a:gd name="T5" fmla="*/ 0 h 19"/>
                  <a:gd name="T6" fmla="*/ 2447 w 2448"/>
                  <a:gd name="T7" fmla="*/ 0 h 19"/>
                  <a:gd name="T8" fmla="*/ 2443 w 2448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8"/>
                  <a:gd name="T16" fmla="*/ 0 h 19"/>
                  <a:gd name="T17" fmla="*/ 2448 w 244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8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47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D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8" name="Freeform 778"/>
              <p:cNvSpPr>
                <a:spLocks/>
              </p:cNvSpPr>
              <p:nvPr/>
            </p:nvSpPr>
            <p:spPr bwMode="auto">
              <a:xfrm>
                <a:off x="945" y="3312"/>
                <a:ext cx="2452" cy="19"/>
              </a:xfrm>
              <a:custGeom>
                <a:avLst/>
                <a:gdLst>
                  <a:gd name="T0" fmla="*/ 2443 w 2452"/>
                  <a:gd name="T1" fmla="*/ 18 h 19"/>
                  <a:gd name="T2" fmla="*/ 0 w 2452"/>
                  <a:gd name="T3" fmla="*/ 18 h 19"/>
                  <a:gd name="T4" fmla="*/ 6 w 2452"/>
                  <a:gd name="T5" fmla="*/ 0 h 19"/>
                  <a:gd name="T6" fmla="*/ 2451 w 2452"/>
                  <a:gd name="T7" fmla="*/ 0 h 19"/>
                  <a:gd name="T8" fmla="*/ 2443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1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D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9" name="Freeform 779"/>
              <p:cNvSpPr>
                <a:spLocks/>
              </p:cNvSpPr>
              <p:nvPr/>
            </p:nvSpPr>
            <p:spPr bwMode="auto">
              <a:xfrm>
                <a:off x="949" y="3310"/>
                <a:ext cx="2452" cy="19"/>
              </a:xfrm>
              <a:custGeom>
                <a:avLst/>
                <a:gdLst>
                  <a:gd name="T0" fmla="*/ 2444 w 2452"/>
                  <a:gd name="T1" fmla="*/ 18 h 19"/>
                  <a:gd name="T2" fmla="*/ 0 w 2452"/>
                  <a:gd name="T3" fmla="*/ 18 h 19"/>
                  <a:gd name="T4" fmla="*/ 5 w 2452"/>
                  <a:gd name="T5" fmla="*/ 0 h 19"/>
                  <a:gd name="T6" fmla="*/ 2451 w 2452"/>
                  <a:gd name="T7" fmla="*/ 0 h 19"/>
                  <a:gd name="T8" fmla="*/ 2444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51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D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0" name="Freeform 780"/>
              <p:cNvSpPr>
                <a:spLocks/>
              </p:cNvSpPr>
              <p:nvPr/>
            </p:nvSpPr>
            <p:spPr bwMode="auto">
              <a:xfrm>
                <a:off x="951" y="3308"/>
                <a:ext cx="2452" cy="18"/>
              </a:xfrm>
              <a:custGeom>
                <a:avLst/>
                <a:gdLst>
                  <a:gd name="T0" fmla="*/ 2446 w 2452"/>
                  <a:gd name="T1" fmla="*/ 17 h 18"/>
                  <a:gd name="T2" fmla="*/ 0 w 2452"/>
                  <a:gd name="T3" fmla="*/ 17 h 18"/>
                  <a:gd name="T4" fmla="*/ 7 w 2452"/>
                  <a:gd name="T5" fmla="*/ 0 h 18"/>
                  <a:gd name="T6" fmla="*/ 2451 w 2452"/>
                  <a:gd name="T7" fmla="*/ 0 h 18"/>
                  <a:gd name="T8" fmla="*/ 2446 w 245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8"/>
                  <a:gd name="T17" fmla="*/ 2452 w 245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1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D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1" name="Freeform 781"/>
              <p:cNvSpPr>
                <a:spLocks/>
              </p:cNvSpPr>
              <p:nvPr/>
            </p:nvSpPr>
            <p:spPr bwMode="auto">
              <a:xfrm>
                <a:off x="954" y="3306"/>
                <a:ext cx="2451" cy="18"/>
              </a:xfrm>
              <a:custGeom>
                <a:avLst/>
                <a:gdLst>
                  <a:gd name="T0" fmla="*/ 2445 w 2451"/>
                  <a:gd name="T1" fmla="*/ 17 h 18"/>
                  <a:gd name="T2" fmla="*/ 0 w 2451"/>
                  <a:gd name="T3" fmla="*/ 17 h 18"/>
                  <a:gd name="T4" fmla="*/ 6 w 2451"/>
                  <a:gd name="T5" fmla="*/ 0 h 18"/>
                  <a:gd name="T6" fmla="*/ 2450 w 2451"/>
                  <a:gd name="T7" fmla="*/ 0 h 18"/>
                  <a:gd name="T8" fmla="*/ 2445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5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50" y="0"/>
                    </a:lnTo>
                    <a:lnTo>
                      <a:pt x="2445" y="17"/>
                    </a:lnTo>
                  </a:path>
                </a:pathLst>
              </a:custGeom>
              <a:solidFill>
                <a:srgbClr val="FD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2" name="Freeform 782"/>
              <p:cNvSpPr>
                <a:spLocks/>
              </p:cNvSpPr>
              <p:nvPr/>
            </p:nvSpPr>
            <p:spPr bwMode="auto">
              <a:xfrm>
                <a:off x="960" y="3304"/>
                <a:ext cx="2450" cy="17"/>
              </a:xfrm>
              <a:custGeom>
                <a:avLst/>
                <a:gdLst>
                  <a:gd name="T0" fmla="*/ 2441 w 2450"/>
                  <a:gd name="T1" fmla="*/ 16 h 17"/>
                  <a:gd name="T2" fmla="*/ 0 w 2450"/>
                  <a:gd name="T3" fmla="*/ 16 h 17"/>
                  <a:gd name="T4" fmla="*/ 4 w 2450"/>
                  <a:gd name="T5" fmla="*/ 0 h 17"/>
                  <a:gd name="T6" fmla="*/ 2449 w 2450"/>
                  <a:gd name="T7" fmla="*/ 0 h 17"/>
                  <a:gd name="T8" fmla="*/ 2441 w 2450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7"/>
                  <a:gd name="T17" fmla="*/ 2450 w 245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7">
                    <a:moveTo>
                      <a:pt x="2441" y="16"/>
                    </a:moveTo>
                    <a:lnTo>
                      <a:pt x="0" y="16"/>
                    </a:lnTo>
                    <a:lnTo>
                      <a:pt x="4" y="0"/>
                    </a:lnTo>
                    <a:lnTo>
                      <a:pt x="2449" y="0"/>
                    </a:lnTo>
                    <a:lnTo>
                      <a:pt x="2441" y="16"/>
                    </a:lnTo>
                  </a:path>
                </a:pathLst>
              </a:custGeom>
              <a:solidFill>
                <a:srgbClr val="FDF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3" name="Freeform 783"/>
              <p:cNvSpPr>
                <a:spLocks/>
              </p:cNvSpPr>
              <p:nvPr/>
            </p:nvSpPr>
            <p:spPr bwMode="auto">
              <a:xfrm>
                <a:off x="962" y="3300"/>
                <a:ext cx="2450" cy="19"/>
              </a:xfrm>
              <a:custGeom>
                <a:avLst/>
                <a:gdLst>
                  <a:gd name="T0" fmla="*/ 2441 w 2450"/>
                  <a:gd name="T1" fmla="*/ 18 h 19"/>
                  <a:gd name="T2" fmla="*/ 0 w 2450"/>
                  <a:gd name="T3" fmla="*/ 18 h 19"/>
                  <a:gd name="T4" fmla="*/ 7 w 2450"/>
                  <a:gd name="T5" fmla="*/ 0 h 19"/>
                  <a:gd name="T6" fmla="*/ 2449 w 2450"/>
                  <a:gd name="T7" fmla="*/ 0 h 19"/>
                  <a:gd name="T8" fmla="*/ 2441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1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49" y="0"/>
                    </a:lnTo>
                    <a:lnTo>
                      <a:pt x="2441" y="18"/>
                    </a:lnTo>
                  </a:path>
                </a:pathLst>
              </a:custGeom>
              <a:solidFill>
                <a:srgbClr val="FDF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4" name="Freeform 784"/>
              <p:cNvSpPr>
                <a:spLocks/>
              </p:cNvSpPr>
              <p:nvPr/>
            </p:nvSpPr>
            <p:spPr bwMode="auto">
              <a:xfrm>
                <a:off x="964" y="3297"/>
                <a:ext cx="2450" cy="19"/>
              </a:xfrm>
              <a:custGeom>
                <a:avLst/>
                <a:gdLst>
                  <a:gd name="T0" fmla="*/ 2444 w 2450"/>
                  <a:gd name="T1" fmla="*/ 18 h 19"/>
                  <a:gd name="T2" fmla="*/ 0 w 2450"/>
                  <a:gd name="T3" fmla="*/ 18 h 19"/>
                  <a:gd name="T4" fmla="*/ 7 w 2450"/>
                  <a:gd name="T5" fmla="*/ 0 h 19"/>
                  <a:gd name="T6" fmla="*/ 2449 w 2450"/>
                  <a:gd name="T7" fmla="*/ 0 h 19"/>
                  <a:gd name="T8" fmla="*/ 2444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49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DF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5" name="Freeform 785"/>
              <p:cNvSpPr>
                <a:spLocks/>
              </p:cNvSpPr>
              <p:nvPr/>
            </p:nvSpPr>
            <p:spPr bwMode="auto">
              <a:xfrm>
                <a:off x="969" y="3295"/>
                <a:ext cx="2449" cy="19"/>
              </a:xfrm>
              <a:custGeom>
                <a:avLst/>
                <a:gdLst>
                  <a:gd name="T0" fmla="*/ 2441 w 2449"/>
                  <a:gd name="T1" fmla="*/ 18 h 19"/>
                  <a:gd name="T2" fmla="*/ 0 w 2449"/>
                  <a:gd name="T3" fmla="*/ 18 h 19"/>
                  <a:gd name="T4" fmla="*/ 4 w 2449"/>
                  <a:gd name="T5" fmla="*/ 0 h 19"/>
                  <a:gd name="T6" fmla="*/ 2448 w 2449"/>
                  <a:gd name="T7" fmla="*/ 0 h 19"/>
                  <a:gd name="T8" fmla="*/ 2441 w 2449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9"/>
                  <a:gd name="T16" fmla="*/ 0 h 19"/>
                  <a:gd name="T17" fmla="*/ 2449 w 244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9" h="19">
                    <a:moveTo>
                      <a:pt x="2441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48" y="0"/>
                    </a:lnTo>
                    <a:lnTo>
                      <a:pt x="2441" y="18"/>
                    </a:lnTo>
                  </a:path>
                </a:pathLst>
              </a:custGeom>
              <a:solidFill>
                <a:srgbClr val="FDF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6" name="Freeform 786"/>
              <p:cNvSpPr>
                <a:spLocks/>
              </p:cNvSpPr>
              <p:nvPr/>
            </p:nvSpPr>
            <p:spPr bwMode="auto">
              <a:xfrm>
                <a:off x="971" y="3293"/>
                <a:ext cx="2452" cy="19"/>
              </a:xfrm>
              <a:custGeom>
                <a:avLst/>
                <a:gdLst>
                  <a:gd name="T0" fmla="*/ 2443 w 2452"/>
                  <a:gd name="T1" fmla="*/ 18 h 19"/>
                  <a:gd name="T2" fmla="*/ 0 w 2452"/>
                  <a:gd name="T3" fmla="*/ 18 h 19"/>
                  <a:gd name="T4" fmla="*/ 6 w 2452"/>
                  <a:gd name="T5" fmla="*/ 0 h 19"/>
                  <a:gd name="T6" fmla="*/ 2451 w 2452"/>
                  <a:gd name="T7" fmla="*/ 0 h 19"/>
                  <a:gd name="T8" fmla="*/ 2443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1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DF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7" name="Freeform 787"/>
              <p:cNvSpPr>
                <a:spLocks/>
              </p:cNvSpPr>
              <p:nvPr/>
            </p:nvSpPr>
            <p:spPr bwMode="auto">
              <a:xfrm>
                <a:off x="973" y="3291"/>
                <a:ext cx="2452" cy="19"/>
              </a:xfrm>
              <a:custGeom>
                <a:avLst/>
                <a:gdLst>
                  <a:gd name="T0" fmla="*/ 2445 w 2452"/>
                  <a:gd name="T1" fmla="*/ 18 h 19"/>
                  <a:gd name="T2" fmla="*/ 0 w 2452"/>
                  <a:gd name="T3" fmla="*/ 18 h 19"/>
                  <a:gd name="T4" fmla="*/ 6 w 2452"/>
                  <a:gd name="T5" fmla="*/ 0 h 19"/>
                  <a:gd name="T6" fmla="*/ 2451 w 2452"/>
                  <a:gd name="T7" fmla="*/ 0 h 19"/>
                  <a:gd name="T8" fmla="*/ 2445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1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DF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8" name="Freeform 788"/>
              <p:cNvSpPr>
                <a:spLocks/>
              </p:cNvSpPr>
              <p:nvPr/>
            </p:nvSpPr>
            <p:spPr bwMode="auto">
              <a:xfrm>
                <a:off x="977" y="3289"/>
                <a:ext cx="2452" cy="19"/>
              </a:xfrm>
              <a:custGeom>
                <a:avLst/>
                <a:gdLst>
                  <a:gd name="T0" fmla="*/ 2444 w 2452"/>
                  <a:gd name="T1" fmla="*/ 18 h 19"/>
                  <a:gd name="T2" fmla="*/ 0 w 2452"/>
                  <a:gd name="T3" fmla="*/ 18 h 19"/>
                  <a:gd name="T4" fmla="*/ 5 w 2452"/>
                  <a:gd name="T5" fmla="*/ 0 h 19"/>
                  <a:gd name="T6" fmla="*/ 2451 w 2452"/>
                  <a:gd name="T7" fmla="*/ 0 h 19"/>
                  <a:gd name="T8" fmla="*/ 2444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51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DF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9" name="Freeform 789"/>
              <p:cNvSpPr>
                <a:spLocks/>
              </p:cNvSpPr>
              <p:nvPr/>
            </p:nvSpPr>
            <p:spPr bwMode="auto">
              <a:xfrm>
                <a:off x="980" y="3287"/>
                <a:ext cx="2451" cy="19"/>
              </a:xfrm>
              <a:custGeom>
                <a:avLst/>
                <a:gdLst>
                  <a:gd name="T0" fmla="*/ 2443 w 2451"/>
                  <a:gd name="T1" fmla="*/ 18 h 19"/>
                  <a:gd name="T2" fmla="*/ 0 w 2451"/>
                  <a:gd name="T3" fmla="*/ 18 h 19"/>
                  <a:gd name="T4" fmla="*/ 7 w 2451"/>
                  <a:gd name="T5" fmla="*/ 0 h 19"/>
                  <a:gd name="T6" fmla="*/ 2450 w 2451"/>
                  <a:gd name="T7" fmla="*/ 0 h 19"/>
                  <a:gd name="T8" fmla="*/ 2443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DF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0" name="Freeform 790"/>
              <p:cNvSpPr>
                <a:spLocks/>
              </p:cNvSpPr>
              <p:nvPr/>
            </p:nvSpPr>
            <p:spPr bwMode="auto">
              <a:xfrm>
                <a:off x="984" y="3284"/>
                <a:ext cx="2449" cy="17"/>
              </a:xfrm>
              <a:custGeom>
                <a:avLst/>
                <a:gdLst>
                  <a:gd name="T0" fmla="*/ 2443 w 2449"/>
                  <a:gd name="T1" fmla="*/ 16 h 17"/>
                  <a:gd name="T2" fmla="*/ 0 w 2449"/>
                  <a:gd name="T3" fmla="*/ 16 h 17"/>
                  <a:gd name="T4" fmla="*/ 6 w 2449"/>
                  <a:gd name="T5" fmla="*/ 0 h 17"/>
                  <a:gd name="T6" fmla="*/ 2448 w 2449"/>
                  <a:gd name="T7" fmla="*/ 0 h 17"/>
                  <a:gd name="T8" fmla="*/ 2443 w 2449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9"/>
                  <a:gd name="T16" fmla="*/ 0 h 17"/>
                  <a:gd name="T17" fmla="*/ 2449 w 244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9" h="17">
                    <a:moveTo>
                      <a:pt x="2443" y="16"/>
                    </a:moveTo>
                    <a:lnTo>
                      <a:pt x="0" y="16"/>
                    </a:lnTo>
                    <a:lnTo>
                      <a:pt x="6" y="0"/>
                    </a:lnTo>
                    <a:lnTo>
                      <a:pt x="2448" y="0"/>
                    </a:lnTo>
                    <a:lnTo>
                      <a:pt x="2443" y="16"/>
                    </a:lnTo>
                  </a:path>
                </a:pathLst>
              </a:custGeom>
              <a:solidFill>
                <a:srgbClr val="FDF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1" name="Freeform 791"/>
              <p:cNvSpPr>
                <a:spLocks/>
              </p:cNvSpPr>
              <p:nvPr/>
            </p:nvSpPr>
            <p:spPr bwMode="auto">
              <a:xfrm>
                <a:off x="988" y="3281"/>
                <a:ext cx="2450" cy="18"/>
              </a:xfrm>
              <a:custGeom>
                <a:avLst/>
                <a:gdLst>
                  <a:gd name="T0" fmla="*/ 2441 w 2450"/>
                  <a:gd name="T1" fmla="*/ 17 h 18"/>
                  <a:gd name="T2" fmla="*/ 0 w 2450"/>
                  <a:gd name="T3" fmla="*/ 17 h 18"/>
                  <a:gd name="T4" fmla="*/ 4 w 2450"/>
                  <a:gd name="T5" fmla="*/ 0 h 18"/>
                  <a:gd name="T6" fmla="*/ 2449 w 2450"/>
                  <a:gd name="T7" fmla="*/ 0 h 18"/>
                  <a:gd name="T8" fmla="*/ 2441 w 2450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8"/>
                  <a:gd name="T17" fmla="*/ 2450 w 245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8">
                    <a:moveTo>
                      <a:pt x="2441" y="17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2449" y="0"/>
                    </a:lnTo>
                    <a:lnTo>
                      <a:pt x="2441" y="17"/>
                    </a:lnTo>
                  </a:path>
                </a:pathLst>
              </a:custGeom>
              <a:solidFill>
                <a:srgbClr val="FDF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2" name="Freeform 792"/>
              <p:cNvSpPr>
                <a:spLocks/>
              </p:cNvSpPr>
              <p:nvPr/>
            </p:nvSpPr>
            <p:spPr bwMode="auto">
              <a:xfrm>
                <a:off x="990" y="3279"/>
                <a:ext cx="2451" cy="18"/>
              </a:xfrm>
              <a:custGeom>
                <a:avLst/>
                <a:gdLst>
                  <a:gd name="T0" fmla="*/ 2442 w 2451"/>
                  <a:gd name="T1" fmla="*/ 17 h 18"/>
                  <a:gd name="T2" fmla="*/ 0 w 2451"/>
                  <a:gd name="T3" fmla="*/ 17 h 18"/>
                  <a:gd name="T4" fmla="*/ 7 w 2451"/>
                  <a:gd name="T5" fmla="*/ 0 h 18"/>
                  <a:gd name="T6" fmla="*/ 2450 w 2451"/>
                  <a:gd name="T7" fmla="*/ 0 h 18"/>
                  <a:gd name="T8" fmla="*/ 2442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2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2" y="17"/>
                    </a:lnTo>
                  </a:path>
                </a:pathLst>
              </a:custGeom>
              <a:solidFill>
                <a:srgbClr val="FDF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3" name="Freeform 793"/>
              <p:cNvSpPr>
                <a:spLocks/>
              </p:cNvSpPr>
              <p:nvPr/>
            </p:nvSpPr>
            <p:spPr bwMode="auto">
              <a:xfrm>
                <a:off x="992" y="3276"/>
                <a:ext cx="2451" cy="19"/>
              </a:xfrm>
              <a:custGeom>
                <a:avLst/>
                <a:gdLst>
                  <a:gd name="T0" fmla="*/ 2445 w 2451"/>
                  <a:gd name="T1" fmla="*/ 18 h 19"/>
                  <a:gd name="T2" fmla="*/ 0 w 2451"/>
                  <a:gd name="T3" fmla="*/ 18 h 19"/>
                  <a:gd name="T4" fmla="*/ 7 w 2451"/>
                  <a:gd name="T5" fmla="*/ 0 h 19"/>
                  <a:gd name="T6" fmla="*/ 2450 w 2451"/>
                  <a:gd name="T7" fmla="*/ 0 h 19"/>
                  <a:gd name="T8" fmla="*/ 2445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DF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4" name="Freeform 794"/>
              <p:cNvSpPr>
                <a:spLocks/>
              </p:cNvSpPr>
              <p:nvPr/>
            </p:nvSpPr>
            <p:spPr bwMode="auto">
              <a:xfrm>
                <a:off x="997" y="3274"/>
                <a:ext cx="2451" cy="19"/>
              </a:xfrm>
              <a:custGeom>
                <a:avLst/>
                <a:gdLst>
                  <a:gd name="T0" fmla="*/ 2443 w 2451"/>
                  <a:gd name="T1" fmla="*/ 18 h 19"/>
                  <a:gd name="T2" fmla="*/ 0 w 2451"/>
                  <a:gd name="T3" fmla="*/ 18 h 19"/>
                  <a:gd name="T4" fmla="*/ 4 w 2451"/>
                  <a:gd name="T5" fmla="*/ 0 h 19"/>
                  <a:gd name="T6" fmla="*/ 2450 w 2451"/>
                  <a:gd name="T7" fmla="*/ 0 h 19"/>
                  <a:gd name="T8" fmla="*/ 2443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50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DF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5" name="Freeform 795"/>
              <p:cNvSpPr>
                <a:spLocks/>
              </p:cNvSpPr>
              <p:nvPr/>
            </p:nvSpPr>
            <p:spPr bwMode="auto">
              <a:xfrm>
                <a:off x="1000" y="3272"/>
                <a:ext cx="2451" cy="19"/>
              </a:xfrm>
              <a:custGeom>
                <a:avLst/>
                <a:gdLst>
                  <a:gd name="T0" fmla="*/ 2442 w 2451"/>
                  <a:gd name="T1" fmla="*/ 18 h 19"/>
                  <a:gd name="T2" fmla="*/ 0 w 2451"/>
                  <a:gd name="T3" fmla="*/ 18 h 19"/>
                  <a:gd name="T4" fmla="*/ 4 w 2451"/>
                  <a:gd name="T5" fmla="*/ 0 h 19"/>
                  <a:gd name="T6" fmla="*/ 2450 w 2451"/>
                  <a:gd name="T7" fmla="*/ 0 h 19"/>
                  <a:gd name="T8" fmla="*/ 2442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50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DF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6" name="Freeform 796"/>
              <p:cNvSpPr>
                <a:spLocks/>
              </p:cNvSpPr>
              <p:nvPr/>
            </p:nvSpPr>
            <p:spPr bwMode="auto">
              <a:xfrm>
                <a:off x="1002" y="3269"/>
                <a:ext cx="2451" cy="19"/>
              </a:xfrm>
              <a:custGeom>
                <a:avLst/>
                <a:gdLst>
                  <a:gd name="T0" fmla="*/ 2444 w 2451"/>
                  <a:gd name="T1" fmla="*/ 18 h 19"/>
                  <a:gd name="T2" fmla="*/ 0 w 2451"/>
                  <a:gd name="T3" fmla="*/ 18 h 19"/>
                  <a:gd name="T4" fmla="*/ 6 w 2451"/>
                  <a:gd name="T5" fmla="*/ 0 h 19"/>
                  <a:gd name="T6" fmla="*/ 2450 w 2451"/>
                  <a:gd name="T7" fmla="*/ 0 h 19"/>
                  <a:gd name="T8" fmla="*/ 2444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0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DF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7" name="Freeform 797"/>
              <p:cNvSpPr>
                <a:spLocks/>
              </p:cNvSpPr>
              <p:nvPr/>
            </p:nvSpPr>
            <p:spPr bwMode="auto">
              <a:xfrm>
                <a:off x="1004" y="3267"/>
                <a:ext cx="2453" cy="19"/>
              </a:xfrm>
              <a:custGeom>
                <a:avLst/>
                <a:gdLst>
                  <a:gd name="T0" fmla="*/ 2445 w 2453"/>
                  <a:gd name="T1" fmla="*/ 18 h 19"/>
                  <a:gd name="T2" fmla="*/ 0 w 2453"/>
                  <a:gd name="T3" fmla="*/ 18 h 19"/>
                  <a:gd name="T4" fmla="*/ 7 w 2453"/>
                  <a:gd name="T5" fmla="*/ 0 h 19"/>
                  <a:gd name="T6" fmla="*/ 2452 w 2453"/>
                  <a:gd name="T7" fmla="*/ 0 h 19"/>
                  <a:gd name="T8" fmla="*/ 2445 w 245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9"/>
                  <a:gd name="T17" fmla="*/ 2453 w 24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2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DF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8" name="Freeform 798"/>
              <p:cNvSpPr>
                <a:spLocks/>
              </p:cNvSpPr>
              <p:nvPr/>
            </p:nvSpPr>
            <p:spPr bwMode="auto">
              <a:xfrm>
                <a:off x="1009" y="3265"/>
                <a:ext cx="2450" cy="19"/>
              </a:xfrm>
              <a:custGeom>
                <a:avLst/>
                <a:gdLst>
                  <a:gd name="T0" fmla="*/ 2442 w 2450"/>
                  <a:gd name="T1" fmla="*/ 18 h 19"/>
                  <a:gd name="T2" fmla="*/ 0 w 2450"/>
                  <a:gd name="T3" fmla="*/ 18 h 19"/>
                  <a:gd name="T4" fmla="*/ 5 w 2450"/>
                  <a:gd name="T5" fmla="*/ 0 h 19"/>
                  <a:gd name="T6" fmla="*/ 2449 w 2450"/>
                  <a:gd name="T7" fmla="*/ 0 h 19"/>
                  <a:gd name="T8" fmla="*/ 2442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49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DF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9" name="Freeform 799"/>
              <p:cNvSpPr>
                <a:spLocks/>
              </p:cNvSpPr>
              <p:nvPr/>
            </p:nvSpPr>
            <p:spPr bwMode="auto">
              <a:xfrm>
                <a:off x="1012" y="3263"/>
                <a:ext cx="2450" cy="18"/>
              </a:xfrm>
              <a:custGeom>
                <a:avLst/>
                <a:gdLst>
                  <a:gd name="T0" fmla="*/ 2444 w 2450"/>
                  <a:gd name="T1" fmla="*/ 17 h 18"/>
                  <a:gd name="T2" fmla="*/ 0 w 2450"/>
                  <a:gd name="T3" fmla="*/ 17 h 18"/>
                  <a:gd name="T4" fmla="*/ 6 w 2450"/>
                  <a:gd name="T5" fmla="*/ 0 h 18"/>
                  <a:gd name="T6" fmla="*/ 2449 w 2450"/>
                  <a:gd name="T7" fmla="*/ 0 h 18"/>
                  <a:gd name="T8" fmla="*/ 2444 w 2450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8"/>
                  <a:gd name="T17" fmla="*/ 2450 w 245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8">
                    <a:moveTo>
                      <a:pt x="2444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49" y="0"/>
                    </a:lnTo>
                    <a:lnTo>
                      <a:pt x="2444" y="17"/>
                    </a:lnTo>
                  </a:path>
                </a:pathLst>
              </a:custGeom>
              <a:solidFill>
                <a:srgbClr val="FDF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0" name="Freeform 800"/>
              <p:cNvSpPr>
                <a:spLocks/>
              </p:cNvSpPr>
              <p:nvPr/>
            </p:nvSpPr>
            <p:spPr bwMode="auto">
              <a:xfrm>
                <a:off x="1014" y="3260"/>
                <a:ext cx="2453" cy="18"/>
              </a:xfrm>
              <a:custGeom>
                <a:avLst/>
                <a:gdLst>
                  <a:gd name="T0" fmla="*/ 2444 w 2453"/>
                  <a:gd name="T1" fmla="*/ 17 h 18"/>
                  <a:gd name="T2" fmla="*/ 0 w 2453"/>
                  <a:gd name="T3" fmla="*/ 17 h 18"/>
                  <a:gd name="T4" fmla="*/ 6 w 2453"/>
                  <a:gd name="T5" fmla="*/ 0 h 18"/>
                  <a:gd name="T6" fmla="*/ 2452 w 2453"/>
                  <a:gd name="T7" fmla="*/ 0 h 18"/>
                  <a:gd name="T8" fmla="*/ 2444 w 245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8"/>
                  <a:gd name="T17" fmla="*/ 2453 w 245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8">
                    <a:moveTo>
                      <a:pt x="2444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52" y="0"/>
                    </a:lnTo>
                    <a:lnTo>
                      <a:pt x="2444" y="17"/>
                    </a:lnTo>
                  </a:path>
                </a:pathLst>
              </a:custGeom>
              <a:solidFill>
                <a:srgbClr val="FDF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1" name="Freeform 801"/>
              <p:cNvSpPr>
                <a:spLocks/>
              </p:cNvSpPr>
              <p:nvPr/>
            </p:nvSpPr>
            <p:spPr bwMode="auto">
              <a:xfrm>
                <a:off x="1018" y="3258"/>
                <a:ext cx="2452" cy="18"/>
              </a:xfrm>
              <a:custGeom>
                <a:avLst/>
                <a:gdLst>
                  <a:gd name="T0" fmla="*/ 2443 w 2452"/>
                  <a:gd name="T1" fmla="*/ 17 h 18"/>
                  <a:gd name="T2" fmla="*/ 0 w 2452"/>
                  <a:gd name="T3" fmla="*/ 17 h 18"/>
                  <a:gd name="T4" fmla="*/ 4 w 2452"/>
                  <a:gd name="T5" fmla="*/ 0 h 18"/>
                  <a:gd name="T6" fmla="*/ 2451 w 2452"/>
                  <a:gd name="T7" fmla="*/ 0 h 18"/>
                  <a:gd name="T8" fmla="*/ 2443 w 245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8"/>
                  <a:gd name="T17" fmla="*/ 2452 w 245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8">
                    <a:moveTo>
                      <a:pt x="2443" y="17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2451" y="0"/>
                    </a:lnTo>
                    <a:lnTo>
                      <a:pt x="2443" y="17"/>
                    </a:lnTo>
                  </a:path>
                </a:pathLst>
              </a:custGeom>
              <a:solidFill>
                <a:srgbClr val="FCF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2" name="Freeform 802"/>
              <p:cNvSpPr>
                <a:spLocks/>
              </p:cNvSpPr>
              <p:nvPr/>
            </p:nvSpPr>
            <p:spPr bwMode="auto">
              <a:xfrm>
                <a:off x="1021" y="3255"/>
                <a:ext cx="2451" cy="18"/>
              </a:xfrm>
              <a:custGeom>
                <a:avLst/>
                <a:gdLst>
                  <a:gd name="T0" fmla="*/ 2445 w 2451"/>
                  <a:gd name="T1" fmla="*/ 17 h 18"/>
                  <a:gd name="T2" fmla="*/ 0 w 2451"/>
                  <a:gd name="T3" fmla="*/ 17 h 18"/>
                  <a:gd name="T4" fmla="*/ 7 w 2451"/>
                  <a:gd name="T5" fmla="*/ 0 h 18"/>
                  <a:gd name="T6" fmla="*/ 2450 w 2451"/>
                  <a:gd name="T7" fmla="*/ 0 h 18"/>
                  <a:gd name="T8" fmla="*/ 2445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5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5" y="17"/>
                    </a:lnTo>
                  </a:path>
                </a:pathLst>
              </a:custGeom>
              <a:solidFill>
                <a:srgbClr val="FCF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3" name="Freeform 803"/>
              <p:cNvSpPr>
                <a:spLocks/>
              </p:cNvSpPr>
              <p:nvPr/>
            </p:nvSpPr>
            <p:spPr bwMode="auto">
              <a:xfrm>
                <a:off x="1023" y="3252"/>
                <a:ext cx="2453" cy="19"/>
              </a:xfrm>
              <a:custGeom>
                <a:avLst/>
                <a:gdLst>
                  <a:gd name="T0" fmla="*/ 2445 w 2453"/>
                  <a:gd name="T1" fmla="*/ 18 h 19"/>
                  <a:gd name="T2" fmla="*/ 0 w 2453"/>
                  <a:gd name="T3" fmla="*/ 18 h 19"/>
                  <a:gd name="T4" fmla="*/ 7 w 2453"/>
                  <a:gd name="T5" fmla="*/ 0 h 19"/>
                  <a:gd name="T6" fmla="*/ 2452 w 2453"/>
                  <a:gd name="T7" fmla="*/ 0 h 19"/>
                  <a:gd name="T8" fmla="*/ 2445 w 245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9"/>
                  <a:gd name="T17" fmla="*/ 2453 w 24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2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CF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4" name="Freeform 804"/>
              <p:cNvSpPr>
                <a:spLocks/>
              </p:cNvSpPr>
              <p:nvPr/>
            </p:nvSpPr>
            <p:spPr bwMode="auto">
              <a:xfrm>
                <a:off x="1028" y="3250"/>
                <a:ext cx="2451" cy="19"/>
              </a:xfrm>
              <a:custGeom>
                <a:avLst/>
                <a:gdLst>
                  <a:gd name="T0" fmla="*/ 2442 w 2451"/>
                  <a:gd name="T1" fmla="*/ 18 h 19"/>
                  <a:gd name="T2" fmla="*/ 0 w 2451"/>
                  <a:gd name="T3" fmla="*/ 18 h 19"/>
                  <a:gd name="T4" fmla="*/ 4 w 2451"/>
                  <a:gd name="T5" fmla="*/ 0 h 19"/>
                  <a:gd name="T6" fmla="*/ 2450 w 2451"/>
                  <a:gd name="T7" fmla="*/ 0 h 19"/>
                  <a:gd name="T8" fmla="*/ 2442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50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CF7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5" name="Freeform 805"/>
              <p:cNvSpPr>
                <a:spLocks/>
              </p:cNvSpPr>
              <p:nvPr/>
            </p:nvSpPr>
            <p:spPr bwMode="auto">
              <a:xfrm>
                <a:off x="1031" y="3248"/>
                <a:ext cx="2451" cy="19"/>
              </a:xfrm>
              <a:custGeom>
                <a:avLst/>
                <a:gdLst>
                  <a:gd name="T0" fmla="*/ 2444 w 2451"/>
                  <a:gd name="T1" fmla="*/ 18 h 19"/>
                  <a:gd name="T2" fmla="*/ 0 w 2451"/>
                  <a:gd name="T3" fmla="*/ 18 h 19"/>
                  <a:gd name="T4" fmla="*/ 7 w 2451"/>
                  <a:gd name="T5" fmla="*/ 0 h 19"/>
                  <a:gd name="T6" fmla="*/ 2450 w 2451"/>
                  <a:gd name="T7" fmla="*/ 0 h 19"/>
                  <a:gd name="T8" fmla="*/ 2444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CF7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6" name="Freeform 806"/>
              <p:cNvSpPr>
                <a:spLocks/>
              </p:cNvSpPr>
              <p:nvPr/>
            </p:nvSpPr>
            <p:spPr bwMode="auto">
              <a:xfrm>
                <a:off x="1033" y="3246"/>
                <a:ext cx="2453" cy="19"/>
              </a:xfrm>
              <a:custGeom>
                <a:avLst/>
                <a:gdLst>
                  <a:gd name="T0" fmla="*/ 2445 w 2453"/>
                  <a:gd name="T1" fmla="*/ 18 h 19"/>
                  <a:gd name="T2" fmla="*/ 0 w 2453"/>
                  <a:gd name="T3" fmla="*/ 18 h 19"/>
                  <a:gd name="T4" fmla="*/ 7 w 2453"/>
                  <a:gd name="T5" fmla="*/ 0 h 19"/>
                  <a:gd name="T6" fmla="*/ 2452 w 2453"/>
                  <a:gd name="T7" fmla="*/ 0 h 19"/>
                  <a:gd name="T8" fmla="*/ 2445 w 245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9"/>
                  <a:gd name="T17" fmla="*/ 2453 w 24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2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CF7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7" name="Freeform 807"/>
              <p:cNvSpPr>
                <a:spLocks/>
              </p:cNvSpPr>
              <p:nvPr/>
            </p:nvSpPr>
            <p:spPr bwMode="auto">
              <a:xfrm>
                <a:off x="1038" y="3244"/>
                <a:ext cx="2450" cy="19"/>
              </a:xfrm>
              <a:custGeom>
                <a:avLst/>
                <a:gdLst>
                  <a:gd name="T0" fmla="*/ 2442 w 2450"/>
                  <a:gd name="T1" fmla="*/ 18 h 19"/>
                  <a:gd name="T2" fmla="*/ 0 w 2450"/>
                  <a:gd name="T3" fmla="*/ 18 h 19"/>
                  <a:gd name="T4" fmla="*/ 4 w 2450"/>
                  <a:gd name="T5" fmla="*/ 0 h 19"/>
                  <a:gd name="T6" fmla="*/ 2449 w 2450"/>
                  <a:gd name="T7" fmla="*/ 0 h 19"/>
                  <a:gd name="T8" fmla="*/ 2442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49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CF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8" name="Freeform 808"/>
              <p:cNvSpPr>
                <a:spLocks/>
              </p:cNvSpPr>
              <p:nvPr/>
            </p:nvSpPr>
            <p:spPr bwMode="auto">
              <a:xfrm>
                <a:off x="1041" y="3241"/>
                <a:ext cx="2450" cy="18"/>
              </a:xfrm>
              <a:custGeom>
                <a:avLst/>
                <a:gdLst>
                  <a:gd name="T0" fmla="*/ 2443 w 2450"/>
                  <a:gd name="T1" fmla="*/ 17 h 18"/>
                  <a:gd name="T2" fmla="*/ 0 w 2450"/>
                  <a:gd name="T3" fmla="*/ 17 h 18"/>
                  <a:gd name="T4" fmla="*/ 6 w 2450"/>
                  <a:gd name="T5" fmla="*/ 0 h 18"/>
                  <a:gd name="T6" fmla="*/ 2449 w 2450"/>
                  <a:gd name="T7" fmla="*/ 0 h 18"/>
                  <a:gd name="T8" fmla="*/ 2443 w 2450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8"/>
                  <a:gd name="T17" fmla="*/ 2450 w 245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8">
                    <a:moveTo>
                      <a:pt x="2443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49" y="0"/>
                    </a:lnTo>
                    <a:lnTo>
                      <a:pt x="2443" y="17"/>
                    </a:lnTo>
                  </a:path>
                </a:pathLst>
              </a:custGeom>
              <a:solidFill>
                <a:srgbClr val="FCF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9" name="Freeform 809"/>
              <p:cNvSpPr>
                <a:spLocks/>
              </p:cNvSpPr>
              <p:nvPr/>
            </p:nvSpPr>
            <p:spPr bwMode="auto">
              <a:xfrm>
                <a:off x="1043" y="3238"/>
                <a:ext cx="2453" cy="19"/>
              </a:xfrm>
              <a:custGeom>
                <a:avLst/>
                <a:gdLst>
                  <a:gd name="T0" fmla="*/ 2444 w 2453"/>
                  <a:gd name="T1" fmla="*/ 18 h 19"/>
                  <a:gd name="T2" fmla="*/ 0 w 2453"/>
                  <a:gd name="T3" fmla="*/ 18 h 19"/>
                  <a:gd name="T4" fmla="*/ 6 w 2453"/>
                  <a:gd name="T5" fmla="*/ 0 h 19"/>
                  <a:gd name="T6" fmla="*/ 2452 w 2453"/>
                  <a:gd name="T7" fmla="*/ 0 h 19"/>
                  <a:gd name="T8" fmla="*/ 2444 w 245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9"/>
                  <a:gd name="T17" fmla="*/ 2453 w 24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2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CF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0" name="Freeform 810"/>
              <p:cNvSpPr>
                <a:spLocks/>
              </p:cNvSpPr>
              <p:nvPr/>
            </p:nvSpPr>
            <p:spPr bwMode="auto">
              <a:xfrm>
                <a:off x="1047" y="3236"/>
                <a:ext cx="2451" cy="18"/>
              </a:xfrm>
              <a:custGeom>
                <a:avLst/>
                <a:gdLst>
                  <a:gd name="T0" fmla="*/ 2443 w 2451"/>
                  <a:gd name="T1" fmla="*/ 17 h 18"/>
                  <a:gd name="T2" fmla="*/ 0 w 2451"/>
                  <a:gd name="T3" fmla="*/ 17 h 18"/>
                  <a:gd name="T4" fmla="*/ 5 w 2451"/>
                  <a:gd name="T5" fmla="*/ 0 h 18"/>
                  <a:gd name="T6" fmla="*/ 2450 w 2451"/>
                  <a:gd name="T7" fmla="*/ 0 h 18"/>
                  <a:gd name="T8" fmla="*/ 2443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3" y="17"/>
                    </a:moveTo>
                    <a:lnTo>
                      <a:pt x="0" y="17"/>
                    </a:lnTo>
                    <a:lnTo>
                      <a:pt x="5" y="0"/>
                    </a:lnTo>
                    <a:lnTo>
                      <a:pt x="2450" y="0"/>
                    </a:lnTo>
                    <a:lnTo>
                      <a:pt x="2443" y="17"/>
                    </a:lnTo>
                  </a:path>
                </a:pathLst>
              </a:custGeom>
              <a:solidFill>
                <a:srgbClr val="FCF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1" name="Freeform 811"/>
              <p:cNvSpPr>
                <a:spLocks/>
              </p:cNvSpPr>
              <p:nvPr/>
            </p:nvSpPr>
            <p:spPr bwMode="auto">
              <a:xfrm>
                <a:off x="1049" y="3234"/>
                <a:ext cx="2451" cy="18"/>
              </a:xfrm>
              <a:custGeom>
                <a:avLst/>
                <a:gdLst>
                  <a:gd name="T0" fmla="*/ 2445 w 2451"/>
                  <a:gd name="T1" fmla="*/ 17 h 18"/>
                  <a:gd name="T2" fmla="*/ 0 w 2451"/>
                  <a:gd name="T3" fmla="*/ 17 h 18"/>
                  <a:gd name="T4" fmla="*/ 7 w 2451"/>
                  <a:gd name="T5" fmla="*/ 0 h 18"/>
                  <a:gd name="T6" fmla="*/ 2450 w 2451"/>
                  <a:gd name="T7" fmla="*/ 0 h 18"/>
                  <a:gd name="T8" fmla="*/ 2445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5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5" y="17"/>
                    </a:lnTo>
                  </a:path>
                </a:pathLst>
              </a:custGeom>
              <a:solidFill>
                <a:srgbClr val="FCF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2" name="Freeform 812"/>
              <p:cNvSpPr>
                <a:spLocks/>
              </p:cNvSpPr>
              <p:nvPr/>
            </p:nvSpPr>
            <p:spPr bwMode="auto">
              <a:xfrm>
                <a:off x="1052" y="3232"/>
                <a:ext cx="2454" cy="18"/>
              </a:xfrm>
              <a:custGeom>
                <a:avLst/>
                <a:gdLst>
                  <a:gd name="T0" fmla="*/ 2445 w 2454"/>
                  <a:gd name="T1" fmla="*/ 17 h 18"/>
                  <a:gd name="T2" fmla="*/ 0 w 2454"/>
                  <a:gd name="T3" fmla="*/ 17 h 18"/>
                  <a:gd name="T4" fmla="*/ 6 w 2454"/>
                  <a:gd name="T5" fmla="*/ 0 h 18"/>
                  <a:gd name="T6" fmla="*/ 2453 w 2454"/>
                  <a:gd name="T7" fmla="*/ 0 h 18"/>
                  <a:gd name="T8" fmla="*/ 2445 w 2454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4"/>
                  <a:gd name="T16" fmla="*/ 0 h 18"/>
                  <a:gd name="T17" fmla="*/ 2454 w 245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4" h="18">
                    <a:moveTo>
                      <a:pt x="2445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53" y="0"/>
                    </a:lnTo>
                    <a:lnTo>
                      <a:pt x="2445" y="17"/>
                    </a:lnTo>
                  </a:path>
                </a:pathLst>
              </a:custGeom>
              <a:solidFill>
                <a:srgbClr val="FCF3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3" name="Freeform 813"/>
              <p:cNvSpPr>
                <a:spLocks/>
              </p:cNvSpPr>
              <p:nvPr/>
            </p:nvSpPr>
            <p:spPr bwMode="auto">
              <a:xfrm>
                <a:off x="1057" y="3229"/>
                <a:ext cx="2451" cy="19"/>
              </a:xfrm>
              <a:custGeom>
                <a:avLst/>
                <a:gdLst>
                  <a:gd name="T0" fmla="*/ 2442 w 2451"/>
                  <a:gd name="T1" fmla="*/ 18 h 19"/>
                  <a:gd name="T2" fmla="*/ 0 w 2451"/>
                  <a:gd name="T3" fmla="*/ 18 h 19"/>
                  <a:gd name="T4" fmla="*/ 4 w 2451"/>
                  <a:gd name="T5" fmla="*/ 0 h 19"/>
                  <a:gd name="T6" fmla="*/ 2450 w 2451"/>
                  <a:gd name="T7" fmla="*/ 0 h 19"/>
                  <a:gd name="T8" fmla="*/ 2442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50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CF3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4" name="Freeform 814"/>
              <p:cNvSpPr>
                <a:spLocks/>
              </p:cNvSpPr>
              <p:nvPr/>
            </p:nvSpPr>
            <p:spPr bwMode="auto">
              <a:xfrm>
                <a:off x="1059" y="3226"/>
                <a:ext cx="2451" cy="19"/>
              </a:xfrm>
              <a:custGeom>
                <a:avLst/>
                <a:gdLst>
                  <a:gd name="T0" fmla="*/ 2445 w 2451"/>
                  <a:gd name="T1" fmla="*/ 18 h 19"/>
                  <a:gd name="T2" fmla="*/ 0 w 2451"/>
                  <a:gd name="T3" fmla="*/ 18 h 19"/>
                  <a:gd name="T4" fmla="*/ 7 w 2451"/>
                  <a:gd name="T5" fmla="*/ 0 h 19"/>
                  <a:gd name="T6" fmla="*/ 2450 w 2451"/>
                  <a:gd name="T7" fmla="*/ 0 h 19"/>
                  <a:gd name="T8" fmla="*/ 2445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CF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5" name="Freeform 815"/>
              <p:cNvSpPr>
                <a:spLocks/>
              </p:cNvSpPr>
              <p:nvPr/>
            </p:nvSpPr>
            <p:spPr bwMode="auto">
              <a:xfrm>
                <a:off x="1062" y="3224"/>
                <a:ext cx="2452" cy="19"/>
              </a:xfrm>
              <a:custGeom>
                <a:avLst/>
                <a:gdLst>
                  <a:gd name="T0" fmla="*/ 2444 w 2452"/>
                  <a:gd name="T1" fmla="*/ 18 h 19"/>
                  <a:gd name="T2" fmla="*/ 0 w 2452"/>
                  <a:gd name="T3" fmla="*/ 18 h 19"/>
                  <a:gd name="T4" fmla="*/ 7 w 2452"/>
                  <a:gd name="T5" fmla="*/ 0 h 19"/>
                  <a:gd name="T6" fmla="*/ 2451 w 2452"/>
                  <a:gd name="T7" fmla="*/ 0 h 19"/>
                  <a:gd name="T8" fmla="*/ 2444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1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CF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6" name="Freeform 816"/>
              <p:cNvSpPr>
                <a:spLocks/>
              </p:cNvSpPr>
              <p:nvPr/>
            </p:nvSpPr>
            <p:spPr bwMode="auto">
              <a:xfrm>
                <a:off x="1067" y="3222"/>
                <a:ext cx="2450" cy="18"/>
              </a:xfrm>
              <a:custGeom>
                <a:avLst/>
                <a:gdLst>
                  <a:gd name="T0" fmla="*/ 2442 w 2450"/>
                  <a:gd name="T1" fmla="*/ 17 h 18"/>
                  <a:gd name="T2" fmla="*/ 0 w 2450"/>
                  <a:gd name="T3" fmla="*/ 17 h 18"/>
                  <a:gd name="T4" fmla="*/ 4 w 2450"/>
                  <a:gd name="T5" fmla="*/ 0 h 18"/>
                  <a:gd name="T6" fmla="*/ 2449 w 2450"/>
                  <a:gd name="T7" fmla="*/ 0 h 18"/>
                  <a:gd name="T8" fmla="*/ 2442 w 2450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8"/>
                  <a:gd name="T17" fmla="*/ 2450 w 245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8">
                    <a:moveTo>
                      <a:pt x="2442" y="17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2449" y="0"/>
                    </a:lnTo>
                    <a:lnTo>
                      <a:pt x="2442" y="17"/>
                    </a:lnTo>
                  </a:path>
                </a:pathLst>
              </a:custGeom>
              <a:solidFill>
                <a:srgbClr val="FCF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7" name="Freeform 817"/>
              <p:cNvSpPr>
                <a:spLocks/>
              </p:cNvSpPr>
              <p:nvPr/>
            </p:nvSpPr>
            <p:spPr bwMode="auto">
              <a:xfrm>
                <a:off x="1069" y="3219"/>
                <a:ext cx="2451" cy="19"/>
              </a:xfrm>
              <a:custGeom>
                <a:avLst/>
                <a:gdLst>
                  <a:gd name="T0" fmla="*/ 2444 w 2451"/>
                  <a:gd name="T1" fmla="*/ 18 h 19"/>
                  <a:gd name="T2" fmla="*/ 0 w 2451"/>
                  <a:gd name="T3" fmla="*/ 18 h 19"/>
                  <a:gd name="T4" fmla="*/ 6 w 2451"/>
                  <a:gd name="T5" fmla="*/ 0 h 19"/>
                  <a:gd name="T6" fmla="*/ 2450 w 2451"/>
                  <a:gd name="T7" fmla="*/ 0 h 19"/>
                  <a:gd name="T8" fmla="*/ 2444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0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CF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8" name="Freeform 818"/>
              <p:cNvSpPr>
                <a:spLocks/>
              </p:cNvSpPr>
              <p:nvPr/>
            </p:nvSpPr>
            <p:spPr bwMode="auto">
              <a:xfrm>
                <a:off x="1071" y="3217"/>
                <a:ext cx="2454" cy="19"/>
              </a:xfrm>
              <a:custGeom>
                <a:avLst/>
                <a:gdLst>
                  <a:gd name="T0" fmla="*/ 2445 w 2454"/>
                  <a:gd name="T1" fmla="*/ 18 h 19"/>
                  <a:gd name="T2" fmla="*/ 0 w 2454"/>
                  <a:gd name="T3" fmla="*/ 18 h 19"/>
                  <a:gd name="T4" fmla="*/ 6 w 2454"/>
                  <a:gd name="T5" fmla="*/ 0 h 19"/>
                  <a:gd name="T6" fmla="*/ 2453 w 2454"/>
                  <a:gd name="T7" fmla="*/ 0 h 19"/>
                  <a:gd name="T8" fmla="*/ 2445 w 2454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4"/>
                  <a:gd name="T16" fmla="*/ 0 h 19"/>
                  <a:gd name="T17" fmla="*/ 2454 w 245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4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3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CF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9" name="Freeform 819"/>
              <p:cNvSpPr>
                <a:spLocks/>
              </p:cNvSpPr>
              <p:nvPr/>
            </p:nvSpPr>
            <p:spPr bwMode="auto">
              <a:xfrm>
                <a:off x="1075" y="3215"/>
                <a:ext cx="2452" cy="19"/>
              </a:xfrm>
              <a:custGeom>
                <a:avLst/>
                <a:gdLst>
                  <a:gd name="T0" fmla="*/ 2444 w 2452"/>
                  <a:gd name="T1" fmla="*/ 18 h 19"/>
                  <a:gd name="T2" fmla="*/ 0 w 2452"/>
                  <a:gd name="T3" fmla="*/ 18 h 19"/>
                  <a:gd name="T4" fmla="*/ 5 w 2452"/>
                  <a:gd name="T5" fmla="*/ 0 h 19"/>
                  <a:gd name="T6" fmla="*/ 2451 w 2452"/>
                  <a:gd name="T7" fmla="*/ 0 h 19"/>
                  <a:gd name="T8" fmla="*/ 2444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51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CF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0" name="Freeform 820"/>
              <p:cNvSpPr>
                <a:spLocks/>
              </p:cNvSpPr>
              <p:nvPr/>
            </p:nvSpPr>
            <p:spPr bwMode="auto">
              <a:xfrm>
                <a:off x="1078" y="3213"/>
                <a:ext cx="2451" cy="18"/>
              </a:xfrm>
              <a:custGeom>
                <a:avLst/>
                <a:gdLst>
                  <a:gd name="T0" fmla="*/ 2445 w 2451"/>
                  <a:gd name="T1" fmla="*/ 17 h 18"/>
                  <a:gd name="T2" fmla="*/ 0 w 2451"/>
                  <a:gd name="T3" fmla="*/ 17 h 18"/>
                  <a:gd name="T4" fmla="*/ 7 w 2451"/>
                  <a:gd name="T5" fmla="*/ 0 h 18"/>
                  <a:gd name="T6" fmla="*/ 2450 w 2451"/>
                  <a:gd name="T7" fmla="*/ 0 h 18"/>
                  <a:gd name="T8" fmla="*/ 2445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5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5" y="17"/>
                    </a:lnTo>
                  </a:path>
                </a:pathLst>
              </a:custGeom>
              <a:solidFill>
                <a:srgbClr val="FCF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1" name="Freeform 821"/>
              <p:cNvSpPr>
                <a:spLocks/>
              </p:cNvSpPr>
              <p:nvPr/>
            </p:nvSpPr>
            <p:spPr bwMode="auto">
              <a:xfrm>
                <a:off x="1081" y="3210"/>
                <a:ext cx="2453" cy="18"/>
              </a:xfrm>
              <a:custGeom>
                <a:avLst/>
                <a:gdLst>
                  <a:gd name="T0" fmla="*/ 2444 w 2453"/>
                  <a:gd name="T1" fmla="*/ 17 h 18"/>
                  <a:gd name="T2" fmla="*/ 0 w 2453"/>
                  <a:gd name="T3" fmla="*/ 17 h 18"/>
                  <a:gd name="T4" fmla="*/ 6 w 2453"/>
                  <a:gd name="T5" fmla="*/ 0 h 18"/>
                  <a:gd name="T6" fmla="*/ 2452 w 2453"/>
                  <a:gd name="T7" fmla="*/ 0 h 18"/>
                  <a:gd name="T8" fmla="*/ 2444 w 245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8"/>
                  <a:gd name="T17" fmla="*/ 2453 w 245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8">
                    <a:moveTo>
                      <a:pt x="2444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52" y="0"/>
                    </a:lnTo>
                    <a:lnTo>
                      <a:pt x="2444" y="17"/>
                    </a:lnTo>
                  </a:path>
                </a:pathLst>
              </a:custGeom>
              <a:solidFill>
                <a:srgbClr val="FCF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2" name="Freeform 822"/>
              <p:cNvSpPr>
                <a:spLocks/>
              </p:cNvSpPr>
              <p:nvPr/>
            </p:nvSpPr>
            <p:spPr bwMode="auto">
              <a:xfrm>
                <a:off x="1086" y="3208"/>
                <a:ext cx="2450" cy="18"/>
              </a:xfrm>
              <a:custGeom>
                <a:avLst/>
                <a:gdLst>
                  <a:gd name="T0" fmla="*/ 2441 w 2450"/>
                  <a:gd name="T1" fmla="*/ 17 h 18"/>
                  <a:gd name="T2" fmla="*/ 0 w 2450"/>
                  <a:gd name="T3" fmla="*/ 17 h 18"/>
                  <a:gd name="T4" fmla="*/ 4 w 2450"/>
                  <a:gd name="T5" fmla="*/ 0 h 18"/>
                  <a:gd name="T6" fmla="*/ 2449 w 2450"/>
                  <a:gd name="T7" fmla="*/ 0 h 18"/>
                  <a:gd name="T8" fmla="*/ 2441 w 2450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8"/>
                  <a:gd name="T17" fmla="*/ 2450 w 245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8">
                    <a:moveTo>
                      <a:pt x="2441" y="17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2449" y="0"/>
                    </a:lnTo>
                    <a:lnTo>
                      <a:pt x="2441" y="17"/>
                    </a:lnTo>
                  </a:path>
                </a:pathLst>
              </a:custGeom>
              <a:solidFill>
                <a:srgbClr val="FCF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3" name="Freeform 823"/>
              <p:cNvSpPr>
                <a:spLocks/>
              </p:cNvSpPr>
              <p:nvPr/>
            </p:nvSpPr>
            <p:spPr bwMode="auto">
              <a:xfrm>
                <a:off x="1088" y="3205"/>
                <a:ext cx="2450" cy="19"/>
              </a:xfrm>
              <a:custGeom>
                <a:avLst/>
                <a:gdLst>
                  <a:gd name="T0" fmla="*/ 2444 w 2450"/>
                  <a:gd name="T1" fmla="*/ 18 h 19"/>
                  <a:gd name="T2" fmla="*/ 0 w 2450"/>
                  <a:gd name="T3" fmla="*/ 18 h 19"/>
                  <a:gd name="T4" fmla="*/ 7 w 2450"/>
                  <a:gd name="T5" fmla="*/ 0 h 19"/>
                  <a:gd name="T6" fmla="*/ 2449 w 2450"/>
                  <a:gd name="T7" fmla="*/ 0 h 19"/>
                  <a:gd name="T8" fmla="*/ 2444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49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BF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4" name="Freeform 824"/>
              <p:cNvSpPr>
                <a:spLocks/>
              </p:cNvSpPr>
              <p:nvPr/>
            </p:nvSpPr>
            <p:spPr bwMode="auto">
              <a:xfrm>
                <a:off x="1090" y="3203"/>
                <a:ext cx="2454" cy="19"/>
              </a:xfrm>
              <a:custGeom>
                <a:avLst/>
                <a:gdLst>
                  <a:gd name="T0" fmla="*/ 2446 w 2454"/>
                  <a:gd name="T1" fmla="*/ 18 h 19"/>
                  <a:gd name="T2" fmla="*/ 0 w 2454"/>
                  <a:gd name="T3" fmla="*/ 18 h 19"/>
                  <a:gd name="T4" fmla="*/ 7 w 2454"/>
                  <a:gd name="T5" fmla="*/ 0 h 19"/>
                  <a:gd name="T6" fmla="*/ 2453 w 2454"/>
                  <a:gd name="T7" fmla="*/ 0 h 19"/>
                  <a:gd name="T8" fmla="*/ 2446 w 2454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4"/>
                  <a:gd name="T16" fmla="*/ 0 h 19"/>
                  <a:gd name="T17" fmla="*/ 2454 w 245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4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3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F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5" name="Freeform 825"/>
              <p:cNvSpPr>
                <a:spLocks/>
              </p:cNvSpPr>
              <p:nvPr/>
            </p:nvSpPr>
            <p:spPr bwMode="auto">
              <a:xfrm>
                <a:off x="1095" y="3201"/>
                <a:ext cx="2451" cy="18"/>
              </a:xfrm>
              <a:custGeom>
                <a:avLst/>
                <a:gdLst>
                  <a:gd name="T0" fmla="*/ 2443 w 2451"/>
                  <a:gd name="T1" fmla="*/ 17 h 18"/>
                  <a:gd name="T2" fmla="*/ 0 w 2451"/>
                  <a:gd name="T3" fmla="*/ 17 h 18"/>
                  <a:gd name="T4" fmla="*/ 4 w 2451"/>
                  <a:gd name="T5" fmla="*/ 0 h 18"/>
                  <a:gd name="T6" fmla="*/ 2450 w 2451"/>
                  <a:gd name="T7" fmla="*/ 0 h 18"/>
                  <a:gd name="T8" fmla="*/ 2443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3" y="17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2450" y="0"/>
                    </a:lnTo>
                    <a:lnTo>
                      <a:pt x="2443" y="17"/>
                    </a:lnTo>
                  </a:path>
                </a:pathLst>
              </a:custGeom>
              <a:solidFill>
                <a:srgbClr val="FBF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6" name="Freeform 826"/>
              <p:cNvSpPr>
                <a:spLocks/>
              </p:cNvSpPr>
              <p:nvPr/>
            </p:nvSpPr>
            <p:spPr bwMode="auto">
              <a:xfrm>
                <a:off x="1097" y="3198"/>
                <a:ext cx="2452" cy="19"/>
              </a:xfrm>
              <a:custGeom>
                <a:avLst/>
                <a:gdLst>
                  <a:gd name="T0" fmla="*/ 2445 w 2452"/>
                  <a:gd name="T1" fmla="*/ 18 h 19"/>
                  <a:gd name="T2" fmla="*/ 0 w 2452"/>
                  <a:gd name="T3" fmla="*/ 18 h 19"/>
                  <a:gd name="T4" fmla="*/ 6 w 2452"/>
                  <a:gd name="T5" fmla="*/ 0 h 19"/>
                  <a:gd name="T6" fmla="*/ 2451 w 2452"/>
                  <a:gd name="T7" fmla="*/ 0 h 19"/>
                  <a:gd name="T8" fmla="*/ 2445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1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BF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7" name="Freeform 827"/>
              <p:cNvSpPr>
                <a:spLocks/>
              </p:cNvSpPr>
              <p:nvPr/>
            </p:nvSpPr>
            <p:spPr bwMode="auto">
              <a:xfrm>
                <a:off x="1099" y="3195"/>
                <a:ext cx="2454" cy="19"/>
              </a:xfrm>
              <a:custGeom>
                <a:avLst/>
                <a:gdLst>
                  <a:gd name="T0" fmla="*/ 2445 w 2454"/>
                  <a:gd name="T1" fmla="*/ 18 h 19"/>
                  <a:gd name="T2" fmla="*/ 0 w 2454"/>
                  <a:gd name="T3" fmla="*/ 18 h 19"/>
                  <a:gd name="T4" fmla="*/ 6 w 2454"/>
                  <a:gd name="T5" fmla="*/ 0 h 19"/>
                  <a:gd name="T6" fmla="*/ 2453 w 2454"/>
                  <a:gd name="T7" fmla="*/ 0 h 19"/>
                  <a:gd name="T8" fmla="*/ 2445 w 2454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4"/>
                  <a:gd name="T16" fmla="*/ 0 h 19"/>
                  <a:gd name="T17" fmla="*/ 2454 w 245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4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3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BF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8" name="Freeform 828"/>
              <p:cNvSpPr>
                <a:spLocks/>
              </p:cNvSpPr>
              <p:nvPr/>
            </p:nvSpPr>
            <p:spPr bwMode="auto">
              <a:xfrm>
                <a:off x="1105" y="3193"/>
                <a:ext cx="2450" cy="19"/>
              </a:xfrm>
              <a:custGeom>
                <a:avLst/>
                <a:gdLst>
                  <a:gd name="T0" fmla="*/ 2442 w 2450"/>
                  <a:gd name="T1" fmla="*/ 18 h 19"/>
                  <a:gd name="T2" fmla="*/ 0 w 2450"/>
                  <a:gd name="T3" fmla="*/ 18 h 19"/>
                  <a:gd name="T4" fmla="*/ 5 w 2450"/>
                  <a:gd name="T5" fmla="*/ 0 h 19"/>
                  <a:gd name="T6" fmla="*/ 2449 w 2450"/>
                  <a:gd name="T7" fmla="*/ 0 h 19"/>
                  <a:gd name="T8" fmla="*/ 2442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49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BF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9" name="Freeform 829"/>
              <p:cNvSpPr>
                <a:spLocks/>
              </p:cNvSpPr>
              <p:nvPr/>
            </p:nvSpPr>
            <p:spPr bwMode="auto">
              <a:xfrm>
                <a:off x="1107" y="3191"/>
                <a:ext cx="2450" cy="19"/>
              </a:xfrm>
              <a:custGeom>
                <a:avLst/>
                <a:gdLst>
                  <a:gd name="T0" fmla="*/ 2444 w 2450"/>
                  <a:gd name="T1" fmla="*/ 18 h 19"/>
                  <a:gd name="T2" fmla="*/ 0 w 2450"/>
                  <a:gd name="T3" fmla="*/ 18 h 19"/>
                  <a:gd name="T4" fmla="*/ 7 w 2450"/>
                  <a:gd name="T5" fmla="*/ 0 h 19"/>
                  <a:gd name="T6" fmla="*/ 2449 w 2450"/>
                  <a:gd name="T7" fmla="*/ 0 h 19"/>
                  <a:gd name="T8" fmla="*/ 2444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49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BF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0" name="Freeform 830"/>
              <p:cNvSpPr>
                <a:spLocks/>
              </p:cNvSpPr>
              <p:nvPr/>
            </p:nvSpPr>
            <p:spPr bwMode="auto">
              <a:xfrm>
                <a:off x="1110" y="3189"/>
                <a:ext cx="2452" cy="18"/>
              </a:xfrm>
              <a:custGeom>
                <a:avLst/>
                <a:gdLst>
                  <a:gd name="T0" fmla="*/ 2443 w 2452"/>
                  <a:gd name="T1" fmla="*/ 17 h 18"/>
                  <a:gd name="T2" fmla="*/ 0 w 2452"/>
                  <a:gd name="T3" fmla="*/ 17 h 18"/>
                  <a:gd name="T4" fmla="*/ 6 w 2452"/>
                  <a:gd name="T5" fmla="*/ 0 h 18"/>
                  <a:gd name="T6" fmla="*/ 2451 w 2452"/>
                  <a:gd name="T7" fmla="*/ 0 h 18"/>
                  <a:gd name="T8" fmla="*/ 2443 w 245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8"/>
                  <a:gd name="T17" fmla="*/ 2452 w 245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8">
                    <a:moveTo>
                      <a:pt x="2443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51" y="0"/>
                    </a:lnTo>
                    <a:lnTo>
                      <a:pt x="2443" y="17"/>
                    </a:lnTo>
                  </a:path>
                </a:pathLst>
              </a:custGeom>
              <a:solidFill>
                <a:srgbClr val="FBF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1" name="Freeform 831"/>
              <p:cNvSpPr>
                <a:spLocks/>
              </p:cNvSpPr>
              <p:nvPr/>
            </p:nvSpPr>
            <p:spPr bwMode="auto">
              <a:xfrm>
                <a:off x="1114" y="3187"/>
                <a:ext cx="2452" cy="18"/>
              </a:xfrm>
              <a:custGeom>
                <a:avLst/>
                <a:gdLst>
                  <a:gd name="T0" fmla="*/ 2443 w 2452"/>
                  <a:gd name="T1" fmla="*/ 17 h 18"/>
                  <a:gd name="T2" fmla="*/ 0 w 2452"/>
                  <a:gd name="T3" fmla="*/ 17 h 18"/>
                  <a:gd name="T4" fmla="*/ 4 w 2452"/>
                  <a:gd name="T5" fmla="*/ 0 h 18"/>
                  <a:gd name="T6" fmla="*/ 2451 w 2452"/>
                  <a:gd name="T7" fmla="*/ 0 h 18"/>
                  <a:gd name="T8" fmla="*/ 2443 w 245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8"/>
                  <a:gd name="T17" fmla="*/ 2452 w 245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8">
                    <a:moveTo>
                      <a:pt x="2443" y="17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2451" y="0"/>
                    </a:lnTo>
                    <a:lnTo>
                      <a:pt x="2443" y="17"/>
                    </a:lnTo>
                  </a:path>
                </a:pathLst>
              </a:custGeom>
              <a:solidFill>
                <a:srgbClr val="FBF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2" name="Freeform 832"/>
              <p:cNvSpPr>
                <a:spLocks/>
              </p:cNvSpPr>
              <p:nvPr/>
            </p:nvSpPr>
            <p:spPr bwMode="auto">
              <a:xfrm>
                <a:off x="1116" y="3185"/>
                <a:ext cx="2452" cy="18"/>
              </a:xfrm>
              <a:custGeom>
                <a:avLst/>
                <a:gdLst>
                  <a:gd name="T0" fmla="*/ 2446 w 2452"/>
                  <a:gd name="T1" fmla="*/ 17 h 18"/>
                  <a:gd name="T2" fmla="*/ 0 w 2452"/>
                  <a:gd name="T3" fmla="*/ 17 h 18"/>
                  <a:gd name="T4" fmla="*/ 7 w 2452"/>
                  <a:gd name="T5" fmla="*/ 0 h 18"/>
                  <a:gd name="T6" fmla="*/ 2451 w 2452"/>
                  <a:gd name="T7" fmla="*/ 0 h 18"/>
                  <a:gd name="T8" fmla="*/ 2446 w 245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8"/>
                  <a:gd name="T17" fmla="*/ 2452 w 245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1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BF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3" name="Freeform 833"/>
              <p:cNvSpPr>
                <a:spLocks/>
              </p:cNvSpPr>
              <p:nvPr/>
            </p:nvSpPr>
            <p:spPr bwMode="auto">
              <a:xfrm>
                <a:off x="1118" y="3181"/>
                <a:ext cx="2452" cy="18"/>
              </a:xfrm>
              <a:custGeom>
                <a:avLst/>
                <a:gdLst>
                  <a:gd name="T0" fmla="*/ 2446 w 2452"/>
                  <a:gd name="T1" fmla="*/ 17 h 18"/>
                  <a:gd name="T2" fmla="*/ 0 w 2452"/>
                  <a:gd name="T3" fmla="*/ 17 h 18"/>
                  <a:gd name="T4" fmla="*/ 7 w 2452"/>
                  <a:gd name="T5" fmla="*/ 0 h 18"/>
                  <a:gd name="T6" fmla="*/ 2451 w 2452"/>
                  <a:gd name="T7" fmla="*/ 0 h 18"/>
                  <a:gd name="T8" fmla="*/ 2446 w 245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8"/>
                  <a:gd name="T17" fmla="*/ 2452 w 245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1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BF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4" name="Freeform 834"/>
              <p:cNvSpPr>
                <a:spLocks/>
              </p:cNvSpPr>
              <p:nvPr/>
            </p:nvSpPr>
            <p:spPr bwMode="auto">
              <a:xfrm>
                <a:off x="1125" y="3179"/>
                <a:ext cx="2449" cy="18"/>
              </a:xfrm>
              <a:custGeom>
                <a:avLst/>
                <a:gdLst>
                  <a:gd name="T0" fmla="*/ 2441 w 2449"/>
                  <a:gd name="T1" fmla="*/ 17 h 18"/>
                  <a:gd name="T2" fmla="*/ 0 w 2449"/>
                  <a:gd name="T3" fmla="*/ 17 h 18"/>
                  <a:gd name="T4" fmla="*/ 4 w 2449"/>
                  <a:gd name="T5" fmla="*/ 0 h 18"/>
                  <a:gd name="T6" fmla="*/ 2448 w 2449"/>
                  <a:gd name="T7" fmla="*/ 0 h 18"/>
                  <a:gd name="T8" fmla="*/ 2441 w 2449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9"/>
                  <a:gd name="T16" fmla="*/ 0 h 18"/>
                  <a:gd name="T17" fmla="*/ 2449 w 244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9" h="18">
                    <a:moveTo>
                      <a:pt x="2441" y="17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2448" y="0"/>
                    </a:lnTo>
                    <a:lnTo>
                      <a:pt x="2441" y="17"/>
                    </a:lnTo>
                  </a:path>
                </a:pathLst>
              </a:custGeom>
              <a:solidFill>
                <a:srgbClr val="FBE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5" name="Freeform 835"/>
              <p:cNvSpPr>
                <a:spLocks/>
              </p:cNvSpPr>
              <p:nvPr/>
            </p:nvSpPr>
            <p:spPr bwMode="auto">
              <a:xfrm>
                <a:off x="1127" y="3176"/>
                <a:ext cx="2450" cy="19"/>
              </a:xfrm>
              <a:custGeom>
                <a:avLst/>
                <a:gdLst>
                  <a:gd name="T0" fmla="*/ 2441 w 2450"/>
                  <a:gd name="T1" fmla="*/ 18 h 19"/>
                  <a:gd name="T2" fmla="*/ 0 w 2450"/>
                  <a:gd name="T3" fmla="*/ 18 h 19"/>
                  <a:gd name="T4" fmla="*/ 6 w 2450"/>
                  <a:gd name="T5" fmla="*/ 0 h 19"/>
                  <a:gd name="T6" fmla="*/ 2449 w 2450"/>
                  <a:gd name="T7" fmla="*/ 0 h 19"/>
                  <a:gd name="T8" fmla="*/ 2441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1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49" y="0"/>
                    </a:lnTo>
                    <a:lnTo>
                      <a:pt x="2441" y="18"/>
                    </a:lnTo>
                  </a:path>
                </a:pathLst>
              </a:custGeom>
              <a:solidFill>
                <a:srgbClr val="FBE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6" name="Freeform 836"/>
              <p:cNvSpPr>
                <a:spLocks/>
              </p:cNvSpPr>
              <p:nvPr/>
            </p:nvSpPr>
            <p:spPr bwMode="auto">
              <a:xfrm>
                <a:off x="1129" y="3174"/>
                <a:ext cx="2450" cy="19"/>
              </a:xfrm>
              <a:custGeom>
                <a:avLst/>
                <a:gdLst>
                  <a:gd name="T0" fmla="*/ 2443 w 2450"/>
                  <a:gd name="T1" fmla="*/ 18 h 19"/>
                  <a:gd name="T2" fmla="*/ 0 w 2450"/>
                  <a:gd name="T3" fmla="*/ 18 h 19"/>
                  <a:gd name="T4" fmla="*/ 6 w 2450"/>
                  <a:gd name="T5" fmla="*/ 0 h 19"/>
                  <a:gd name="T6" fmla="*/ 2449 w 2450"/>
                  <a:gd name="T7" fmla="*/ 0 h 19"/>
                  <a:gd name="T8" fmla="*/ 2443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49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BE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7" name="Freeform 837"/>
              <p:cNvSpPr>
                <a:spLocks/>
              </p:cNvSpPr>
              <p:nvPr/>
            </p:nvSpPr>
            <p:spPr bwMode="auto">
              <a:xfrm>
                <a:off x="1133" y="3172"/>
                <a:ext cx="2450" cy="19"/>
              </a:xfrm>
              <a:custGeom>
                <a:avLst/>
                <a:gdLst>
                  <a:gd name="T0" fmla="*/ 2442 w 2450"/>
                  <a:gd name="T1" fmla="*/ 18 h 19"/>
                  <a:gd name="T2" fmla="*/ 0 w 2450"/>
                  <a:gd name="T3" fmla="*/ 18 h 19"/>
                  <a:gd name="T4" fmla="*/ 5 w 2450"/>
                  <a:gd name="T5" fmla="*/ 0 h 19"/>
                  <a:gd name="T6" fmla="*/ 2449 w 2450"/>
                  <a:gd name="T7" fmla="*/ 0 h 19"/>
                  <a:gd name="T8" fmla="*/ 2442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49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BE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8" name="Freeform 838"/>
              <p:cNvSpPr>
                <a:spLocks/>
              </p:cNvSpPr>
              <p:nvPr/>
            </p:nvSpPr>
            <p:spPr bwMode="auto">
              <a:xfrm>
                <a:off x="1135" y="3170"/>
                <a:ext cx="2451" cy="19"/>
              </a:xfrm>
              <a:custGeom>
                <a:avLst/>
                <a:gdLst>
                  <a:gd name="T0" fmla="*/ 2443 w 2451"/>
                  <a:gd name="T1" fmla="*/ 18 h 19"/>
                  <a:gd name="T2" fmla="*/ 0 w 2451"/>
                  <a:gd name="T3" fmla="*/ 18 h 19"/>
                  <a:gd name="T4" fmla="*/ 7 w 2451"/>
                  <a:gd name="T5" fmla="*/ 0 h 19"/>
                  <a:gd name="T6" fmla="*/ 2450 w 2451"/>
                  <a:gd name="T7" fmla="*/ 0 h 19"/>
                  <a:gd name="T8" fmla="*/ 2443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BE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9" name="Freeform 839"/>
              <p:cNvSpPr>
                <a:spLocks/>
              </p:cNvSpPr>
              <p:nvPr/>
            </p:nvSpPr>
            <p:spPr bwMode="auto">
              <a:xfrm>
                <a:off x="1138" y="3167"/>
                <a:ext cx="2451" cy="19"/>
              </a:xfrm>
              <a:custGeom>
                <a:avLst/>
                <a:gdLst>
                  <a:gd name="T0" fmla="*/ 2445 w 2451"/>
                  <a:gd name="T1" fmla="*/ 18 h 19"/>
                  <a:gd name="T2" fmla="*/ 0 w 2451"/>
                  <a:gd name="T3" fmla="*/ 18 h 19"/>
                  <a:gd name="T4" fmla="*/ 6 w 2451"/>
                  <a:gd name="T5" fmla="*/ 0 h 19"/>
                  <a:gd name="T6" fmla="*/ 2450 w 2451"/>
                  <a:gd name="T7" fmla="*/ 0 h 19"/>
                  <a:gd name="T8" fmla="*/ 2445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0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BE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10" name="Freeform 840"/>
              <p:cNvSpPr>
                <a:spLocks/>
              </p:cNvSpPr>
              <p:nvPr/>
            </p:nvSpPr>
            <p:spPr bwMode="auto">
              <a:xfrm>
                <a:off x="1142" y="3165"/>
                <a:ext cx="2452" cy="18"/>
              </a:xfrm>
              <a:custGeom>
                <a:avLst/>
                <a:gdLst>
                  <a:gd name="T0" fmla="*/ 2443 w 2452"/>
                  <a:gd name="T1" fmla="*/ 17 h 18"/>
                  <a:gd name="T2" fmla="*/ 0 w 2452"/>
                  <a:gd name="T3" fmla="*/ 17 h 18"/>
                  <a:gd name="T4" fmla="*/ 4 w 2452"/>
                  <a:gd name="T5" fmla="*/ 0 h 18"/>
                  <a:gd name="T6" fmla="*/ 2451 w 2452"/>
                  <a:gd name="T7" fmla="*/ 0 h 18"/>
                  <a:gd name="T8" fmla="*/ 2443 w 245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8"/>
                  <a:gd name="T17" fmla="*/ 2452 w 245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8">
                    <a:moveTo>
                      <a:pt x="2443" y="17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2451" y="0"/>
                    </a:lnTo>
                    <a:lnTo>
                      <a:pt x="2443" y="17"/>
                    </a:lnTo>
                  </a:path>
                </a:pathLst>
              </a:custGeom>
              <a:solidFill>
                <a:srgbClr val="FBE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11" name="Freeform 841"/>
              <p:cNvSpPr>
                <a:spLocks/>
              </p:cNvSpPr>
              <p:nvPr/>
            </p:nvSpPr>
            <p:spPr bwMode="auto">
              <a:xfrm>
                <a:off x="1145" y="3163"/>
                <a:ext cx="2451" cy="18"/>
              </a:xfrm>
              <a:custGeom>
                <a:avLst/>
                <a:gdLst>
                  <a:gd name="T0" fmla="*/ 2442 w 2451"/>
                  <a:gd name="T1" fmla="*/ 17 h 18"/>
                  <a:gd name="T2" fmla="*/ 0 w 2451"/>
                  <a:gd name="T3" fmla="*/ 17 h 18"/>
                  <a:gd name="T4" fmla="*/ 7 w 2451"/>
                  <a:gd name="T5" fmla="*/ 0 h 18"/>
                  <a:gd name="T6" fmla="*/ 2450 w 2451"/>
                  <a:gd name="T7" fmla="*/ 0 h 18"/>
                  <a:gd name="T8" fmla="*/ 2442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2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2" y="17"/>
                    </a:lnTo>
                  </a:path>
                </a:pathLst>
              </a:custGeom>
              <a:solidFill>
                <a:srgbClr val="FBE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12" name="Freeform 842"/>
              <p:cNvSpPr>
                <a:spLocks/>
              </p:cNvSpPr>
              <p:nvPr/>
            </p:nvSpPr>
            <p:spPr bwMode="auto">
              <a:xfrm>
                <a:off x="1147" y="3161"/>
                <a:ext cx="2451" cy="17"/>
              </a:xfrm>
              <a:custGeom>
                <a:avLst/>
                <a:gdLst>
                  <a:gd name="T0" fmla="*/ 2445 w 2451"/>
                  <a:gd name="T1" fmla="*/ 16 h 17"/>
                  <a:gd name="T2" fmla="*/ 0 w 2451"/>
                  <a:gd name="T3" fmla="*/ 16 h 17"/>
                  <a:gd name="T4" fmla="*/ 7 w 2451"/>
                  <a:gd name="T5" fmla="*/ 0 h 17"/>
                  <a:gd name="T6" fmla="*/ 2450 w 2451"/>
                  <a:gd name="T7" fmla="*/ 0 h 17"/>
                  <a:gd name="T8" fmla="*/ 2445 w 2451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7"/>
                  <a:gd name="T17" fmla="*/ 2451 w 245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7">
                    <a:moveTo>
                      <a:pt x="2445" y="16"/>
                    </a:moveTo>
                    <a:lnTo>
                      <a:pt x="0" y="16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5" y="16"/>
                    </a:lnTo>
                  </a:path>
                </a:pathLst>
              </a:custGeom>
              <a:solidFill>
                <a:srgbClr val="FBE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13" name="Freeform 843"/>
              <p:cNvSpPr>
                <a:spLocks/>
              </p:cNvSpPr>
              <p:nvPr/>
            </p:nvSpPr>
            <p:spPr bwMode="auto">
              <a:xfrm>
                <a:off x="1153" y="3157"/>
                <a:ext cx="2449" cy="19"/>
              </a:xfrm>
              <a:custGeom>
                <a:avLst/>
                <a:gdLst>
                  <a:gd name="T0" fmla="*/ 2441 w 2449"/>
                  <a:gd name="T1" fmla="*/ 18 h 19"/>
                  <a:gd name="T2" fmla="*/ 0 w 2449"/>
                  <a:gd name="T3" fmla="*/ 18 h 19"/>
                  <a:gd name="T4" fmla="*/ 4 w 2449"/>
                  <a:gd name="T5" fmla="*/ 0 h 19"/>
                  <a:gd name="T6" fmla="*/ 2448 w 2449"/>
                  <a:gd name="T7" fmla="*/ 0 h 19"/>
                  <a:gd name="T8" fmla="*/ 2441 w 2449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9"/>
                  <a:gd name="T16" fmla="*/ 0 h 19"/>
                  <a:gd name="T17" fmla="*/ 2449 w 244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9" h="19">
                    <a:moveTo>
                      <a:pt x="2441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48" y="0"/>
                    </a:lnTo>
                    <a:lnTo>
                      <a:pt x="2441" y="18"/>
                    </a:lnTo>
                  </a:path>
                </a:pathLst>
              </a:custGeom>
              <a:solidFill>
                <a:srgbClr val="FBE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14" name="Freeform 844"/>
              <p:cNvSpPr>
                <a:spLocks/>
              </p:cNvSpPr>
              <p:nvPr/>
            </p:nvSpPr>
            <p:spPr bwMode="auto">
              <a:xfrm>
                <a:off x="1155" y="3155"/>
                <a:ext cx="2451" cy="19"/>
              </a:xfrm>
              <a:custGeom>
                <a:avLst/>
                <a:gdLst>
                  <a:gd name="T0" fmla="*/ 2442 w 2451"/>
                  <a:gd name="T1" fmla="*/ 18 h 19"/>
                  <a:gd name="T2" fmla="*/ 0 w 2451"/>
                  <a:gd name="T3" fmla="*/ 18 h 19"/>
                  <a:gd name="T4" fmla="*/ 6 w 2451"/>
                  <a:gd name="T5" fmla="*/ 0 h 19"/>
                  <a:gd name="T6" fmla="*/ 2450 w 2451"/>
                  <a:gd name="T7" fmla="*/ 0 h 19"/>
                  <a:gd name="T8" fmla="*/ 2442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0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BE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15" name="Freeform 845"/>
              <p:cNvSpPr>
                <a:spLocks/>
              </p:cNvSpPr>
              <p:nvPr/>
            </p:nvSpPr>
            <p:spPr bwMode="auto">
              <a:xfrm>
                <a:off x="1157" y="3152"/>
                <a:ext cx="2451" cy="19"/>
              </a:xfrm>
              <a:custGeom>
                <a:avLst/>
                <a:gdLst>
                  <a:gd name="T0" fmla="*/ 2444 w 2451"/>
                  <a:gd name="T1" fmla="*/ 18 h 19"/>
                  <a:gd name="T2" fmla="*/ 0 w 2451"/>
                  <a:gd name="T3" fmla="*/ 18 h 19"/>
                  <a:gd name="T4" fmla="*/ 6 w 2451"/>
                  <a:gd name="T5" fmla="*/ 0 h 19"/>
                  <a:gd name="T6" fmla="*/ 2450 w 2451"/>
                  <a:gd name="T7" fmla="*/ 0 h 19"/>
                  <a:gd name="T8" fmla="*/ 2444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0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BE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16" name="Freeform 846"/>
              <p:cNvSpPr>
                <a:spLocks/>
              </p:cNvSpPr>
              <p:nvPr/>
            </p:nvSpPr>
            <p:spPr bwMode="auto">
              <a:xfrm>
                <a:off x="1161" y="3150"/>
                <a:ext cx="2452" cy="19"/>
              </a:xfrm>
              <a:custGeom>
                <a:avLst/>
                <a:gdLst>
                  <a:gd name="T0" fmla="*/ 2444 w 2452"/>
                  <a:gd name="T1" fmla="*/ 18 h 19"/>
                  <a:gd name="T2" fmla="*/ 0 w 2452"/>
                  <a:gd name="T3" fmla="*/ 18 h 19"/>
                  <a:gd name="T4" fmla="*/ 5 w 2452"/>
                  <a:gd name="T5" fmla="*/ 0 h 19"/>
                  <a:gd name="T6" fmla="*/ 2451 w 2452"/>
                  <a:gd name="T7" fmla="*/ 0 h 19"/>
                  <a:gd name="T8" fmla="*/ 2444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51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BE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17" name="Freeform 847"/>
              <p:cNvSpPr>
                <a:spLocks/>
              </p:cNvSpPr>
              <p:nvPr/>
            </p:nvSpPr>
            <p:spPr bwMode="auto">
              <a:xfrm>
                <a:off x="1164" y="3148"/>
                <a:ext cx="2451" cy="19"/>
              </a:xfrm>
              <a:custGeom>
                <a:avLst/>
                <a:gdLst>
                  <a:gd name="T0" fmla="*/ 2443 w 2451"/>
                  <a:gd name="T1" fmla="*/ 18 h 19"/>
                  <a:gd name="T2" fmla="*/ 0 w 2451"/>
                  <a:gd name="T3" fmla="*/ 18 h 19"/>
                  <a:gd name="T4" fmla="*/ 5 w 2451"/>
                  <a:gd name="T5" fmla="*/ 0 h 19"/>
                  <a:gd name="T6" fmla="*/ 2450 w 2451"/>
                  <a:gd name="T7" fmla="*/ 0 h 19"/>
                  <a:gd name="T8" fmla="*/ 2443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50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BE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18" name="Freeform 848"/>
              <p:cNvSpPr>
                <a:spLocks/>
              </p:cNvSpPr>
              <p:nvPr/>
            </p:nvSpPr>
            <p:spPr bwMode="auto">
              <a:xfrm>
                <a:off x="1167" y="3146"/>
                <a:ext cx="2450" cy="19"/>
              </a:xfrm>
              <a:custGeom>
                <a:avLst/>
                <a:gdLst>
                  <a:gd name="T0" fmla="*/ 2444 w 2450"/>
                  <a:gd name="T1" fmla="*/ 18 h 19"/>
                  <a:gd name="T2" fmla="*/ 0 w 2450"/>
                  <a:gd name="T3" fmla="*/ 18 h 19"/>
                  <a:gd name="T4" fmla="*/ 6 w 2450"/>
                  <a:gd name="T5" fmla="*/ 0 h 19"/>
                  <a:gd name="T6" fmla="*/ 2449 w 2450"/>
                  <a:gd name="T7" fmla="*/ 0 h 19"/>
                  <a:gd name="T8" fmla="*/ 2444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49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BE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19" name="Freeform 849"/>
              <p:cNvSpPr>
                <a:spLocks/>
              </p:cNvSpPr>
              <p:nvPr/>
            </p:nvSpPr>
            <p:spPr bwMode="auto">
              <a:xfrm>
                <a:off x="1169" y="3144"/>
                <a:ext cx="2453" cy="19"/>
              </a:xfrm>
              <a:custGeom>
                <a:avLst/>
                <a:gdLst>
                  <a:gd name="T0" fmla="*/ 2444 w 2453"/>
                  <a:gd name="T1" fmla="*/ 18 h 19"/>
                  <a:gd name="T2" fmla="*/ 0 w 2453"/>
                  <a:gd name="T3" fmla="*/ 18 h 19"/>
                  <a:gd name="T4" fmla="*/ 6 w 2453"/>
                  <a:gd name="T5" fmla="*/ 0 h 19"/>
                  <a:gd name="T6" fmla="*/ 2452 w 2453"/>
                  <a:gd name="T7" fmla="*/ 0 h 19"/>
                  <a:gd name="T8" fmla="*/ 2444 w 245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9"/>
                  <a:gd name="T17" fmla="*/ 2453 w 24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2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BE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20" name="Freeform 850"/>
              <p:cNvSpPr>
                <a:spLocks/>
              </p:cNvSpPr>
              <p:nvPr/>
            </p:nvSpPr>
            <p:spPr bwMode="auto">
              <a:xfrm>
                <a:off x="1174" y="3142"/>
                <a:ext cx="2450" cy="19"/>
              </a:xfrm>
              <a:custGeom>
                <a:avLst/>
                <a:gdLst>
                  <a:gd name="T0" fmla="*/ 2441 w 2450"/>
                  <a:gd name="T1" fmla="*/ 18 h 19"/>
                  <a:gd name="T2" fmla="*/ 0 w 2450"/>
                  <a:gd name="T3" fmla="*/ 18 h 19"/>
                  <a:gd name="T4" fmla="*/ 4 w 2450"/>
                  <a:gd name="T5" fmla="*/ 0 h 19"/>
                  <a:gd name="T6" fmla="*/ 2449 w 2450"/>
                  <a:gd name="T7" fmla="*/ 0 h 19"/>
                  <a:gd name="T8" fmla="*/ 2441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1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49" y="0"/>
                    </a:lnTo>
                    <a:lnTo>
                      <a:pt x="2441" y="18"/>
                    </a:lnTo>
                  </a:path>
                </a:pathLst>
              </a:custGeom>
              <a:solidFill>
                <a:srgbClr val="FBE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21" name="Freeform 851"/>
              <p:cNvSpPr>
                <a:spLocks/>
              </p:cNvSpPr>
              <p:nvPr/>
            </p:nvSpPr>
            <p:spPr bwMode="auto">
              <a:xfrm>
                <a:off x="1176" y="3139"/>
                <a:ext cx="2451" cy="17"/>
              </a:xfrm>
              <a:custGeom>
                <a:avLst/>
                <a:gdLst>
                  <a:gd name="T0" fmla="*/ 2445 w 2451"/>
                  <a:gd name="T1" fmla="*/ 16 h 17"/>
                  <a:gd name="T2" fmla="*/ 0 w 2451"/>
                  <a:gd name="T3" fmla="*/ 16 h 17"/>
                  <a:gd name="T4" fmla="*/ 7 w 2451"/>
                  <a:gd name="T5" fmla="*/ 0 h 17"/>
                  <a:gd name="T6" fmla="*/ 2450 w 2451"/>
                  <a:gd name="T7" fmla="*/ 0 h 17"/>
                  <a:gd name="T8" fmla="*/ 2445 w 2451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7"/>
                  <a:gd name="T17" fmla="*/ 2451 w 245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7">
                    <a:moveTo>
                      <a:pt x="2445" y="16"/>
                    </a:moveTo>
                    <a:lnTo>
                      <a:pt x="0" y="16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5" y="16"/>
                    </a:lnTo>
                  </a:path>
                </a:pathLst>
              </a:custGeom>
              <a:solidFill>
                <a:srgbClr val="FBE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22" name="Freeform 852"/>
              <p:cNvSpPr>
                <a:spLocks/>
              </p:cNvSpPr>
              <p:nvPr/>
            </p:nvSpPr>
            <p:spPr bwMode="auto">
              <a:xfrm>
                <a:off x="1178" y="3133"/>
                <a:ext cx="2453" cy="19"/>
              </a:xfrm>
              <a:custGeom>
                <a:avLst/>
                <a:gdLst>
                  <a:gd name="T0" fmla="*/ 2445 w 2453"/>
                  <a:gd name="T1" fmla="*/ 18 h 19"/>
                  <a:gd name="T2" fmla="*/ 0 w 2453"/>
                  <a:gd name="T3" fmla="*/ 18 h 19"/>
                  <a:gd name="T4" fmla="*/ 7 w 2453"/>
                  <a:gd name="T5" fmla="*/ 0 h 19"/>
                  <a:gd name="T6" fmla="*/ 2452 w 2453"/>
                  <a:gd name="T7" fmla="*/ 0 h 19"/>
                  <a:gd name="T8" fmla="*/ 2445 w 245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9"/>
                  <a:gd name="T17" fmla="*/ 2453 w 24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2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BE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23" name="Freeform 853"/>
              <p:cNvSpPr>
                <a:spLocks/>
              </p:cNvSpPr>
              <p:nvPr/>
            </p:nvSpPr>
            <p:spPr bwMode="auto">
              <a:xfrm>
                <a:off x="1183" y="3131"/>
                <a:ext cx="2451" cy="19"/>
              </a:xfrm>
              <a:custGeom>
                <a:avLst/>
                <a:gdLst>
                  <a:gd name="T0" fmla="*/ 2442 w 2451"/>
                  <a:gd name="T1" fmla="*/ 18 h 19"/>
                  <a:gd name="T2" fmla="*/ 0 w 2451"/>
                  <a:gd name="T3" fmla="*/ 18 h 19"/>
                  <a:gd name="T4" fmla="*/ 4 w 2451"/>
                  <a:gd name="T5" fmla="*/ 0 h 19"/>
                  <a:gd name="T6" fmla="*/ 2450 w 2451"/>
                  <a:gd name="T7" fmla="*/ 0 h 19"/>
                  <a:gd name="T8" fmla="*/ 2442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50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BE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24" name="Freeform 854"/>
              <p:cNvSpPr>
                <a:spLocks/>
              </p:cNvSpPr>
              <p:nvPr/>
            </p:nvSpPr>
            <p:spPr bwMode="auto">
              <a:xfrm>
                <a:off x="1186" y="3129"/>
                <a:ext cx="2451" cy="19"/>
              </a:xfrm>
              <a:custGeom>
                <a:avLst/>
                <a:gdLst>
                  <a:gd name="T0" fmla="*/ 2444 w 2451"/>
                  <a:gd name="T1" fmla="*/ 18 h 19"/>
                  <a:gd name="T2" fmla="*/ 0 w 2451"/>
                  <a:gd name="T3" fmla="*/ 18 h 19"/>
                  <a:gd name="T4" fmla="*/ 6 w 2451"/>
                  <a:gd name="T5" fmla="*/ 0 h 19"/>
                  <a:gd name="T6" fmla="*/ 2450 w 2451"/>
                  <a:gd name="T7" fmla="*/ 0 h 19"/>
                  <a:gd name="T8" fmla="*/ 2444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0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BE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25" name="Freeform 855"/>
              <p:cNvSpPr>
                <a:spLocks/>
              </p:cNvSpPr>
              <p:nvPr/>
            </p:nvSpPr>
            <p:spPr bwMode="auto">
              <a:xfrm>
                <a:off x="1188" y="3127"/>
                <a:ext cx="2453" cy="19"/>
              </a:xfrm>
              <a:custGeom>
                <a:avLst/>
                <a:gdLst>
                  <a:gd name="T0" fmla="*/ 2445 w 2453"/>
                  <a:gd name="T1" fmla="*/ 18 h 19"/>
                  <a:gd name="T2" fmla="*/ 0 w 2453"/>
                  <a:gd name="T3" fmla="*/ 18 h 19"/>
                  <a:gd name="T4" fmla="*/ 7 w 2453"/>
                  <a:gd name="T5" fmla="*/ 0 h 19"/>
                  <a:gd name="T6" fmla="*/ 2452 w 2453"/>
                  <a:gd name="T7" fmla="*/ 0 h 19"/>
                  <a:gd name="T8" fmla="*/ 2445 w 245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9"/>
                  <a:gd name="T17" fmla="*/ 2453 w 24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2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BE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26" name="Freeform 856"/>
              <p:cNvSpPr>
                <a:spLocks/>
              </p:cNvSpPr>
              <p:nvPr/>
            </p:nvSpPr>
            <p:spPr bwMode="auto">
              <a:xfrm>
                <a:off x="1192" y="3124"/>
                <a:ext cx="2451" cy="19"/>
              </a:xfrm>
              <a:custGeom>
                <a:avLst/>
                <a:gdLst>
                  <a:gd name="T0" fmla="*/ 2443 w 2451"/>
                  <a:gd name="T1" fmla="*/ 18 h 19"/>
                  <a:gd name="T2" fmla="*/ 0 w 2451"/>
                  <a:gd name="T3" fmla="*/ 18 h 19"/>
                  <a:gd name="T4" fmla="*/ 5 w 2451"/>
                  <a:gd name="T5" fmla="*/ 0 h 19"/>
                  <a:gd name="T6" fmla="*/ 2450 w 2451"/>
                  <a:gd name="T7" fmla="*/ 0 h 19"/>
                  <a:gd name="T8" fmla="*/ 2443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50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B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27" name="Freeform 857"/>
              <p:cNvSpPr>
                <a:spLocks/>
              </p:cNvSpPr>
              <p:nvPr/>
            </p:nvSpPr>
            <p:spPr bwMode="auto">
              <a:xfrm>
                <a:off x="1196" y="3122"/>
                <a:ext cx="2450" cy="19"/>
              </a:xfrm>
              <a:custGeom>
                <a:avLst/>
                <a:gdLst>
                  <a:gd name="T0" fmla="*/ 2444 w 2450"/>
                  <a:gd name="T1" fmla="*/ 18 h 19"/>
                  <a:gd name="T2" fmla="*/ 0 w 2450"/>
                  <a:gd name="T3" fmla="*/ 18 h 19"/>
                  <a:gd name="T4" fmla="*/ 6 w 2450"/>
                  <a:gd name="T5" fmla="*/ 0 h 19"/>
                  <a:gd name="T6" fmla="*/ 2449 w 2450"/>
                  <a:gd name="T7" fmla="*/ 0 h 19"/>
                  <a:gd name="T8" fmla="*/ 2444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49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AE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28" name="Freeform 858"/>
              <p:cNvSpPr>
                <a:spLocks/>
              </p:cNvSpPr>
              <p:nvPr/>
            </p:nvSpPr>
            <p:spPr bwMode="auto">
              <a:xfrm>
                <a:off x="1198" y="3120"/>
                <a:ext cx="2453" cy="18"/>
              </a:xfrm>
              <a:custGeom>
                <a:avLst/>
                <a:gdLst>
                  <a:gd name="T0" fmla="*/ 2444 w 2453"/>
                  <a:gd name="T1" fmla="*/ 17 h 18"/>
                  <a:gd name="T2" fmla="*/ 0 w 2453"/>
                  <a:gd name="T3" fmla="*/ 17 h 18"/>
                  <a:gd name="T4" fmla="*/ 6 w 2453"/>
                  <a:gd name="T5" fmla="*/ 0 h 18"/>
                  <a:gd name="T6" fmla="*/ 2452 w 2453"/>
                  <a:gd name="T7" fmla="*/ 0 h 18"/>
                  <a:gd name="T8" fmla="*/ 2444 w 245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8"/>
                  <a:gd name="T17" fmla="*/ 2453 w 245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8">
                    <a:moveTo>
                      <a:pt x="2444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52" y="0"/>
                    </a:lnTo>
                    <a:lnTo>
                      <a:pt x="2444" y="17"/>
                    </a:lnTo>
                  </a:path>
                </a:pathLst>
              </a:custGeom>
              <a:solidFill>
                <a:srgbClr val="FAE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29" name="Freeform 859"/>
              <p:cNvSpPr>
                <a:spLocks/>
              </p:cNvSpPr>
              <p:nvPr/>
            </p:nvSpPr>
            <p:spPr bwMode="auto">
              <a:xfrm>
                <a:off x="1202" y="3118"/>
                <a:ext cx="2451" cy="17"/>
              </a:xfrm>
              <a:custGeom>
                <a:avLst/>
                <a:gdLst>
                  <a:gd name="T0" fmla="*/ 2442 w 2451"/>
                  <a:gd name="T1" fmla="*/ 16 h 17"/>
                  <a:gd name="T2" fmla="*/ 0 w 2451"/>
                  <a:gd name="T3" fmla="*/ 16 h 17"/>
                  <a:gd name="T4" fmla="*/ 4 w 2451"/>
                  <a:gd name="T5" fmla="*/ 0 h 17"/>
                  <a:gd name="T6" fmla="*/ 2450 w 2451"/>
                  <a:gd name="T7" fmla="*/ 0 h 17"/>
                  <a:gd name="T8" fmla="*/ 2442 w 2451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7"/>
                  <a:gd name="T17" fmla="*/ 2451 w 245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7">
                    <a:moveTo>
                      <a:pt x="2442" y="16"/>
                    </a:moveTo>
                    <a:lnTo>
                      <a:pt x="0" y="16"/>
                    </a:lnTo>
                    <a:lnTo>
                      <a:pt x="4" y="0"/>
                    </a:lnTo>
                    <a:lnTo>
                      <a:pt x="2450" y="0"/>
                    </a:lnTo>
                    <a:lnTo>
                      <a:pt x="2442" y="16"/>
                    </a:lnTo>
                  </a:path>
                </a:pathLst>
              </a:custGeom>
              <a:solidFill>
                <a:srgbClr val="FAE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0" name="Freeform 860"/>
              <p:cNvSpPr>
                <a:spLocks/>
              </p:cNvSpPr>
              <p:nvPr/>
            </p:nvSpPr>
            <p:spPr bwMode="auto">
              <a:xfrm>
                <a:off x="1204" y="3115"/>
                <a:ext cx="2451" cy="18"/>
              </a:xfrm>
              <a:custGeom>
                <a:avLst/>
                <a:gdLst>
                  <a:gd name="T0" fmla="*/ 2445 w 2451"/>
                  <a:gd name="T1" fmla="*/ 17 h 18"/>
                  <a:gd name="T2" fmla="*/ 0 w 2451"/>
                  <a:gd name="T3" fmla="*/ 17 h 18"/>
                  <a:gd name="T4" fmla="*/ 7 w 2451"/>
                  <a:gd name="T5" fmla="*/ 0 h 18"/>
                  <a:gd name="T6" fmla="*/ 2450 w 2451"/>
                  <a:gd name="T7" fmla="*/ 0 h 18"/>
                  <a:gd name="T8" fmla="*/ 2445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5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5" y="17"/>
                    </a:lnTo>
                  </a:path>
                </a:pathLst>
              </a:custGeom>
              <a:solidFill>
                <a:srgbClr val="FAE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1" name="Freeform 861"/>
              <p:cNvSpPr>
                <a:spLocks/>
              </p:cNvSpPr>
              <p:nvPr/>
            </p:nvSpPr>
            <p:spPr bwMode="auto">
              <a:xfrm>
                <a:off x="1207" y="3113"/>
                <a:ext cx="2453" cy="18"/>
              </a:xfrm>
              <a:custGeom>
                <a:avLst/>
                <a:gdLst>
                  <a:gd name="T0" fmla="*/ 2445 w 2453"/>
                  <a:gd name="T1" fmla="*/ 17 h 18"/>
                  <a:gd name="T2" fmla="*/ 0 w 2453"/>
                  <a:gd name="T3" fmla="*/ 17 h 18"/>
                  <a:gd name="T4" fmla="*/ 7 w 2453"/>
                  <a:gd name="T5" fmla="*/ 0 h 18"/>
                  <a:gd name="T6" fmla="*/ 2452 w 2453"/>
                  <a:gd name="T7" fmla="*/ 0 h 18"/>
                  <a:gd name="T8" fmla="*/ 2445 w 245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8"/>
                  <a:gd name="T17" fmla="*/ 2453 w 245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8">
                    <a:moveTo>
                      <a:pt x="2445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2" y="0"/>
                    </a:lnTo>
                    <a:lnTo>
                      <a:pt x="2445" y="17"/>
                    </a:lnTo>
                  </a:path>
                </a:pathLst>
              </a:custGeom>
              <a:solidFill>
                <a:srgbClr val="FAE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2" name="Freeform 862"/>
              <p:cNvSpPr>
                <a:spLocks/>
              </p:cNvSpPr>
              <p:nvPr/>
            </p:nvSpPr>
            <p:spPr bwMode="auto">
              <a:xfrm>
                <a:off x="1212" y="3109"/>
                <a:ext cx="2451" cy="19"/>
              </a:xfrm>
              <a:custGeom>
                <a:avLst/>
                <a:gdLst>
                  <a:gd name="T0" fmla="*/ 2442 w 2451"/>
                  <a:gd name="T1" fmla="*/ 18 h 19"/>
                  <a:gd name="T2" fmla="*/ 0 w 2451"/>
                  <a:gd name="T3" fmla="*/ 18 h 19"/>
                  <a:gd name="T4" fmla="*/ 4 w 2451"/>
                  <a:gd name="T5" fmla="*/ 0 h 19"/>
                  <a:gd name="T6" fmla="*/ 2450 w 2451"/>
                  <a:gd name="T7" fmla="*/ 0 h 19"/>
                  <a:gd name="T8" fmla="*/ 2442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50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BE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3" name="Freeform 863"/>
              <p:cNvSpPr>
                <a:spLocks/>
              </p:cNvSpPr>
              <p:nvPr/>
            </p:nvSpPr>
            <p:spPr bwMode="auto">
              <a:xfrm>
                <a:off x="1214" y="3107"/>
                <a:ext cx="2451" cy="19"/>
              </a:xfrm>
              <a:custGeom>
                <a:avLst/>
                <a:gdLst>
                  <a:gd name="T0" fmla="*/ 2444 w 2451"/>
                  <a:gd name="T1" fmla="*/ 18 h 19"/>
                  <a:gd name="T2" fmla="*/ 0 w 2451"/>
                  <a:gd name="T3" fmla="*/ 18 h 19"/>
                  <a:gd name="T4" fmla="*/ 6 w 2451"/>
                  <a:gd name="T5" fmla="*/ 0 h 19"/>
                  <a:gd name="T6" fmla="*/ 2450 w 2451"/>
                  <a:gd name="T7" fmla="*/ 0 h 19"/>
                  <a:gd name="T8" fmla="*/ 2444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0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BE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4" name="Freeform 864"/>
              <p:cNvSpPr>
                <a:spLocks/>
              </p:cNvSpPr>
              <p:nvPr/>
            </p:nvSpPr>
            <p:spPr bwMode="auto">
              <a:xfrm>
                <a:off x="1216" y="3105"/>
                <a:ext cx="2454" cy="19"/>
              </a:xfrm>
              <a:custGeom>
                <a:avLst/>
                <a:gdLst>
                  <a:gd name="T0" fmla="*/ 2446 w 2454"/>
                  <a:gd name="T1" fmla="*/ 18 h 19"/>
                  <a:gd name="T2" fmla="*/ 0 w 2454"/>
                  <a:gd name="T3" fmla="*/ 18 h 19"/>
                  <a:gd name="T4" fmla="*/ 7 w 2454"/>
                  <a:gd name="T5" fmla="*/ 0 h 19"/>
                  <a:gd name="T6" fmla="*/ 2453 w 2454"/>
                  <a:gd name="T7" fmla="*/ 0 h 19"/>
                  <a:gd name="T8" fmla="*/ 2446 w 2454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4"/>
                  <a:gd name="T16" fmla="*/ 0 h 19"/>
                  <a:gd name="T17" fmla="*/ 2454 w 245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4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3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5" name="Freeform 865"/>
              <p:cNvSpPr>
                <a:spLocks/>
              </p:cNvSpPr>
              <p:nvPr/>
            </p:nvSpPr>
            <p:spPr bwMode="auto">
              <a:xfrm>
                <a:off x="1221" y="3103"/>
                <a:ext cx="2451" cy="19"/>
              </a:xfrm>
              <a:custGeom>
                <a:avLst/>
                <a:gdLst>
                  <a:gd name="T0" fmla="*/ 2443 w 2451"/>
                  <a:gd name="T1" fmla="*/ 18 h 19"/>
                  <a:gd name="T2" fmla="*/ 0 w 2451"/>
                  <a:gd name="T3" fmla="*/ 18 h 19"/>
                  <a:gd name="T4" fmla="*/ 5 w 2451"/>
                  <a:gd name="T5" fmla="*/ 0 h 19"/>
                  <a:gd name="T6" fmla="*/ 2450 w 2451"/>
                  <a:gd name="T7" fmla="*/ 0 h 19"/>
                  <a:gd name="T8" fmla="*/ 2443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50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BE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6" name="Freeform 866"/>
              <p:cNvSpPr>
                <a:spLocks/>
              </p:cNvSpPr>
              <p:nvPr/>
            </p:nvSpPr>
            <p:spPr bwMode="auto">
              <a:xfrm>
                <a:off x="1224" y="3101"/>
                <a:ext cx="2450" cy="19"/>
              </a:xfrm>
              <a:custGeom>
                <a:avLst/>
                <a:gdLst>
                  <a:gd name="T0" fmla="*/ 2444 w 2450"/>
                  <a:gd name="T1" fmla="*/ 18 h 19"/>
                  <a:gd name="T2" fmla="*/ 0 w 2450"/>
                  <a:gd name="T3" fmla="*/ 18 h 19"/>
                  <a:gd name="T4" fmla="*/ 6 w 2450"/>
                  <a:gd name="T5" fmla="*/ 0 h 19"/>
                  <a:gd name="T6" fmla="*/ 2449 w 2450"/>
                  <a:gd name="T7" fmla="*/ 0 h 19"/>
                  <a:gd name="T8" fmla="*/ 2444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49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BE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7" name="Freeform 867"/>
              <p:cNvSpPr>
                <a:spLocks/>
              </p:cNvSpPr>
              <p:nvPr/>
            </p:nvSpPr>
            <p:spPr bwMode="auto">
              <a:xfrm>
                <a:off x="1227" y="3099"/>
                <a:ext cx="2452" cy="18"/>
              </a:xfrm>
              <a:custGeom>
                <a:avLst/>
                <a:gdLst>
                  <a:gd name="T0" fmla="*/ 2443 w 2452"/>
                  <a:gd name="T1" fmla="*/ 17 h 18"/>
                  <a:gd name="T2" fmla="*/ 0 w 2452"/>
                  <a:gd name="T3" fmla="*/ 17 h 18"/>
                  <a:gd name="T4" fmla="*/ 6 w 2452"/>
                  <a:gd name="T5" fmla="*/ 0 h 18"/>
                  <a:gd name="T6" fmla="*/ 2451 w 2452"/>
                  <a:gd name="T7" fmla="*/ 0 h 18"/>
                  <a:gd name="T8" fmla="*/ 2443 w 245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8"/>
                  <a:gd name="T17" fmla="*/ 2452 w 245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8">
                    <a:moveTo>
                      <a:pt x="2443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51" y="0"/>
                    </a:lnTo>
                    <a:lnTo>
                      <a:pt x="2443" y="17"/>
                    </a:lnTo>
                  </a:path>
                </a:pathLst>
              </a:custGeom>
              <a:solidFill>
                <a:srgbClr val="FBE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8" name="Freeform 868"/>
              <p:cNvSpPr>
                <a:spLocks/>
              </p:cNvSpPr>
              <p:nvPr/>
            </p:nvSpPr>
            <p:spPr bwMode="auto">
              <a:xfrm>
                <a:off x="1231" y="3096"/>
                <a:ext cx="2450" cy="19"/>
              </a:xfrm>
              <a:custGeom>
                <a:avLst/>
                <a:gdLst>
                  <a:gd name="T0" fmla="*/ 2441 w 2450"/>
                  <a:gd name="T1" fmla="*/ 18 h 19"/>
                  <a:gd name="T2" fmla="*/ 0 w 2450"/>
                  <a:gd name="T3" fmla="*/ 18 h 19"/>
                  <a:gd name="T4" fmla="*/ 4 w 2450"/>
                  <a:gd name="T5" fmla="*/ 0 h 19"/>
                  <a:gd name="T6" fmla="*/ 2449 w 2450"/>
                  <a:gd name="T7" fmla="*/ 0 h 19"/>
                  <a:gd name="T8" fmla="*/ 2441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1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49" y="0"/>
                    </a:lnTo>
                    <a:lnTo>
                      <a:pt x="2441" y="18"/>
                    </a:lnTo>
                  </a:path>
                </a:pathLst>
              </a:custGeom>
              <a:solidFill>
                <a:srgbClr val="FAE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9" name="Freeform 869"/>
              <p:cNvSpPr>
                <a:spLocks/>
              </p:cNvSpPr>
              <p:nvPr/>
            </p:nvSpPr>
            <p:spPr bwMode="auto">
              <a:xfrm>
                <a:off x="1233" y="3093"/>
                <a:ext cx="2451" cy="18"/>
              </a:xfrm>
              <a:custGeom>
                <a:avLst/>
                <a:gdLst>
                  <a:gd name="T0" fmla="*/ 2445 w 2451"/>
                  <a:gd name="T1" fmla="*/ 17 h 18"/>
                  <a:gd name="T2" fmla="*/ 0 w 2451"/>
                  <a:gd name="T3" fmla="*/ 17 h 18"/>
                  <a:gd name="T4" fmla="*/ 7 w 2451"/>
                  <a:gd name="T5" fmla="*/ 0 h 18"/>
                  <a:gd name="T6" fmla="*/ 2450 w 2451"/>
                  <a:gd name="T7" fmla="*/ 0 h 18"/>
                  <a:gd name="T8" fmla="*/ 2445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5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5" y="17"/>
                    </a:lnTo>
                  </a:path>
                </a:pathLst>
              </a:custGeom>
              <a:solidFill>
                <a:srgbClr val="FAE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40" name="Freeform 870"/>
              <p:cNvSpPr>
                <a:spLocks/>
              </p:cNvSpPr>
              <p:nvPr/>
            </p:nvSpPr>
            <p:spPr bwMode="auto">
              <a:xfrm>
                <a:off x="1235" y="3091"/>
                <a:ext cx="2454" cy="18"/>
              </a:xfrm>
              <a:custGeom>
                <a:avLst/>
                <a:gdLst>
                  <a:gd name="T0" fmla="*/ 2446 w 2454"/>
                  <a:gd name="T1" fmla="*/ 17 h 18"/>
                  <a:gd name="T2" fmla="*/ 0 w 2454"/>
                  <a:gd name="T3" fmla="*/ 17 h 18"/>
                  <a:gd name="T4" fmla="*/ 7 w 2454"/>
                  <a:gd name="T5" fmla="*/ 0 h 18"/>
                  <a:gd name="T6" fmla="*/ 2453 w 2454"/>
                  <a:gd name="T7" fmla="*/ 0 h 18"/>
                  <a:gd name="T8" fmla="*/ 2446 w 2454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4"/>
                  <a:gd name="T16" fmla="*/ 0 h 18"/>
                  <a:gd name="T17" fmla="*/ 2454 w 245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4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3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41" name="Freeform 871"/>
              <p:cNvSpPr>
                <a:spLocks/>
              </p:cNvSpPr>
              <p:nvPr/>
            </p:nvSpPr>
            <p:spPr bwMode="auto">
              <a:xfrm>
                <a:off x="1240" y="3089"/>
                <a:ext cx="2452" cy="18"/>
              </a:xfrm>
              <a:custGeom>
                <a:avLst/>
                <a:gdLst>
                  <a:gd name="T0" fmla="*/ 2443 w 2452"/>
                  <a:gd name="T1" fmla="*/ 17 h 18"/>
                  <a:gd name="T2" fmla="*/ 0 w 2452"/>
                  <a:gd name="T3" fmla="*/ 17 h 18"/>
                  <a:gd name="T4" fmla="*/ 4 w 2452"/>
                  <a:gd name="T5" fmla="*/ 0 h 18"/>
                  <a:gd name="T6" fmla="*/ 2451 w 2452"/>
                  <a:gd name="T7" fmla="*/ 0 h 18"/>
                  <a:gd name="T8" fmla="*/ 2443 w 245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8"/>
                  <a:gd name="T17" fmla="*/ 2452 w 245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8">
                    <a:moveTo>
                      <a:pt x="2443" y="17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2451" y="0"/>
                    </a:lnTo>
                    <a:lnTo>
                      <a:pt x="2443" y="17"/>
                    </a:lnTo>
                  </a:path>
                </a:pathLst>
              </a:custGeom>
              <a:solidFill>
                <a:srgbClr val="FAE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42" name="Freeform 872"/>
              <p:cNvSpPr>
                <a:spLocks/>
              </p:cNvSpPr>
              <p:nvPr/>
            </p:nvSpPr>
            <p:spPr bwMode="auto">
              <a:xfrm>
                <a:off x="1242" y="3086"/>
                <a:ext cx="2452" cy="19"/>
              </a:xfrm>
              <a:custGeom>
                <a:avLst/>
                <a:gdLst>
                  <a:gd name="T0" fmla="*/ 2445 w 2452"/>
                  <a:gd name="T1" fmla="*/ 18 h 19"/>
                  <a:gd name="T2" fmla="*/ 0 w 2452"/>
                  <a:gd name="T3" fmla="*/ 18 h 19"/>
                  <a:gd name="T4" fmla="*/ 6 w 2452"/>
                  <a:gd name="T5" fmla="*/ 0 h 19"/>
                  <a:gd name="T6" fmla="*/ 2451 w 2452"/>
                  <a:gd name="T7" fmla="*/ 0 h 19"/>
                  <a:gd name="T8" fmla="*/ 2445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1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AE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43" name="Freeform 873"/>
              <p:cNvSpPr>
                <a:spLocks/>
              </p:cNvSpPr>
              <p:nvPr/>
            </p:nvSpPr>
            <p:spPr bwMode="auto">
              <a:xfrm>
                <a:off x="1245" y="3084"/>
                <a:ext cx="2453" cy="19"/>
              </a:xfrm>
              <a:custGeom>
                <a:avLst/>
                <a:gdLst>
                  <a:gd name="T0" fmla="*/ 2445 w 2453"/>
                  <a:gd name="T1" fmla="*/ 18 h 19"/>
                  <a:gd name="T2" fmla="*/ 0 w 2453"/>
                  <a:gd name="T3" fmla="*/ 18 h 19"/>
                  <a:gd name="T4" fmla="*/ 7 w 2453"/>
                  <a:gd name="T5" fmla="*/ 0 h 19"/>
                  <a:gd name="T6" fmla="*/ 2452 w 2453"/>
                  <a:gd name="T7" fmla="*/ 0 h 19"/>
                  <a:gd name="T8" fmla="*/ 2445 w 245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9"/>
                  <a:gd name="T17" fmla="*/ 2453 w 24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2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AE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44" name="Freeform 874"/>
              <p:cNvSpPr>
                <a:spLocks/>
              </p:cNvSpPr>
              <p:nvPr/>
            </p:nvSpPr>
            <p:spPr bwMode="auto">
              <a:xfrm>
                <a:off x="1250" y="3082"/>
                <a:ext cx="2450" cy="19"/>
              </a:xfrm>
              <a:custGeom>
                <a:avLst/>
                <a:gdLst>
                  <a:gd name="T0" fmla="*/ 2442 w 2450"/>
                  <a:gd name="T1" fmla="*/ 18 h 19"/>
                  <a:gd name="T2" fmla="*/ 0 w 2450"/>
                  <a:gd name="T3" fmla="*/ 18 h 19"/>
                  <a:gd name="T4" fmla="*/ 5 w 2450"/>
                  <a:gd name="T5" fmla="*/ 0 h 19"/>
                  <a:gd name="T6" fmla="*/ 2449 w 2450"/>
                  <a:gd name="T7" fmla="*/ 0 h 19"/>
                  <a:gd name="T8" fmla="*/ 2442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49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AE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45" name="Freeform 875"/>
              <p:cNvSpPr>
                <a:spLocks/>
              </p:cNvSpPr>
              <p:nvPr/>
            </p:nvSpPr>
            <p:spPr bwMode="auto">
              <a:xfrm>
                <a:off x="1253" y="3079"/>
                <a:ext cx="2449" cy="18"/>
              </a:xfrm>
              <a:custGeom>
                <a:avLst/>
                <a:gdLst>
                  <a:gd name="T0" fmla="*/ 2443 w 2449"/>
                  <a:gd name="T1" fmla="*/ 17 h 18"/>
                  <a:gd name="T2" fmla="*/ 0 w 2449"/>
                  <a:gd name="T3" fmla="*/ 17 h 18"/>
                  <a:gd name="T4" fmla="*/ 6 w 2449"/>
                  <a:gd name="T5" fmla="*/ 0 h 18"/>
                  <a:gd name="T6" fmla="*/ 2448 w 2449"/>
                  <a:gd name="T7" fmla="*/ 0 h 18"/>
                  <a:gd name="T8" fmla="*/ 2443 w 2449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9"/>
                  <a:gd name="T16" fmla="*/ 0 h 18"/>
                  <a:gd name="T17" fmla="*/ 2449 w 244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9" h="18">
                    <a:moveTo>
                      <a:pt x="2443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48" y="0"/>
                    </a:lnTo>
                    <a:lnTo>
                      <a:pt x="2443" y="17"/>
                    </a:lnTo>
                  </a:path>
                </a:pathLst>
              </a:custGeom>
              <a:solidFill>
                <a:srgbClr val="FAE5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46" name="Freeform 876"/>
              <p:cNvSpPr>
                <a:spLocks/>
              </p:cNvSpPr>
              <p:nvPr/>
            </p:nvSpPr>
            <p:spPr bwMode="auto">
              <a:xfrm>
                <a:off x="1255" y="3077"/>
                <a:ext cx="2454" cy="18"/>
              </a:xfrm>
              <a:custGeom>
                <a:avLst/>
                <a:gdLst>
                  <a:gd name="T0" fmla="*/ 2445 w 2454"/>
                  <a:gd name="T1" fmla="*/ 17 h 18"/>
                  <a:gd name="T2" fmla="*/ 0 w 2454"/>
                  <a:gd name="T3" fmla="*/ 17 h 18"/>
                  <a:gd name="T4" fmla="*/ 6 w 2454"/>
                  <a:gd name="T5" fmla="*/ 0 h 18"/>
                  <a:gd name="T6" fmla="*/ 2453 w 2454"/>
                  <a:gd name="T7" fmla="*/ 0 h 18"/>
                  <a:gd name="T8" fmla="*/ 2445 w 2454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4"/>
                  <a:gd name="T16" fmla="*/ 0 h 18"/>
                  <a:gd name="T17" fmla="*/ 2454 w 245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4" h="18">
                    <a:moveTo>
                      <a:pt x="2445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53" y="0"/>
                    </a:lnTo>
                    <a:lnTo>
                      <a:pt x="2445" y="17"/>
                    </a:lnTo>
                  </a:path>
                </a:pathLst>
              </a:custGeom>
              <a:solidFill>
                <a:srgbClr val="FAE5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47" name="Freeform 877"/>
              <p:cNvSpPr>
                <a:spLocks/>
              </p:cNvSpPr>
              <p:nvPr/>
            </p:nvSpPr>
            <p:spPr bwMode="auto">
              <a:xfrm>
                <a:off x="1259" y="3074"/>
                <a:ext cx="2452" cy="19"/>
              </a:xfrm>
              <a:custGeom>
                <a:avLst/>
                <a:gdLst>
                  <a:gd name="T0" fmla="*/ 2443 w 2452"/>
                  <a:gd name="T1" fmla="*/ 18 h 19"/>
                  <a:gd name="T2" fmla="*/ 0 w 2452"/>
                  <a:gd name="T3" fmla="*/ 18 h 19"/>
                  <a:gd name="T4" fmla="*/ 4 w 2452"/>
                  <a:gd name="T5" fmla="*/ 0 h 19"/>
                  <a:gd name="T6" fmla="*/ 2451 w 2452"/>
                  <a:gd name="T7" fmla="*/ 0 h 19"/>
                  <a:gd name="T8" fmla="*/ 2443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51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AE5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48" name="Freeform 878"/>
              <p:cNvSpPr>
                <a:spLocks/>
              </p:cNvSpPr>
              <p:nvPr/>
            </p:nvSpPr>
            <p:spPr bwMode="auto">
              <a:xfrm>
                <a:off x="1261" y="3072"/>
                <a:ext cx="2452" cy="19"/>
              </a:xfrm>
              <a:custGeom>
                <a:avLst/>
                <a:gdLst>
                  <a:gd name="T0" fmla="*/ 2446 w 2452"/>
                  <a:gd name="T1" fmla="*/ 18 h 19"/>
                  <a:gd name="T2" fmla="*/ 0 w 2452"/>
                  <a:gd name="T3" fmla="*/ 18 h 19"/>
                  <a:gd name="T4" fmla="*/ 7 w 2452"/>
                  <a:gd name="T5" fmla="*/ 0 h 19"/>
                  <a:gd name="T6" fmla="*/ 2451 w 2452"/>
                  <a:gd name="T7" fmla="*/ 0 h 19"/>
                  <a:gd name="T8" fmla="*/ 2446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1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49" name="Freeform 879"/>
              <p:cNvSpPr>
                <a:spLocks/>
              </p:cNvSpPr>
              <p:nvPr/>
            </p:nvSpPr>
            <p:spPr bwMode="auto">
              <a:xfrm>
                <a:off x="1263" y="3070"/>
                <a:ext cx="2454" cy="18"/>
              </a:xfrm>
              <a:custGeom>
                <a:avLst/>
                <a:gdLst>
                  <a:gd name="T0" fmla="*/ 2446 w 2454"/>
                  <a:gd name="T1" fmla="*/ 17 h 18"/>
                  <a:gd name="T2" fmla="*/ 0 w 2454"/>
                  <a:gd name="T3" fmla="*/ 17 h 18"/>
                  <a:gd name="T4" fmla="*/ 7 w 2454"/>
                  <a:gd name="T5" fmla="*/ 0 h 18"/>
                  <a:gd name="T6" fmla="*/ 2453 w 2454"/>
                  <a:gd name="T7" fmla="*/ 0 h 18"/>
                  <a:gd name="T8" fmla="*/ 2446 w 2454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4"/>
                  <a:gd name="T16" fmla="*/ 0 h 18"/>
                  <a:gd name="T17" fmla="*/ 2454 w 245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4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3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50" name="Freeform 880"/>
              <p:cNvSpPr>
                <a:spLocks/>
              </p:cNvSpPr>
              <p:nvPr/>
            </p:nvSpPr>
            <p:spPr bwMode="auto">
              <a:xfrm>
                <a:off x="1270" y="3068"/>
                <a:ext cx="2450" cy="18"/>
              </a:xfrm>
              <a:custGeom>
                <a:avLst/>
                <a:gdLst>
                  <a:gd name="T0" fmla="*/ 2441 w 2450"/>
                  <a:gd name="T1" fmla="*/ 17 h 18"/>
                  <a:gd name="T2" fmla="*/ 0 w 2450"/>
                  <a:gd name="T3" fmla="*/ 17 h 18"/>
                  <a:gd name="T4" fmla="*/ 4 w 2450"/>
                  <a:gd name="T5" fmla="*/ 0 h 18"/>
                  <a:gd name="T6" fmla="*/ 2449 w 2450"/>
                  <a:gd name="T7" fmla="*/ 0 h 18"/>
                  <a:gd name="T8" fmla="*/ 2441 w 2450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8"/>
                  <a:gd name="T17" fmla="*/ 2450 w 245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8">
                    <a:moveTo>
                      <a:pt x="2441" y="17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2449" y="0"/>
                    </a:lnTo>
                    <a:lnTo>
                      <a:pt x="2441" y="17"/>
                    </a:lnTo>
                  </a:path>
                </a:pathLst>
              </a:custGeom>
              <a:solidFill>
                <a:srgbClr val="FAE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51" name="Freeform 881"/>
              <p:cNvSpPr>
                <a:spLocks/>
              </p:cNvSpPr>
              <p:nvPr/>
            </p:nvSpPr>
            <p:spPr bwMode="auto">
              <a:xfrm>
                <a:off x="1272" y="3065"/>
                <a:ext cx="2450" cy="18"/>
              </a:xfrm>
              <a:custGeom>
                <a:avLst/>
                <a:gdLst>
                  <a:gd name="T0" fmla="*/ 2443 w 2450"/>
                  <a:gd name="T1" fmla="*/ 17 h 18"/>
                  <a:gd name="T2" fmla="*/ 0 w 2450"/>
                  <a:gd name="T3" fmla="*/ 17 h 18"/>
                  <a:gd name="T4" fmla="*/ 6 w 2450"/>
                  <a:gd name="T5" fmla="*/ 0 h 18"/>
                  <a:gd name="T6" fmla="*/ 2449 w 2450"/>
                  <a:gd name="T7" fmla="*/ 0 h 18"/>
                  <a:gd name="T8" fmla="*/ 2443 w 2450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8"/>
                  <a:gd name="T17" fmla="*/ 2450 w 245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8">
                    <a:moveTo>
                      <a:pt x="2443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49" y="0"/>
                    </a:lnTo>
                    <a:lnTo>
                      <a:pt x="2443" y="17"/>
                    </a:lnTo>
                  </a:path>
                </a:pathLst>
              </a:custGeom>
              <a:solidFill>
                <a:srgbClr val="FAE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52" name="Freeform 882"/>
              <p:cNvSpPr>
                <a:spLocks/>
              </p:cNvSpPr>
              <p:nvPr/>
            </p:nvSpPr>
            <p:spPr bwMode="auto">
              <a:xfrm>
                <a:off x="1274" y="3062"/>
                <a:ext cx="2452" cy="19"/>
              </a:xfrm>
              <a:custGeom>
                <a:avLst/>
                <a:gdLst>
                  <a:gd name="T0" fmla="*/ 2444 w 2452"/>
                  <a:gd name="T1" fmla="*/ 18 h 19"/>
                  <a:gd name="T2" fmla="*/ 0 w 2452"/>
                  <a:gd name="T3" fmla="*/ 18 h 19"/>
                  <a:gd name="T4" fmla="*/ 7 w 2452"/>
                  <a:gd name="T5" fmla="*/ 0 h 19"/>
                  <a:gd name="T6" fmla="*/ 2451 w 2452"/>
                  <a:gd name="T7" fmla="*/ 0 h 19"/>
                  <a:gd name="T8" fmla="*/ 2444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1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AE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53" name="Freeform 883"/>
              <p:cNvSpPr>
                <a:spLocks/>
              </p:cNvSpPr>
              <p:nvPr/>
            </p:nvSpPr>
            <p:spPr bwMode="auto">
              <a:xfrm>
                <a:off x="1278" y="3060"/>
                <a:ext cx="2452" cy="19"/>
              </a:xfrm>
              <a:custGeom>
                <a:avLst/>
                <a:gdLst>
                  <a:gd name="T0" fmla="*/ 2444 w 2452"/>
                  <a:gd name="T1" fmla="*/ 18 h 19"/>
                  <a:gd name="T2" fmla="*/ 0 w 2452"/>
                  <a:gd name="T3" fmla="*/ 18 h 19"/>
                  <a:gd name="T4" fmla="*/ 5 w 2452"/>
                  <a:gd name="T5" fmla="*/ 0 h 19"/>
                  <a:gd name="T6" fmla="*/ 2451 w 2452"/>
                  <a:gd name="T7" fmla="*/ 0 h 19"/>
                  <a:gd name="T8" fmla="*/ 2444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51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AE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54" name="Freeform 884"/>
              <p:cNvSpPr>
                <a:spLocks/>
              </p:cNvSpPr>
              <p:nvPr/>
            </p:nvSpPr>
            <p:spPr bwMode="auto">
              <a:xfrm>
                <a:off x="1281" y="3058"/>
                <a:ext cx="2452" cy="18"/>
              </a:xfrm>
              <a:custGeom>
                <a:avLst/>
                <a:gdLst>
                  <a:gd name="T0" fmla="*/ 2445 w 2452"/>
                  <a:gd name="T1" fmla="*/ 17 h 18"/>
                  <a:gd name="T2" fmla="*/ 0 w 2452"/>
                  <a:gd name="T3" fmla="*/ 17 h 18"/>
                  <a:gd name="T4" fmla="*/ 6 w 2452"/>
                  <a:gd name="T5" fmla="*/ 0 h 18"/>
                  <a:gd name="T6" fmla="*/ 2451 w 2452"/>
                  <a:gd name="T7" fmla="*/ 0 h 18"/>
                  <a:gd name="T8" fmla="*/ 2445 w 245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8"/>
                  <a:gd name="T17" fmla="*/ 2452 w 245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8">
                    <a:moveTo>
                      <a:pt x="2445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51" y="0"/>
                    </a:lnTo>
                    <a:lnTo>
                      <a:pt x="2445" y="17"/>
                    </a:lnTo>
                  </a:path>
                </a:pathLst>
              </a:custGeom>
              <a:solidFill>
                <a:srgbClr val="FAE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55" name="Freeform 885"/>
              <p:cNvSpPr>
                <a:spLocks/>
              </p:cNvSpPr>
              <p:nvPr/>
            </p:nvSpPr>
            <p:spPr bwMode="auto">
              <a:xfrm>
                <a:off x="1283" y="3055"/>
                <a:ext cx="2452" cy="19"/>
              </a:xfrm>
              <a:custGeom>
                <a:avLst/>
                <a:gdLst>
                  <a:gd name="T0" fmla="*/ 2445 w 2452"/>
                  <a:gd name="T1" fmla="*/ 18 h 19"/>
                  <a:gd name="T2" fmla="*/ 0 w 2452"/>
                  <a:gd name="T3" fmla="*/ 18 h 19"/>
                  <a:gd name="T4" fmla="*/ 6 w 2452"/>
                  <a:gd name="T5" fmla="*/ 0 h 19"/>
                  <a:gd name="T6" fmla="*/ 2451 w 2452"/>
                  <a:gd name="T7" fmla="*/ 0 h 19"/>
                  <a:gd name="T8" fmla="*/ 2445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1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AE2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56" name="Freeform 886"/>
              <p:cNvSpPr>
                <a:spLocks/>
              </p:cNvSpPr>
              <p:nvPr/>
            </p:nvSpPr>
            <p:spPr bwMode="auto">
              <a:xfrm>
                <a:off x="1288" y="3053"/>
                <a:ext cx="2451" cy="19"/>
              </a:xfrm>
              <a:custGeom>
                <a:avLst/>
                <a:gdLst>
                  <a:gd name="T0" fmla="*/ 2443 w 2451"/>
                  <a:gd name="T1" fmla="*/ 18 h 19"/>
                  <a:gd name="T2" fmla="*/ 0 w 2451"/>
                  <a:gd name="T3" fmla="*/ 18 h 19"/>
                  <a:gd name="T4" fmla="*/ 5 w 2451"/>
                  <a:gd name="T5" fmla="*/ 0 h 19"/>
                  <a:gd name="T6" fmla="*/ 2450 w 2451"/>
                  <a:gd name="T7" fmla="*/ 0 h 19"/>
                  <a:gd name="T8" fmla="*/ 2443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50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AE2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57" name="Freeform 887"/>
              <p:cNvSpPr>
                <a:spLocks/>
              </p:cNvSpPr>
              <p:nvPr/>
            </p:nvSpPr>
            <p:spPr bwMode="auto">
              <a:xfrm>
                <a:off x="1291" y="3050"/>
                <a:ext cx="2450" cy="19"/>
              </a:xfrm>
              <a:custGeom>
                <a:avLst/>
                <a:gdLst>
                  <a:gd name="T0" fmla="*/ 2442 w 2450"/>
                  <a:gd name="T1" fmla="*/ 18 h 19"/>
                  <a:gd name="T2" fmla="*/ 0 w 2450"/>
                  <a:gd name="T3" fmla="*/ 18 h 19"/>
                  <a:gd name="T4" fmla="*/ 7 w 2450"/>
                  <a:gd name="T5" fmla="*/ 0 h 19"/>
                  <a:gd name="T6" fmla="*/ 2449 w 2450"/>
                  <a:gd name="T7" fmla="*/ 0 h 19"/>
                  <a:gd name="T8" fmla="*/ 2442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49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AE2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58" name="Freeform 888"/>
              <p:cNvSpPr>
                <a:spLocks/>
              </p:cNvSpPr>
              <p:nvPr/>
            </p:nvSpPr>
            <p:spPr bwMode="auto">
              <a:xfrm>
                <a:off x="1294" y="3048"/>
                <a:ext cx="2449" cy="19"/>
              </a:xfrm>
              <a:custGeom>
                <a:avLst/>
                <a:gdLst>
                  <a:gd name="T0" fmla="*/ 2443 w 2449"/>
                  <a:gd name="T1" fmla="*/ 18 h 19"/>
                  <a:gd name="T2" fmla="*/ 0 w 2449"/>
                  <a:gd name="T3" fmla="*/ 18 h 19"/>
                  <a:gd name="T4" fmla="*/ 6 w 2449"/>
                  <a:gd name="T5" fmla="*/ 0 h 19"/>
                  <a:gd name="T6" fmla="*/ 2448 w 2449"/>
                  <a:gd name="T7" fmla="*/ 0 h 19"/>
                  <a:gd name="T8" fmla="*/ 2443 w 2449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9"/>
                  <a:gd name="T16" fmla="*/ 0 h 19"/>
                  <a:gd name="T17" fmla="*/ 2449 w 244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9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48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AE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59" name="Freeform 889"/>
              <p:cNvSpPr>
                <a:spLocks/>
              </p:cNvSpPr>
              <p:nvPr/>
            </p:nvSpPr>
            <p:spPr bwMode="auto">
              <a:xfrm>
                <a:off x="1298" y="3046"/>
                <a:ext cx="2451" cy="18"/>
              </a:xfrm>
              <a:custGeom>
                <a:avLst/>
                <a:gdLst>
                  <a:gd name="T0" fmla="*/ 2442 w 2451"/>
                  <a:gd name="T1" fmla="*/ 17 h 18"/>
                  <a:gd name="T2" fmla="*/ 0 w 2451"/>
                  <a:gd name="T3" fmla="*/ 17 h 18"/>
                  <a:gd name="T4" fmla="*/ 4 w 2451"/>
                  <a:gd name="T5" fmla="*/ 0 h 18"/>
                  <a:gd name="T6" fmla="*/ 2450 w 2451"/>
                  <a:gd name="T7" fmla="*/ 0 h 18"/>
                  <a:gd name="T8" fmla="*/ 2442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2" y="17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2450" y="0"/>
                    </a:lnTo>
                    <a:lnTo>
                      <a:pt x="2442" y="17"/>
                    </a:lnTo>
                  </a:path>
                </a:pathLst>
              </a:custGeom>
              <a:solidFill>
                <a:srgbClr val="FAE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0" name="Freeform 890"/>
              <p:cNvSpPr>
                <a:spLocks/>
              </p:cNvSpPr>
              <p:nvPr/>
            </p:nvSpPr>
            <p:spPr bwMode="auto">
              <a:xfrm>
                <a:off x="1300" y="3044"/>
                <a:ext cx="2451" cy="18"/>
              </a:xfrm>
              <a:custGeom>
                <a:avLst/>
                <a:gdLst>
                  <a:gd name="T0" fmla="*/ 2442 w 2451"/>
                  <a:gd name="T1" fmla="*/ 17 h 18"/>
                  <a:gd name="T2" fmla="*/ 0 w 2451"/>
                  <a:gd name="T3" fmla="*/ 17 h 18"/>
                  <a:gd name="T4" fmla="*/ 7 w 2451"/>
                  <a:gd name="T5" fmla="*/ 0 h 18"/>
                  <a:gd name="T6" fmla="*/ 2450 w 2451"/>
                  <a:gd name="T7" fmla="*/ 0 h 18"/>
                  <a:gd name="T8" fmla="*/ 2442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2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2" y="17"/>
                    </a:lnTo>
                  </a:path>
                </a:pathLst>
              </a:custGeom>
              <a:solidFill>
                <a:srgbClr val="FADE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1" name="Freeform 891"/>
              <p:cNvSpPr>
                <a:spLocks/>
              </p:cNvSpPr>
              <p:nvPr/>
            </p:nvSpPr>
            <p:spPr bwMode="auto">
              <a:xfrm>
                <a:off x="1302" y="3042"/>
                <a:ext cx="2452" cy="18"/>
              </a:xfrm>
              <a:custGeom>
                <a:avLst/>
                <a:gdLst>
                  <a:gd name="T0" fmla="*/ 2446 w 2452"/>
                  <a:gd name="T1" fmla="*/ 17 h 18"/>
                  <a:gd name="T2" fmla="*/ 0 w 2452"/>
                  <a:gd name="T3" fmla="*/ 17 h 18"/>
                  <a:gd name="T4" fmla="*/ 7 w 2452"/>
                  <a:gd name="T5" fmla="*/ 0 h 18"/>
                  <a:gd name="T6" fmla="*/ 2451 w 2452"/>
                  <a:gd name="T7" fmla="*/ 0 h 18"/>
                  <a:gd name="T8" fmla="*/ 2446 w 245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8"/>
                  <a:gd name="T17" fmla="*/ 2452 w 245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1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D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2" name="Freeform 892"/>
              <p:cNvSpPr>
                <a:spLocks/>
              </p:cNvSpPr>
              <p:nvPr/>
            </p:nvSpPr>
            <p:spPr bwMode="auto">
              <a:xfrm>
                <a:off x="1308" y="3039"/>
                <a:ext cx="2450" cy="19"/>
              </a:xfrm>
              <a:custGeom>
                <a:avLst/>
                <a:gdLst>
                  <a:gd name="T0" fmla="*/ 2442 w 2450"/>
                  <a:gd name="T1" fmla="*/ 18 h 19"/>
                  <a:gd name="T2" fmla="*/ 0 w 2450"/>
                  <a:gd name="T3" fmla="*/ 18 h 19"/>
                  <a:gd name="T4" fmla="*/ 4 w 2450"/>
                  <a:gd name="T5" fmla="*/ 0 h 19"/>
                  <a:gd name="T6" fmla="*/ 2449 w 2450"/>
                  <a:gd name="T7" fmla="*/ 0 h 19"/>
                  <a:gd name="T8" fmla="*/ 2442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49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AD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3" name="Freeform 893"/>
              <p:cNvSpPr>
                <a:spLocks/>
              </p:cNvSpPr>
              <p:nvPr/>
            </p:nvSpPr>
            <p:spPr bwMode="auto">
              <a:xfrm>
                <a:off x="1310" y="3036"/>
                <a:ext cx="2451" cy="18"/>
              </a:xfrm>
              <a:custGeom>
                <a:avLst/>
                <a:gdLst>
                  <a:gd name="T0" fmla="*/ 2442 w 2451"/>
                  <a:gd name="T1" fmla="*/ 17 h 18"/>
                  <a:gd name="T2" fmla="*/ 0 w 2451"/>
                  <a:gd name="T3" fmla="*/ 17 h 18"/>
                  <a:gd name="T4" fmla="*/ 6 w 2451"/>
                  <a:gd name="T5" fmla="*/ 0 h 18"/>
                  <a:gd name="T6" fmla="*/ 2450 w 2451"/>
                  <a:gd name="T7" fmla="*/ 0 h 18"/>
                  <a:gd name="T8" fmla="*/ 2442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2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50" y="0"/>
                    </a:lnTo>
                    <a:lnTo>
                      <a:pt x="2442" y="17"/>
                    </a:lnTo>
                  </a:path>
                </a:pathLst>
              </a:custGeom>
              <a:solidFill>
                <a:srgbClr val="FAD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4" name="Freeform 894"/>
              <p:cNvSpPr>
                <a:spLocks/>
              </p:cNvSpPr>
              <p:nvPr/>
            </p:nvSpPr>
            <p:spPr bwMode="auto">
              <a:xfrm>
                <a:off x="1312" y="3033"/>
                <a:ext cx="2451" cy="19"/>
              </a:xfrm>
              <a:custGeom>
                <a:avLst/>
                <a:gdLst>
                  <a:gd name="T0" fmla="*/ 2444 w 2451"/>
                  <a:gd name="T1" fmla="*/ 18 h 19"/>
                  <a:gd name="T2" fmla="*/ 0 w 2451"/>
                  <a:gd name="T3" fmla="*/ 18 h 19"/>
                  <a:gd name="T4" fmla="*/ 6 w 2451"/>
                  <a:gd name="T5" fmla="*/ 0 h 19"/>
                  <a:gd name="T6" fmla="*/ 2450 w 2451"/>
                  <a:gd name="T7" fmla="*/ 0 h 19"/>
                  <a:gd name="T8" fmla="*/ 2444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0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ADE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5" name="Freeform 895"/>
              <p:cNvSpPr>
                <a:spLocks/>
              </p:cNvSpPr>
              <p:nvPr/>
            </p:nvSpPr>
            <p:spPr bwMode="auto">
              <a:xfrm>
                <a:off x="1317" y="3031"/>
                <a:ext cx="2450" cy="19"/>
              </a:xfrm>
              <a:custGeom>
                <a:avLst/>
                <a:gdLst>
                  <a:gd name="T0" fmla="*/ 2442 w 2450"/>
                  <a:gd name="T1" fmla="*/ 18 h 19"/>
                  <a:gd name="T2" fmla="*/ 0 w 2450"/>
                  <a:gd name="T3" fmla="*/ 18 h 19"/>
                  <a:gd name="T4" fmla="*/ 5 w 2450"/>
                  <a:gd name="T5" fmla="*/ 0 h 19"/>
                  <a:gd name="T6" fmla="*/ 2449 w 2450"/>
                  <a:gd name="T7" fmla="*/ 0 h 19"/>
                  <a:gd name="T8" fmla="*/ 2442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49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ADE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6" name="Freeform 896"/>
              <p:cNvSpPr>
                <a:spLocks/>
              </p:cNvSpPr>
              <p:nvPr/>
            </p:nvSpPr>
            <p:spPr bwMode="auto">
              <a:xfrm>
                <a:off x="1319" y="3029"/>
                <a:ext cx="2451" cy="19"/>
              </a:xfrm>
              <a:custGeom>
                <a:avLst/>
                <a:gdLst>
                  <a:gd name="T0" fmla="*/ 2443 w 2451"/>
                  <a:gd name="T1" fmla="*/ 18 h 19"/>
                  <a:gd name="T2" fmla="*/ 0 w 2451"/>
                  <a:gd name="T3" fmla="*/ 18 h 19"/>
                  <a:gd name="T4" fmla="*/ 7 w 2451"/>
                  <a:gd name="T5" fmla="*/ 0 h 19"/>
                  <a:gd name="T6" fmla="*/ 2450 w 2451"/>
                  <a:gd name="T7" fmla="*/ 0 h 19"/>
                  <a:gd name="T8" fmla="*/ 2443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ADE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7" name="Freeform 897"/>
              <p:cNvSpPr>
                <a:spLocks/>
              </p:cNvSpPr>
              <p:nvPr/>
            </p:nvSpPr>
            <p:spPr bwMode="auto">
              <a:xfrm>
                <a:off x="1322" y="3027"/>
                <a:ext cx="2450" cy="19"/>
              </a:xfrm>
              <a:custGeom>
                <a:avLst/>
                <a:gdLst>
                  <a:gd name="T0" fmla="*/ 2444 w 2450"/>
                  <a:gd name="T1" fmla="*/ 18 h 19"/>
                  <a:gd name="T2" fmla="*/ 0 w 2450"/>
                  <a:gd name="T3" fmla="*/ 18 h 19"/>
                  <a:gd name="T4" fmla="*/ 6 w 2450"/>
                  <a:gd name="T5" fmla="*/ 0 h 19"/>
                  <a:gd name="T6" fmla="*/ 2449 w 2450"/>
                  <a:gd name="T7" fmla="*/ 0 h 19"/>
                  <a:gd name="T8" fmla="*/ 2444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49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ADE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8" name="Freeform 898"/>
              <p:cNvSpPr>
                <a:spLocks/>
              </p:cNvSpPr>
              <p:nvPr/>
            </p:nvSpPr>
            <p:spPr bwMode="auto">
              <a:xfrm>
                <a:off x="1326" y="3025"/>
                <a:ext cx="2452" cy="19"/>
              </a:xfrm>
              <a:custGeom>
                <a:avLst/>
                <a:gdLst>
                  <a:gd name="T0" fmla="*/ 2443 w 2452"/>
                  <a:gd name="T1" fmla="*/ 18 h 19"/>
                  <a:gd name="T2" fmla="*/ 0 w 2452"/>
                  <a:gd name="T3" fmla="*/ 18 h 19"/>
                  <a:gd name="T4" fmla="*/ 4 w 2452"/>
                  <a:gd name="T5" fmla="*/ 0 h 19"/>
                  <a:gd name="T6" fmla="*/ 2451 w 2452"/>
                  <a:gd name="T7" fmla="*/ 0 h 19"/>
                  <a:gd name="T8" fmla="*/ 2443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51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AD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9" name="Freeform 899"/>
              <p:cNvSpPr>
                <a:spLocks/>
              </p:cNvSpPr>
              <p:nvPr/>
            </p:nvSpPr>
            <p:spPr bwMode="auto">
              <a:xfrm>
                <a:off x="1329" y="3022"/>
                <a:ext cx="2451" cy="18"/>
              </a:xfrm>
              <a:custGeom>
                <a:avLst/>
                <a:gdLst>
                  <a:gd name="T0" fmla="*/ 2442 w 2451"/>
                  <a:gd name="T1" fmla="*/ 17 h 18"/>
                  <a:gd name="T2" fmla="*/ 0 w 2451"/>
                  <a:gd name="T3" fmla="*/ 17 h 18"/>
                  <a:gd name="T4" fmla="*/ 4 w 2451"/>
                  <a:gd name="T5" fmla="*/ 0 h 18"/>
                  <a:gd name="T6" fmla="*/ 2450 w 2451"/>
                  <a:gd name="T7" fmla="*/ 0 h 18"/>
                  <a:gd name="T8" fmla="*/ 2442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2" y="17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2450" y="0"/>
                    </a:lnTo>
                    <a:lnTo>
                      <a:pt x="2442" y="17"/>
                    </a:lnTo>
                  </a:path>
                </a:pathLst>
              </a:custGeom>
              <a:solidFill>
                <a:srgbClr val="FAD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0" name="Freeform 900"/>
              <p:cNvSpPr>
                <a:spLocks/>
              </p:cNvSpPr>
              <p:nvPr/>
            </p:nvSpPr>
            <p:spPr bwMode="auto">
              <a:xfrm>
                <a:off x="1331" y="3020"/>
                <a:ext cx="2451" cy="18"/>
              </a:xfrm>
              <a:custGeom>
                <a:avLst/>
                <a:gdLst>
                  <a:gd name="T0" fmla="*/ 2445 w 2451"/>
                  <a:gd name="T1" fmla="*/ 17 h 18"/>
                  <a:gd name="T2" fmla="*/ 0 w 2451"/>
                  <a:gd name="T3" fmla="*/ 17 h 18"/>
                  <a:gd name="T4" fmla="*/ 7 w 2451"/>
                  <a:gd name="T5" fmla="*/ 0 h 18"/>
                  <a:gd name="T6" fmla="*/ 2450 w 2451"/>
                  <a:gd name="T7" fmla="*/ 0 h 18"/>
                  <a:gd name="T8" fmla="*/ 2445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5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5" y="17"/>
                    </a:lnTo>
                  </a:path>
                </a:pathLst>
              </a:custGeom>
              <a:solidFill>
                <a:srgbClr val="FAD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1" name="Freeform 901"/>
              <p:cNvSpPr>
                <a:spLocks/>
              </p:cNvSpPr>
              <p:nvPr/>
            </p:nvSpPr>
            <p:spPr bwMode="auto">
              <a:xfrm>
                <a:off x="1333" y="3018"/>
                <a:ext cx="2453" cy="17"/>
              </a:xfrm>
              <a:custGeom>
                <a:avLst/>
                <a:gdLst>
                  <a:gd name="T0" fmla="*/ 2445 w 2453"/>
                  <a:gd name="T1" fmla="*/ 16 h 17"/>
                  <a:gd name="T2" fmla="*/ 0 w 2453"/>
                  <a:gd name="T3" fmla="*/ 16 h 17"/>
                  <a:gd name="T4" fmla="*/ 7 w 2453"/>
                  <a:gd name="T5" fmla="*/ 0 h 17"/>
                  <a:gd name="T6" fmla="*/ 2452 w 2453"/>
                  <a:gd name="T7" fmla="*/ 0 h 17"/>
                  <a:gd name="T8" fmla="*/ 2445 w 2453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7"/>
                  <a:gd name="T17" fmla="*/ 2453 w 245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7">
                    <a:moveTo>
                      <a:pt x="2445" y="16"/>
                    </a:moveTo>
                    <a:lnTo>
                      <a:pt x="0" y="16"/>
                    </a:lnTo>
                    <a:lnTo>
                      <a:pt x="7" y="0"/>
                    </a:lnTo>
                    <a:lnTo>
                      <a:pt x="2452" y="0"/>
                    </a:lnTo>
                    <a:lnTo>
                      <a:pt x="2445" y="16"/>
                    </a:lnTo>
                  </a:path>
                </a:pathLst>
              </a:custGeom>
              <a:solidFill>
                <a:srgbClr val="F9D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2" name="Freeform 902"/>
              <p:cNvSpPr>
                <a:spLocks/>
              </p:cNvSpPr>
              <p:nvPr/>
            </p:nvSpPr>
            <p:spPr bwMode="auto">
              <a:xfrm>
                <a:off x="1339" y="3015"/>
                <a:ext cx="2451" cy="18"/>
              </a:xfrm>
              <a:custGeom>
                <a:avLst/>
                <a:gdLst>
                  <a:gd name="T0" fmla="*/ 2442 w 2451"/>
                  <a:gd name="T1" fmla="*/ 17 h 18"/>
                  <a:gd name="T2" fmla="*/ 0 w 2451"/>
                  <a:gd name="T3" fmla="*/ 17 h 18"/>
                  <a:gd name="T4" fmla="*/ 4 w 2451"/>
                  <a:gd name="T5" fmla="*/ 0 h 18"/>
                  <a:gd name="T6" fmla="*/ 2450 w 2451"/>
                  <a:gd name="T7" fmla="*/ 0 h 18"/>
                  <a:gd name="T8" fmla="*/ 2442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2" y="17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2450" y="0"/>
                    </a:lnTo>
                    <a:lnTo>
                      <a:pt x="2442" y="17"/>
                    </a:lnTo>
                  </a:path>
                </a:pathLst>
              </a:custGeom>
              <a:solidFill>
                <a:srgbClr val="F9D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3" name="Freeform 903"/>
              <p:cNvSpPr>
                <a:spLocks/>
              </p:cNvSpPr>
              <p:nvPr/>
            </p:nvSpPr>
            <p:spPr bwMode="auto">
              <a:xfrm>
                <a:off x="1341" y="3012"/>
                <a:ext cx="2451" cy="19"/>
              </a:xfrm>
              <a:custGeom>
                <a:avLst/>
                <a:gdLst>
                  <a:gd name="T0" fmla="*/ 2444 w 2451"/>
                  <a:gd name="T1" fmla="*/ 18 h 19"/>
                  <a:gd name="T2" fmla="*/ 0 w 2451"/>
                  <a:gd name="T3" fmla="*/ 18 h 19"/>
                  <a:gd name="T4" fmla="*/ 6 w 2451"/>
                  <a:gd name="T5" fmla="*/ 0 h 19"/>
                  <a:gd name="T6" fmla="*/ 2450 w 2451"/>
                  <a:gd name="T7" fmla="*/ 0 h 19"/>
                  <a:gd name="T8" fmla="*/ 2444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0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9D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4" name="Freeform 904"/>
              <p:cNvSpPr>
                <a:spLocks/>
              </p:cNvSpPr>
              <p:nvPr/>
            </p:nvSpPr>
            <p:spPr bwMode="auto">
              <a:xfrm>
                <a:off x="1343" y="3010"/>
                <a:ext cx="2453" cy="19"/>
              </a:xfrm>
              <a:custGeom>
                <a:avLst/>
                <a:gdLst>
                  <a:gd name="T0" fmla="*/ 2445 w 2453"/>
                  <a:gd name="T1" fmla="*/ 18 h 19"/>
                  <a:gd name="T2" fmla="*/ 0 w 2453"/>
                  <a:gd name="T3" fmla="*/ 18 h 19"/>
                  <a:gd name="T4" fmla="*/ 7 w 2453"/>
                  <a:gd name="T5" fmla="*/ 0 h 19"/>
                  <a:gd name="T6" fmla="*/ 2452 w 2453"/>
                  <a:gd name="T7" fmla="*/ 0 h 19"/>
                  <a:gd name="T8" fmla="*/ 2445 w 245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9"/>
                  <a:gd name="T17" fmla="*/ 2453 w 24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2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9D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5" name="Freeform 905"/>
              <p:cNvSpPr>
                <a:spLocks/>
              </p:cNvSpPr>
              <p:nvPr/>
            </p:nvSpPr>
            <p:spPr bwMode="auto">
              <a:xfrm>
                <a:off x="1347" y="3007"/>
                <a:ext cx="2451" cy="19"/>
              </a:xfrm>
              <a:custGeom>
                <a:avLst/>
                <a:gdLst>
                  <a:gd name="T0" fmla="*/ 2443 w 2451"/>
                  <a:gd name="T1" fmla="*/ 18 h 19"/>
                  <a:gd name="T2" fmla="*/ 0 w 2451"/>
                  <a:gd name="T3" fmla="*/ 18 h 19"/>
                  <a:gd name="T4" fmla="*/ 5 w 2451"/>
                  <a:gd name="T5" fmla="*/ 0 h 19"/>
                  <a:gd name="T6" fmla="*/ 2450 w 2451"/>
                  <a:gd name="T7" fmla="*/ 0 h 19"/>
                  <a:gd name="T8" fmla="*/ 2443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50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9D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6" name="Freeform 906"/>
              <p:cNvSpPr>
                <a:spLocks/>
              </p:cNvSpPr>
              <p:nvPr/>
            </p:nvSpPr>
            <p:spPr bwMode="auto">
              <a:xfrm>
                <a:off x="1351" y="3005"/>
                <a:ext cx="2450" cy="19"/>
              </a:xfrm>
              <a:custGeom>
                <a:avLst/>
                <a:gdLst>
                  <a:gd name="T0" fmla="*/ 2444 w 2450"/>
                  <a:gd name="T1" fmla="*/ 18 h 19"/>
                  <a:gd name="T2" fmla="*/ 0 w 2450"/>
                  <a:gd name="T3" fmla="*/ 18 h 19"/>
                  <a:gd name="T4" fmla="*/ 6 w 2450"/>
                  <a:gd name="T5" fmla="*/ 0 h 19"/>
                  <a:gd name="T6" fmla="*/ 2449 w 2450"/>
                  <a:gd name="T7" fmla="*/ 0 h 19"/>
                  <a:gd name="T8" fmla="*/ 2444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49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9D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7" name="Freeform 907"/>
              <p:cNvSpPr>
                <a:spLocks/>
              </p:cNvSpPr>
              <p:nvPr/>
            </p:nvSpPr>
            <p:spPr bwMode="auto">
              <a:xfrm>
                <a:off x="1353" y="3003"/>
                <a:ext cx="2453" cy="19"/>
              </a:xfrm>
              <a:custGeom>
                <a:avLst/>
                <a:gdLst>
                  <a:gd name="T0" fmla="*/ 2444 w 2453"/>
                  <a:gd name="T1" fmla="*/ 18 h 19"/>
                  <a:gd name="T2" fmla="*/ 0 w 2453"/>
                  <a:gd name="T3" fmla="*/ 18 h 19"/>
                  <a:gd name="T4" fmla="*/ 6 w 2453"/>
                  <a:gd name="T5" fmla="*/ 0 h 19"/>
                  <a:gd name="T6" fmla="*/ 2452 w 2453"/>
                  <a:gd name="T7" fmla="*/ 0 h 19"/>
                  <a:gd name="T8" fmla="*/ 2444 w 245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9"/>
                  <a:gd name="T17" fmla="*/ 2453 w 24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2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AD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8" name="Freeform 908"/>
              <p:cNvSpPr>
                <a:spLocks/>
              </p:cNvSpPr>
              <p:nvPr/>
            </p:nvSpPr>
            <p:spPr bwMode="auto">
              <a:xfrm>
                <a:off x="1357" y="3001"/>
                <a:ext cx="2451" cy="19"/>
              </a:xfrm>
              <a:custGeom>
                <a:avLst/>
                <a:gdLst>
                  <a:gd name="T0" fmla="*/ 2442 w 2451"/>
                  <a:gd name="T1" fmla="*/ 18 h 19"/>
                  <a:gd name="T2" fmla="*/ 0 w 2451"/>
                  <a:gd name="T3" fmla="*/ 18 h 19"/>
                  <a:gd name="T4" fmla="*/ 4 w 2451"/>
                  <a:gd name="T5" fmla="*/ 0 h 19"/>
                  <a:gd name="T6" fmla="*/ 2450 w 2451"/>
                  <a:gd name="T7" fmla="*/ 0 h 19"/>
                  <a:gd name="T8" fmla="*/ 2442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50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AD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9" name="Freeform 909"/>
              <p:cNvSpPr>
                <a:spLocks/>
              </p:cNvSpPr>
              <p:nvPr/>
            </p:nvSpPr>
            <p:spPr bwMode="auto">
              <a:xfrm>
                <a:off x="1359" y="2999"/>
                <a:ext cx="2452" cy="19"/>
              </a:xfrm>
              <a:custGeom>
                <a:avLst/>
                <a:gdLst>
                  <a:gd name="T0" fmla="*/ 2446 w 2452"/>
                  <a:gd name="T1" fmla="*/ 18 h 19"/>
                  <a:gd name="T2" fmla="*/ 0 w 2452"/>
                  <a:gd name="T3" fmla="*/ 18 h 19"/>
                  <a:gd name="T4" fmla="*/ 7 w 2452"/>
                  <a:gd name="T5" fmla="*/ 0 h 19"/>
                  <a:gd name="T6" fmla="*/ 2451 w 2452"/>
                  <a:gd name="T7" fmla="*/ 0 h 19"/>
                  <a:gd name="T8" fmla="*/ 2446 w 245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9"/>
                  <a:gd name="T17" fmla="*/ 2452 w 245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1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D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0" name="Freeform 910"/>
              <p:cNvSpPr>
                <a:spLocks/>
              </p:cNvSpPr>
              <p:nvPr/>
            </p:nvSpPr>
            <p:spPr bwMode="auto">
              <a:xfrm>
                <a:off x="1362" y="2997"/>
                <a:ext cx="2453" cy="17"/>
              </a:xfrm>
              <a:custGeom>
                <a:avLst/>
                <a:gdLst>
                  <a:gd name="T0" fmla="*/ 2445 w 2453"/>
                  <a:gd name="T1" fmla="*/ 16 h 17"/>
                  <a:gd name="T2" fmla="*/ 0 w 2453"/>
                  <a:gd name="T3" fmla="*/ 16 h 17"/>
                  <a:gd name="T4" fmla="*/ 7 w 2453"/>
                  <a:gd name="T5" fmla="*/ 0 h 17"/>
                  <a:gd name="T6" fmla="*/ 2452 w 2453"/>
                  <a:gd name="T7" fmla="*/ 0 h 17"/>
                  <a:gd name="T8" fmla="*/ 2445 w 2453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7"/>
                  <a:gd name="T17" fmla="*/ 2453 w 245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7">
                    <a:moveTo>
                      <a:pt x="2445" y="16"/>
                    </a:moveTo>
                    <a:lnTo>
                      <a:pt x="0" y="16"/>
                    </a:lnTo>
                    <a:lnTo>
                      <a:pt x="7" y="0"/>
                    </a:lnTo>
                    <a:lnTo>
                      <a:pt x="2452" y="0"/>
                    </a:lnTo>
                    <a:lnTo>
                      <a:pt x="2445" y="16"/>
                    </a:lnTo>
                  </a:path>
                </a:pathLst>
              </a:custGeom>
              <a:solidFill>
                <a:srgbClr val="FAD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1" name="Freeform 911"/>
              <p:cNvSpPr>
                <a:spLocks/>
              </p:cNvSpPr>
              <p:nvPr/>
            </p:nvSpPr>
            <p:spPr bwMode="auto">
              <a:xfrm>
                <a:off x="1367" y="2992"/>
                <a:ext cx="2451" cy="19"/>
              </a:xfrm>
              <a:custGeom>
                <a:avLst/>
                <a:gdLst>
                  <a:gd name="T0" fmla="*/ 2442 w 2451"/>
                  <a:gd name="T1" fmla="*/ 18 h 19"/>
                  <a:gd name="T2" fmla="*/ 0 w 2451"/>
                  <a:gd name="T3" fmla="*/ 18 h 19"/>
                  <a:gd name="T4" fmla="*/ 4 w 2451"/>
                  <a:gd name="T5" fmla="*/ 0 h 19"/>
                  <a:gd name="T6" fmla="*/ 2450 w 2451"/>
                  <a:gd name="T7" fmla="*/ 0 h 19"/>
                  <a:gd name="T8" fmla="*/ 2442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50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AD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2" name="Freeform 912"/>
              <p:cNvSpPr>
                <a:spLocks/>
              </p:cNvSpPr>
              <p:nvPr/>
            </p:nvSpPr>
            <p:spPr bwMode="auto">
              <a:xfrm>
                <a:off x="1370" y="2990"/>
                <a:ext cx="2450" cy="19"/>
              </a:xfrm>
              <a:custGeom>
                <a:avLst/>
                <a:gdLst>
                  <a:gd name="T0" fmla="*/ 2443 w 2450"/>
                  <a:gd name="T1" fmla="*/ 18 h 19"/>
                  <a:gd name="T2" fmla="*/ 0 w 2450"/>
                  <a:gd name="T3" fmla="*/ 18 h 19"/>
                  <a:gd name="T4" fmla="*/ 6 w 2450"/>
                  <a:gd name="T5" fmla="*/ 0 h 19"/>
                  <a:gd name="T6" fmla="*/ 2449 w 2450"/>
                  <a:gd name="T7" fmla="*/ 0 h 19"/>
                  <a:gd name="T8" fmla="*/ 2443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49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9D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3" name="Freeform 913"/>
              <p:cNvSpPr>
                <a:spLocks/>
              </p:cNvSpPr>
              <p:nvPr/>
            </p:nvSpPr>
            <p:spPr bwMode="auto">
              <a:xfrm>
                <a:off x="1372" y="2988"/>
                <a:ext cx="2453" cy="19"/>
              </a:xfrm>
              <a:custGeom>
                <a:avLst/>
                <a:gdLst>
                  <a:gd name="T0" fmla="*/ 2445 w 2453"/>
                  <a:gd name="T1" fmla="*/ 18 h 19"/>
                  <a:gd name="T2" fmla="*/ 0 w 2453"/>
                  <a:gd name="T3" fmla="*/ 18 h 19"/>
                  <a:gd name="T4" fmla="*/ 7 w 2453"/>
                  <a:gd name="T5" fmla="*/ 0 h 19"/>
                  <a:gd name="T6" fmla="*/ 2452 w 2453"/>
                  <a:gd name="T7" fmla="*/ 0 h 19"/>
                  <a:gd name="T8" fmla="*/ 2445 w 245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3"/>
                  <a:gd name="T16" fmla="*/ 0 h 19"/>
                  <a:gd name="T17" fmla="*/ 2453 w 24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3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2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9D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4" name="Freeform 914"/>
              <p:cNvSpPr>
                <a:spLocks/>
              </p:cNvSpPr>
              <p:nvPr/>
            </p:nvSpPr>
            <p:spPr bwMode="auto">
              <a:xfrm>
                <a:off x="1376" y="2986"/>
                <a:ext cx="2451" cy="19"/>
              </a:xfrm>
              <a:custGeom>
                <a:avLst/>
                <a:gdLst>
                  <a:gd name="T0" fmla="*/ 2443 w 2451"/>
                  <a:gd name="T1" fmla="*/ 18 h 19"/>
                  <a:gd name="T2" fmla="*/ 0 w 2451"/>
                  <a:gd name="T3" fmla="*/ 18 h 19"/>
                  <a:gd name="T4" fmla="*/ 5 w 2451"/>
                  <a:gd name="T5" fmla="*/ 0 h 19"/>
                  <a:gd name="T6" fmla="*/ 2450 w 2451"/>
                  <a:gd name="T7" fmla="*/ 0 h 19"/>
                  <a:gd name="T8" fmla="*/ 2443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3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2450" y="0"/>
                    </a:lnTo>
                    <a:lnTo>
                      <a:pt x="2443" y="18"/>
                    </a:lnTo>
                  </a:path>
                </a:pathLst>
              </a:custGeom>
              <a:solidFill>
                <a:srgbClr val="F9D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5" name="Freeform 915"/>
              <p:cNvSpPr>
                <a:spLocks/>
              </p:cNvSpPr>
              <p:nvPr/>
            </p:nvSpPr>
            <p:spPr bwMode="auto">
              <a:xfrm>
                <a:off x="1379" y="2984"/>
                <a:ext cx="2450" cy="19"/>
              </a:xfrm>
              <a:custGeom>
                <a:avLst/>
                <a:gdLst>
                  <a:gd name="T0" fmla="*/ 2444 w 2450"/>
                  <a:gd name="T1" fmla="*/ 18 h 19"/>
                  <a:gd name="T2" fmla="*/ 0 w 2450"/>
                  <a:gd name="T3" fmla="*/ 18 h 19"/>
                  <a:gd name="T4" fmla="*/ 6 w 2450"/>
                  <a:gd name="T5" fmla="*/ 0 h 19"/>
                  <a:gd name="T6" fmla="*/ 2449 w 2450"/>
                  <a:gd name="T7" fmla="*/ 0 h 19"/>
                  <a:gd name="T8" fmla="*/ 2444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49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9D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6" name="Freeform 916"/>
              <p:cNvSpPr>
                <a:spLocks/>
              </p:cNvSpPr>
              <p:nvPr/>
            </p:nvSpPr>
            <p:spPr bwMode="auto">
              <a:xfrm>
                <a:off x="1381" y="2982"/>
                <a:ext cx="2454" cy="19"/>
              </a:xfrm>
              <a:custGeom>
                <a:avLst/>
                <a:gdLst>
                  <a:gd name="T0" fmla="*/ 2445 w 2454"/>
                  <a:gd name="T1" fmla="*/ 18 h 19"/>
                  <a:gd name="T2" fmla="*/ 0 w 2454"/>
                  <a:gd name="T3" fmla="*/ 18 h 19"/>
                  <a:gd name="T4" fmla="*/ 6 w 2454"/>
                  <a:gd name="T5" fmla="*/ 0 h 19"/>
                  <a:gd name="T6" fmla="*/ 2453 w 2454"/>
                  <a:gd name="T7" fmla="*/ 0 h 19"/>
                  <a:gd name="T8" fmla="*/ 2445 w 2454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4"/>
                  <a:gd name="T16" fmla="*/ 0 h 19"/>
                  <a:gd name="T17" fmla="*/ 2454 w 245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4" h="19">
                    <a:moveTo>
                      <a:pt x="2445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453" y="0"/>
                    </a:lnTo>
                    <a:lnTo>
                      <a:pt x="2445" y="18"/>
                    </a:lnTo>
                  </a:path>
                </a:pathLst>
              </a:custGeom>
              <a:solidFill>
                <a:srgbClr val="F9D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7" name="Freeform 917"/>
              <p:cNvSpPr>
                <a:spLocks/>
              </p:cNvSpPr>
              <p:nvPr/>
            </p:nvSpPr>
            <p:spPr bwMode="auto">
              <a:xfrm>
                <a:off x="1386" y="2979"/>
                <a:ext cx="2451" cy="19"/>
              </a:xfrm>
              <a:custGeom>
                <a:avLst/>
                <a:gdLst>
                  <a:gd name="T0" fmla="*/ 2442 w 2451"/>
                  <a:gd name="T1" fmla="*/ 18 h 19"/>
                  <a:gd name="T2" fmla="*/ 0 w 2451"/>
                  <a:gd name="T3" fmla="*/ 18 h 19"/>
                  <a:gd name="T4" fmla="*/ 4 w 2451"/>
                  <a:gd name="T5" fmla="*/ 0 h 19"/>
                  <a:gd name="T6" fmla="*/ 2450 w 2451"/>
                  <a:gd name="T7" fmla="*/ 0 h 19"/>
                  <a:gd name="T8" fmla="*/ 2442 w 245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9"/>
                  <a:gd name="T17" fmla="*/ 2451 w 245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9">
                    <a:moveTo>
                      <a:pt x="2442" y="18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2450" y="0"/>
                    </a:lnTo>
                    <a:lnTo>
                      <a:pt x="2442" y="18"/>
                    </a:lnTo>
                  </a:path>
                </a:pathLst>
              </a:custGeom>
              <a:solidFill>
                <a:srgbClr val="F9D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8" name="Freeform 918"/>
              <p:cNvSpPr>
                <a:spLocks/>
              </p:cNvSpPr>
              <p:nvPr/>
            </p:nvSpPr>
            <p:spPr bwMode="auto">
              <a:xfrm>
                <a:off x="1388" y="2977"/>
                <a:ext cx="2451" cy="18"/>
              </a:xfrm>
              <a:custGeom>
                <a:avLst/>
                <a:gdLst>
                  <a:gd name="T0" fmla="*/ 2445 w 2451"/>
                  <a:gd name="T1" fmla="*/ 17 h 18"/>
                  <a:gd name="T2" fmla="*/ 0 w 2451"/>
                  <a:gd name="T3" fmla="*/ 17 h 18"/>
                  <a:gd name="T4" fmla="*/ 7 w 2451"/>
                  <a:gd name="T5" fmla="*/ 0 h 18"/>
                  <a:gd name="T6" fmla="*/ 2450 w 2451"/>
                  <a:gd name="T7" fmla="*/ 0 h 18"/>
                  <a:gd name="T8" fmla="*/ 2445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5" y="17"/>
                    </a:moveTo>
                    <a:lnTo>
                      <a:pt x="0" y="17"/>
                    </a:lnTo>
                    <a:lnTo>
                      <a:pt x="7" y="0"/>
                    </a:lnTo>
                    <a:lnTo>
                      <a:pt x="2450" y="0"/>
                    </a:lnTo>
                    <a:lnTo>
                      <a:pt x="2445" y="17"/>
                    </a:lnTo>
                  </a:path>
                </a:pathLst>
              </a:custGeom>
              <a:solidFill>
                <a:srgbClr val="F9D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9" name="Freeform 919"/>
              <p:cNvSpPr>
                <a:spLocks/>
              </p:cNvSpPr>
              <p:nvPr/>
            </p:nvSpPr>
            <p:spPr bwMode="auto">
              <a:xfrm>
                <a:off x="1391" y="2975"/>
                <a:ext cx="2452" cy="17"/>
              </a:xfrm>
              <a:custGeom>
                <a:avLst/>
                <a:gdLst>
                  <a:gd name="T0" fmla="*/ 2444 w 2452"/>
                  <a:gd name="T1" fmla="*/ 16 h 17"/>
                  <a:gd name="T2" fmla="*/ 0 w 2452"/>
                  <a:gd name="T3" fmla="*/ 16 h 17"/>
                  <a:gd name="T4" fmla="*/ 7 w 2452"/>
                  <a:gd name="T5" fmla="*/ 0 h 17"/>
                  <a:gd name="T6" fmla="*/ 2451 w 2452"/>
                  <a:gd name="T7" fmla="*/ 0 h 17"/>
                  <a:gd name="T8" fmla="*/ 2444 w 245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2"/>
                  <a:gd name="T16" fmla="*/ 0 h 17"/>
                  <a:gd name="T17" fmla="*/ 2452 w 245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2" h="17">
                    <a:moveTo>
                      <a:pt x="2444" y="16"/>
                    </a:moveTo>
                    <a:lnTo>
                      <a:pt x="0" y="16"/>
                    </a:lnTo>
                    <a:lnTo>
                      <a:pt x="7" y="0"/>
                    </a:lnTo>
                    <a:lnTo>
                      <a:pt x="2451" y="0"/>
                    </a:lnTo>
                    <a:lnTo>
                      <a:pt x="2444" y="16"/>
                    </a:lnTo>
                  </a:path>
                </a:pathLst>
              </a:custGeom>
              <a:solidFill>
                <a:srgbClr val="F9D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90" name="Freeform 920"/>
              <p:cNvSpPr>
                <a:spLocks/>
              </p:cNvSpPr>
              <p:nvPr/>
            </p:nvSpPr>
            <p:spPr bwMode="auto">
              <a:xfrm>
                <a:off x="1396" y="2972"/>
                <a:ext cx="2450" cy="18"/>
              </a:xfrm>
              <a:custGeom>
                <a:avLst/>
                <a:gdLst>
                  <a:gd name="T0" fmla="*/ 2441 w 2450"/>
                  <a:gd name="T1" fmla="*/ 17 h 18"/>
                  <a:gd name="T2" fmla="*/ 0 w 2450"/>
                  <a:gd name="T3" fmla="*/ 17 h 18"/>
                  <a:gd name="T4" fmla="*/ 4 w 2450"/>
                  <a:gd name="T5" fmla="*/ 0 h 18"/>
                  <a:gd name="T6" fmla="*/ 2449 w 2450"/>
                  <a:gd name="T7" fmla="*/ 0 h 18"/>
                  <a:gd name="T8" fmla="*/ 2441 w 2450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8"/>
                  <a:gd name="T17" fmla="*/ 2450 w 245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8">
                    <a:moveTo>
                      <a:pt x="2441" y="17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2449" y="0"/>
                    </a:lnTo>
                    <a:lnTo>
                      <a:pt x="2441" y="17"/>
                    </a:lnTo>
                  </a:path>
                </a:pathLst>
              </a:custGeom>
              <a:solidFill>
                <a:srgbClr val="F9D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91" name="Freeform 921"/>
              <p:cNvSpPr>
                <a:spLocks/>
              </p:cNvSpPr>
              <p:nvPr/>
            </p:nvSpPr>
            <p:spPr bwMode="auto">
              <a:xfrm>
                <a:off x="1398" y="2970"/>
                <a:ext cx="2451" cy="18"/>
              </a:xfrm>
              <a:custGeom>
                <a:avLst/>
                <a:gdLst>
                  <a:gd name="T0" fmla="*/ 2444 w 2451"/>
                  <a:gd name="T1" fmla="*/ 17 h 18"/>
                  <a:gd name="T2" fmla="*/ 0 w 2451"/>
                  <a:gd name="T3" fmla="*/ 17 h 18"/>
                  <a:gd name="T4" fmla="*/ 6 w 2451"/>
                  <a:gd name="T5" fmla="*/ 0 h 18"/>
                  <a:gd name="T6" fmla="*/ 2450 w 2451"/>
                  <a:gd name="T7" fmla="*/ 0 h 18"/>
                  <a:gd name="T8" fmla="*/ 2444 w 245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1"/>
                  <a:gd name="T16" fmla="*/ 0 h 18"/>
                  <a:gd name="T17" fmla="*/ 2451 w 245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1" h="18">
                    <a:moveTo>
                      <a:pt x="2444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50" y="0"/>
                    </a:lnTo>
                    <a:lnTo>
                      <a:pt x="2444" y="17"/>
                    </a:lnTo>
                  </a:path>
                </a:pathLst>
              </a:custGeom>
              <a:solidFill>
                <a:srgbClr val="F9D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92" name="Freeform 922"/>
              <p:cNvSpPr>
                <a:spLocks/>
              </p:cNvSpPr>
              <p:nvPr/>
            </p:nvSpPr>
            <p:spPr bwMode="auto">
              <a:xfrm>
                <a:off x="1400" y="2967"/>
                <a:ext cx="2454" cy="19"/>
              </a:xfrm>
              <a:custGeom>
                <a:avLst/>
                <a:gdLst>
                  <a:gd name="T0" fmla="*/ 2446 w 2454"/>
                  <a:gd name="T1" fmla="*/ 18 h 19"/>
                  <a:gd name="T2" fmla="*/ 0 w 2454"/>
                  <a:gd name="T3" fmla="*/ 18 h 19"/>
                  <a:gd name="T4" fmla="*/ 7 w 2454"/>
                  <a:gd name="T5" fmla="*/ 0 h 19"/>
                  <a:gd name="T6" fmla="*/ 2453 w 2454"/>
                  <a:gd name="T7" fmla="*/ 0 h 19"/>
                  <a:gd name="T8" fmla="*/ 2446 w 2454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4"/>
                  <a:gd name="T16" fmla="*/ 0 h 19"/>
                  <a:gd name="T17" fmla="*/ 2454 w 245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4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453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93" name="Freeform 923"/>
              <p:cNvSpPr>
                <a:spLocks/>
              </p:cNvSpPr>
              <p:nvPr/>
            </p:nvSpPr>
            <p:spPr bwMode="auto">
              <a:xfrm>
                <a:off x="1404" y="2967"/>
                <a:ext cx="2450" cy="19"/>
              </a:xfrm>
              <a:custGeom>
                <a:avLst/>
                <a:gdLst>
                  <a:gd name="T0" fmla="*/ 2444 w 2450"/>
                  <a:gd name="T1" fmla="*/ 18 h 19"/>
                  <a:gd name="T2" fmla="*/ 0 w 2450"/>
                  <a:gd name="T3" fmla="*/ 18 h 19"/>
                  <a:gd name="T4" fmla="*/ 3 w 2450"/>
                  <a:gd name="T5" fmla="*/ 0 h 19"/>
                  <a:gd name="T6" fmla="*/ 2449 w 2450"/>
                  <a:gd name="T7" fmla="*/ 0 h 19"/>
                  <a:gd name="T8" fmla="*/ 2444 w 245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0"/>
                  <a:gd name="T16" fmla="*/ 0 h 19"/>
                  <a:gd name="T17" fmla="*/ 2450 w 24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0" h="19">
                    <a:moveTo>
                      <a:pt x="2444" y="18"/>
                    </a:moveTo>
                    <a:lnTo>
                      <a:pt x="0" y="18"/>
                    </a:lnTo>
                    <a:lnTo>
                      <a:pt x="3" y="0"/>
                    </a:lnTo>
                    <a:lnTo>
                      <a:pt x="2449" y="0"/>
                    </a:lnTo>
                    <a:lnTo>
                      <a:pt x="2444" y="18"/>
                    </a:lnTo>
                  </a:path>
                </a:pathLst>
              </a:custGeom>
              <a:solidFill>
                <a:srgbClr val="F9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94" name="Freeform 924"/>
              <p:cNvSpPr>
                <a:spLocks/>
              </p:cNvSpPr>
              <p:nvPr/>
            </p:nvSpPr>
            <p:spPr bwMode="auto">
              <a:xfrm>
                <a:off x="1407" y="2967"/>
                <a:ext cx="2447" cy="1"/>
              </a:xfrm>
              <a:custGeom>
                <a:avLst/>
                <a:gdLst>
                  <a:gd name="T0" fmla="*/ 2446 w 2447"/>
                  <a:gd name="T1" fmla="*/ 0 h 1"/>
                  <a:gd name="T2" fmla="*/ 0 w 2447"/>
                  <a:gd name="T3" fmla="*/ 0 h 1"/>
                  <a:gd name="T4" fmla="*/ 0 w 2447"/>
                  <a:gd name="T5" fmla="*/ 0 h 1"/>
                  <a:gd name="T6" fmla="*/ 2446 w 2447"/>
                  <a:gd name="T7" fmla="*/ 0 h 1"/>
                  <a:gd name="T8" fmla="*/ 2446 w 244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"/>
                  <a:gd name="T17" fmla="*/ 2447 w 244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">
                    <a:moveTo>
                      <a:pt x="2446" y="0"/>
                    </a:moveTo>
                    <a:lnTo>
                      <a:pt x="0" y="0"/>
                    </a:lnTo>
                    <a:lnTo>
                      <a:pt x="2446" y="0"/>
                    </a:lnTo>
                  </a:path>
                </a:pathLst>
              </a:custGeom>
              <a:solidFill>
                <a:srgbClr val="F9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95" name="Freeform 925"/>
              <p:cNvSpPr>
                <a:spLocks/>
              </p:cNvSpPr>
              <p:nvPr/>
            </p:nvSpPr>
            <p:spPr bwMode="auto">
              <a:xfrm>
                <a:off x="943" y="2962"/>
                <a:ext cx="469" cy="360"/>
              </a:xfrm>
              <a:custGeom>
                <a:avLst/>
                <a:gdLst>
                  <a:gd name="T0" fmla="*/ 465 w 469"/>
                  <a:gd name="T1" fmla="*/ 0 h 360"/>
                  <a:gd name="T2" fmla="*/ 462 w 469"/>
                  <a:gd name="T3" fmla="*/ 3 h 360"/>
                  <a:gd name="T4" fmla="*/ 0 w 469"/>
                  <a:gd name="T5" fmla="*/ 349 h 360"/>
                  <a:gd name="T6" fmla="*/ 6 w 469"/>
                  <a:gd name="T7" fmla="*/ 359 h 360"/>
                  <a:gd name="T8" fmla="*/ 468 w 469"/>
                  <a:gd name="T9" fmla="*/ 9 h 360"/>
                  <a:gd name="T10" fmla="*/ 465 w 469"/>
                  <a:gd name="T11" fmla="*/ 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9"/>
                  <a:gd name="T19" fmla="*/ 0 h 360"/>
                  <a:gd name="T20" fmla="*/ 469 w 469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9" h="360">
                    <a:moveTo>
                      <a:pt x="465" y="0"/>
                    </a:moveTo>
                    <a:lnTo>
                      <a:pt x="462" y="3"/>
                    </a:lnTo>
                    <a:lnTo>
                      <a:pt x="0" y="349"/>
                    </a:lnTo>
                    <a:lnTo>
                      <a:pt x="6" y="359"/>
                    </a:lnTo>
                    <a:lnTo>
                      <a:pt x="468" y="9"/>
                    </a:lnTo>
                    <a:lnTo>
                      <a:pt x="46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96" name="Freeform 926"/>
              <p:cNvSpPr>
                <a:spLocks/>
              </p:cNvSpPr>
              <p:nvPr/>
            </p:nvSpPr>
            <p:spPr bwMode="auto">
              <a:xfrm>
                <a:off x="1407" y="2962"/>
                <a:ext cx="2449" cy="19"/>
              </a:xfrm>
              <a:custGeom>
                <a:avLst/>
                <a:gdLst>
                  <a:gd name="T0" fmla="*/ 2448 w 2449"/>
                  <a:gd name="T1" fmla="*/ 18 h 19"/>
                  <a:gd name="T2" fmla="*/ 2445 w 2449"/>
                  <a:gd name="T3" fmla="*/ 0 h 19"/>
                  <a:gd name="T4" fmla="*/ 0 w 2449"/>
                  <a:gd name="T5" fmla="*/ 0 h 19"/>
                  <a:gd name="T6" fmla="*/ 0 w 2449"/>
                  <a:gd name="T7" fmla="*/ 18 h 19"/>
                  <a:gd name="T8" fmla="*/ 2445 w 2449"/>
                  <a:gd name="T9" fmla="*/ 18 h 19"/>
                  <a:gd name="T10" fmla="*/ 2448 w 2449"/>
                  <a:gd name="T11" fmla="*/ 18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9"/>
                  <a:gd name="T19" fmla="*/ 0 h 19"/>
                  <a:gd name="T20" fmla="*/ 2449 w 244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9" h="19">
                    <a:moveTo>
                      <a:pt x="2448" y="18"/>
                    </a:moveTo>
                    <a:lnTo>
                      <a:pt x="244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445" y="18"/>
                    </a:lnTo>
                    <a:lnTo>
                      <a:pt x="2448" y="1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97" name="Freeform 927"/>
              <p:cNvSpPr>
                <a:spLocks/>
              </p:cNvSpPr>
              <p:nvPr/>
            </p:nvSpPr>
            <p:spPr bwMode="auto">
              <a:xfrm>
                <a:off x="3387" y="2965"/>
                <a:ext cx="469" cy="357"/>
              </a:xfrm>
              <a:custGeom>
                <a:avLst/>
                <a:gdLst>
                  <a:gd name="T0" fmla="*/ 2 w 469"/>
                  <a:gd name="T1" fmla="*/ 356 h 357"/>
                  <a:gd name="T2" fmla="*/ 5 w 469"/>
                  <a:gd name="T3" fmla="*/ 356 h 357"/>
                  <a:gd name="T4" fmla="*/ 468 w 469"/>
                  <a:gd name="T5" fmla="*/ 6 h 357"/>
                  <a:gd name="T6" fmla="*/ 461 w 469"/>
                  <a:gd name="T7" fmla="*/ 0 h 357"/>
                  <a:gd name="T8" fmla="*/ 0 w 469"/>
                  <a:gd name="T9" fmla="*/ 346 h 357"/>
                  <a:gd name="T10" fmla="*/ 2 w 469"/>
                  <a:gd name="T11" fmla="*/ 356 h 3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9"/>
                  <a:gd name="T19" fmla="*/ 0 h 357"/>
                  <a:gd name="T20" fmla="*/ 469 w 469"/>
                  <a:gd name="T21" fmla="*/ 357 h 3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9" h="357">
                    <a:moveTo>
                      <a:pt x="2" y="356"/>
                    </a:moveTo>
                    <a:lnTo>
                      <a:pt x="5" y="356"/>
                    </a:lnTo>
                    <a:lnTo>
                      <a:pt x="468" y="6"/>
                    </a:lnTo>
                    <a:lnTo>
                      <a:pt x="461" y="0"/>
                    </a:lnTo>
                    <a:lnTo>
                      <a:pt x="0" y="346"/>
                    </a:lnTo>
                    <a:lnTo>
                      <a:pt x="2" y="35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98" name="Freeform 928"/>
              <p:cNvSpPr>
                <a:spLocks/>
              </p:cNvSpPr>
              <p:nvPr/>
            </p:nvSpPr>
            <p:spPr bwMode="auto">
              <a:xfrm>
                <a:off x="943" y="3312"/>
                <a:ext cx="2447" cy="19"/>
              </a:xfrm>
              <a:custGeom>
                <a:avLst/>
                <a:gdLst>
                  <a:gd name="T0" fmla="*/ 0 w 2447"/>
                  <a:gd name="T1" fmla="*/ 0 h 19"/>
                  <a:gd name="T2" fmla="*/ 2 w 2447"/>
                  <a:gd name="T3" fmla="*/ 18 h 19"/>
                  <a:gd name="T4" fmla="*/ 2446 w 2447"/>
                  <a:gd name="T5" fmla="*/ 18 h 19"/>
                  <a:gd name="T6" fmla="*/ 2446 w 2447"/>
                  <a:gd name="T7" fmla="*/ 0 h 19"/>
                  <a:gd name="T8" fmla="*/ 2 w 2447"/>
                  <a:gd name="T9" fmla="*/ 0 h 19"/>
                  <a:gd name="T10" fmla="*/ 0 w 2447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7"/>
                  <a:gd name="T19" fmla="*/ 0 h 19"/>
                  <a:gd name="T20" fmla="*/ 2447 w 244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7" h="19">
                    <a:moveTo>
                      <a:pt x="0" y="0"/>
                    </a:moveTo>
                    <a:lnTo>
                      <a:pt x="2" y="18"/>
                    </a:lnTo>
                    <a:lnTo>
                      <a:pt x="2446" y="18"/>
                    </a:lnTo>
                    <a:lnTo>
                      <a:pt x="2446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99" name="Freeform 929"/>
              <p:cNvSpPr>
                <a:spLocks/>
              </p:cNvSpPr>
              <p:nvPr/>
            </p:nvSpPr>
            <p:spPr bwMode="auto">
              <a:xfrm>
                <a:off x="945" y="3308"/>
                <a:ext cx="19" cy="18"/>
              </a:xfrm>
              <a:custGeom>
                <a:avLst/>
                <a:gdLst>
                  <a:gd name="T0" fmla="*/ 0 w 19"/>
                  <a:gd name="T1" fmla="*/ 0 h 18"/>
                  <a:gd name="T2" fmla="*/ 18 w 19"/>
                  <a:gd name="T3" fmla="*/ 0 h 18"/>
                  <a:gd name="T4" fmla="*/ 0 w 19"/>
                  <a:gd name="T5" fmla="*/ 17 h 18"/>
                  <a:gd name="T6" fmla="*/ 0 w 19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8"/>
                  <a:gd name="T14" fmla="*/ 19 w 1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7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00" name="Freeform 930"/>
              <p:cNvSpPr>
                <a:spLocks/>
              </p:cNvSpPr>
              <p:nvPr/>
            </p:nvSpPr>
            <p:spPr bwMode="auto">
              <a:xfrm>
                <a:off x="945" y="3300"/>
                <a:ext cx="25" cy="19"/>
              </a:xfrm>
              <a:custGeom>
                <a:avLst/>
                <a:gdLst>
                  <a:gd name="T0" fmla="*/ 0 w 25"/>
                  <a:gd name="T1" fmla="*/ 0 h 19"/>
                  <a:gd name="T2" fmla="*/ 24 w 25"/>
                  <a:gd name="T3" fmla="*/ 0 h 19"/>
                  <a:gd name="T4" fmla="*/ 0 w 25"/>
                  <a:gd name="T5" fmla="*/ 18 h 19"/>
                  <a:gd name="T6" fmla="*/ 0 w 25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9"/>
                  <a:gd name="T14" fmla="*/ 25 w 25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9">
                    <a:moveTo>
                      <a:pt x="0" y="0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7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01" name="Freeform 931"/>
              <p:cNvSpPr>
                <a:spLocks/>
              </p:cNvSpPr>
              <p:nvPr/>
            </p:nvSpPr>
            <p:spPr bwMode="auto">
              <a:xfrm>
                <a:off x="945" y="3291"/>
                <a:ext cx="33" cy="19"/>
              </a:xfrm>
              <a:custGeom>
                <a:avLst/>
                <a:gdLst>
                  <a:gd name="T0" fmla="*/ 11 w 33"/>
                  <a:gd name="T1" fmla="*/ 18 h 19"/>
                  <a:gd name="T2" fmla="*/ 0 w 33"/>
                  <a:gd name="T3" fmla="*/ 18 h 19"/>
                  <a:gd name="T4" fmla="*/ 0 w 33"/>
                  <a:gd name="T5" fmla="*/ 0 h 19"/>
                  <a:gd name="T6" fmla="*/ 32 w 33"/>
                  <a:gd name="T7" fmla="*/ 0 h 19"/>
                  <a:gd name="T8" fmla="*/ 11 w 3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9"/>
                  <a:gd name="T17" fmla="*/ 33 w 3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9">
                    <a:moveTo>
                      <a:pt x="11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11" y="18"/>
                    </a:lnTo>
                  </a:path>
                </a:pathLst>
              </a:custGeom>
              <a:solidFill>
                <a:srgbClr val="F7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02" name="Freeform 932"/>
              <p:cNvSpPr>
                <a:spLocks/>
              </p:cNvSpPr>
              <p:nvPr/>
            </p:nvSpPr>
            <p:spPr bwMode="auto">
              <a:xfrm>
                <a:off x="945" y="3284"/>
                <a:ext cx="46" cy="17"/>
              </a:xfrm>
              <a:custGeom>
                <a:avLst/>
                <a:gdLst>
                  <a:gd name="T0" fmla="*/ 24 w 46"/>
                  <a:gd name="T1" fmla="*/ 16 h 17"/>
                  <a:gd name="T2" fmla="*/ 0 w 46"/>
                  <a:gd name="T3" fmla="*/ 16 h 17"/>
                  <a:gd name="T4" fmla="*/ 0 w 46"/>
                  <a:gd name="T5" fmla="*/ 0 h 17"/>
                  <a:gd name="T6" fmla="*/ 45 w 46"/>
                  <a:gd name="T7" fmla="*/ 0 h 17"/>
                  <a:gd name="T8" fmla="*/ 24 w 46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7"/>
                  <a:gd name="T17" fmla="*/ 46 w 4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7">
                    <a:moveTo>
                      <a:pt x="24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24" y="16"/>
                    </a:lnTo>
                  </a:path>
                </a:pathLst>
              </a:custGeom>
              <a:solidFill>
                <a:srgbClr val="F7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03" name="Freeform 933"/>
              <p:cNvSpPr>
                <a:spLocks/>
              </p:cNvSpPr>
              <p:nvPr/>
            </p:nvSpPr>
            <p:spPr bwMode="auto">
              <a:xfrm>
                <a:off x="945" y="3274"/>
                <a:ext cx="58" cy="19"/>
              </a:xfrm>
              <a:custGeom>
                <a:avLst/>
                <a:gdLst>
                  <a:gd name="T0" fmla="*/ 32 w 58"/>
                  <a:gd name="T1" fmla="*/ 18 h 19"/>
                  <a:gd name="T2" fmla="*/ 0 w 58"/>
                  <a:gd name="T3" fmla="*/ 18 h 19"/>
                  <a:gd name="T4" fmla="*/ 0 w 58"/>
                  <a:gd name="T5" fmla="*/ 0 h 19"/>
                  <a:gd name="T6" fmla="*/ 57 w 58"/>
                  <a:gd name="T7" fmla="*/ 0 h 19"/>
                  <a:gd name="T8" fmla="*/ 32 w 58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9"/>
                  <a:gd name="T17" fmla="*/ 58 w 5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9">
                    <a:moveTo>
                      <a:pt x="3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32" y="18"/>
                    </a:lnTo>
                  </a:path>
                </a:pathLst>
              </a:custGeom>
              <a:solidFill>
                <a:srgbClr val="F7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04" name="Freeform 934"/>
              <p:cNvSpPr>
                <a:spLocks/>
              </p:cNvSpPr>
              <p:nvPr/>
            </p:nvSpPr>
            <p:spPr bwMode="auto">
              <a:xfrm>
                <a:off x="945" y="3267"/>
                <a:ext cx="68" cy="19"/>
              </a:xfrm>
              <a:custGeom>
                <a:avLst/>
                <a:gdLst>
                  <a:gd name="T0" fmla="*/ 45 w 68"/>
                  <a:gd name="T1" fmla="*/ 18 h 19"/>
                  <a:gd name="T2" fmla="*/ 0 w 68"/>
                  <a:gd name="T3" fmla="*/ 18 h 19"/>
                  <a:gd name="T4" fmla="*/ 0 w 68"/>
                  <a:gd name="T5" fmla="*/ 0 h 19"/>
                  <a:gd name="T6" fmla="*/ 67 w 68"/>
                  <a:gd name="T7" fmla="*/ 0 h 19"/>
                  <a:gd name="T8" fmla="*/ 45 w 68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9"/>
                  <a:gd name="T17" fmla="*/ 68 w 6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9">
                    <a:moveTo>
                      <a:pt x="45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45" y="18"/>
                    </a:lnTo>
                  </a:path>
                </a:pathLst>
              </a:custGeom>
              <a:solidFill>
                <a:srgbClr val="F7C6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05" name="Freeform 935"/>
              <p:cNvSpPr>
                <a:spLocks/>
              </p:cNvSpPr>
              <p:nvPr/>
            </p:nvSpPr>
            <p:spPr bwMode="auto">
              <a:xfrm>
                <a:off x="945" y="3258"/>
                <a:ext cx="79" cy="18"/>
              </a:xfrm>
              <a:custGeom>
                <a:avLst/>
                <a:gdLst>
                  <a:gd name="T0" fmla="*/ 57 w 79"/>
                  <a:gd name="T1" fmla="*/ 17 h 18"/>
                  <a:gd name="T2" fmla="*/ 0 w 79"/>
                  <a:gd name="T3" fmla="*/ 17 h 18"/>
                  <a:gd name="T4" fmla="*/ 0 w 79"/>
                  <a:gd name="T5" fmla="*/ 0 h 18"/>
                  <a:gd name="T6" fmla="*/ 78 w 79"/>
                  <a:gd name="T7" fmla="*/ 0 h 18"/>
                  <a:gd name="T8" fmla="*/ 57 w 79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18"/>
                  <a:gd name="T17" fmla="*/ 79 w 7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18">
                    <a:moveTo>
                      <a:pt x="57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57" y="17"/>
                    </a:lnTo>
                  </a:path>
                </a:pathLst>
              </a:custGeom>
              <a:solidFill>
                <a:srgbClr val="F7C6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06" name="Freeform 936"/>
              <p:cNvSpPr>
                <a:spLocks/>
              </p:cNvSpPr>
              <p:nvPr/>
            </p:nvSpPr>
            <p:spPr bwMode="auto">
              <a:xfrm>
                <a:off x="945" y="3250"/>
                <a:ext cx="91" cy="19"/>
              </a:xfrm>
              <a:custGeom>
                <a:avLst/>
                <a:gdLst>
                  <a:gd name="T0" fmla="*/ 66 w 91"/>
                  <a:gd name="T1" fmla="*/ 18 h 19"/>
                  <a:gd name="T2" fmla="*/ 0 w 91"/>
                  <a:gd name="T3" fmla="*/ 18 h 19"/>
                  <a:gd name="T4" fmla="*/ 0 w 91"/>
                  <a:gd name="T5" fmla="*/ 0 h 19"/>
                  <a:gd name="T6" fmla="*/ 90 w 91"/>
                  <a:gd name="T7" fmla="*/ 0 h 19"/>
                  <a:gd name="T8" fmla="*/ 66 w 9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19"/>
                  <a:gd name="T17" fmla="*/ 91 w 9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19">
                    <a:moveTo>
                      <a:pt x="6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66" y="18"/>
                    </a:lnTo>
                  </a:path>
                </a:pathLst>
              </a:custGeom>
              <a:solidFill>
                <a:srgbClr val="F7C6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07" name="Freeform 937"/>
              <p:cNvSpPr>
                <a:spLocks/>
              </p:cNvSpPr>
              <p:nvPr/>
            </p:nvSpPr>
            <p:spPr bwMode="auto">
              <a:xfrm>
                <a:off x="945" y="3241"/>
                <a:ext cx="101" cy="18"/>
              </a:xfrm>
              <a:custGeom>
                <a:avLst/>
                <a:gdLst>
                  <a:gd name="T0" fmla="*/ 78 w 101"/>
                  <a:gd name="T1" fmla="*/ 17 h 18"/>
                  <a:gd name="T2" fmla="*/ 0 w 101"/>
                  <a:gd name="T3" fmla="*/ 17 h 18"/>
                  <a:gd name="T4" fmla="*/ 0 w 101"/>
                  <a:gd name="T5" fmla="*/ 0 h 18"/>
                  <a:gd name="T6" fmla="*/ 100 w 101"/>
                  <a:gd name="T7" fmla="*/ 0 h 18"/>
                  <a:gd name="T8" fmla="*/ 78 w 10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18"/>
                  <a:gd name="T17" fmla="*/ 101 w 10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18">
                    <a:moveTo>
                      <a:pt x="78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78" y="17"/>
                    </a:lnTo>
                  </a:path>
                </a:pathLst>
              </a:custGeom>
              <a:solidFill>
                <a:srgbClr val="F7C6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08" name="Freeform 938"/>
              <p:cNvSpPr>
                <a:spLocks/>
              </p:cNvSpPr>
              <p:nvPr/>
            </p:nvSpPr>
            <p:spPr bwMode="auto">
              <a:xfrm>
                <a:off x="945" y="3234"/>
                <a:ext cx="113" cy="18"/>
              </a:xfrm>
              <a:custGeom>
                <a:avLst/>
                <a:gdLst>
                  <a:gd name="T0" fmla="*/ 90 w 113"/>
                  <a:gd name="T1" fmla="*/ 17 h 18"/>
                  <a:gd name="T2" fmla="*/ 0 w 113"/>
                  <a:gd name="T3" fmla="*/ 17 h 18"/>
                  <a:gd name="T4" fmla="*/ 0 w 113"/>
                  <a:gd name="T5" fmla="*/ 0 h 18"/>
                  <a:gd name="T6" fmla="*/ 112 w 113"/>
                  <a:gd name="T7" fmla="*/ 0 h 18"/>
                  <a:gd name="T8" fmla="*/ 90 w 11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8"/>
                  <a:gd name="T17" fmla="*/ 113 w 1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8">
                    <a:moveTo>
                      <a:pt x="9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12" y="0"/>
                    </a:lnTo>
                    <a:lnTo>
                      <a:pt x="90" y="17"/>
                    </a:lnTo>
                  </a:path>
                </a:pathLst>
              </a:custGeom>
              <a:solidFill>
                <a:srgbClr val="F7C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09" name="Freeform 939"/>
              <p:cNvSpPr>
                <a:spLocks/>
              </p:cNvSpPr>
              <p:nvPr/>
            </p:nvSpPr>
            <p:spPr bwMode="auto">
              <a:xfrm>
                <a:off x="945" y="3224"/>
                <a:ext cx="125" cy="19"/>
              </a:xfrm>
              <a:custGeom>
                <a:avLst/>
                <a:gdLst>
                  <a:gd name="T0" fmla="*/ 99 w 125"/>
                  <a:gd name="T1" fmla="*/ 18 h 19"/>
                  <a:gd name="T2" fmla="*/ 0 w 125"/>
                  <a:gd name="T3" fmla="*/ 18 h 19"/>
                  <a:gd name="T4" fmla="*/ 0 w 125"/>
                  <a:gd name="T5" fmla="*/ 0 h 19"/>
                  <a:gd name="T6" fmla="*/ 124 w 125"/>
                  <a:gd name="T7" fmla="*/ 0 h 19"/>
                  <a:gd name="T8" fmla="*/ 99 w 125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9"/>
                  <a:gd name="T17" fmla="*/ 125 w 12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9">
                    <a:moveTo>
                      <a:pt x="99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99" y="18"/>
                    </a:lnTo>
                  </a:path>
                </a:pathLst>
              </a:custGeom>
              <a:solidFill>
                <a:srgbClr val="F7C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10" name="Freeform 940"/>
              <p:cNvSpPr>
                <a:spLocks/>
              </p:cNvSpPr>
              <p:nvPr/>
            </p:nvSpPr>
            <p:spPr bwMode="auto">
              <a:xfrm>
                <a:off x="945" y="3215"/>
                <a:ext cx="134" cy="20"/>
              </a:xfrm>
              <a:custGeom>
                <a:avLst/>
                <a:gdLst>
                  <a:gd name="T0" fmla="*/ 112 w 134"/>
                  <a:gd name="T1" fmla="*/ 19 h 20"/>
                  <a:gd name="T2" fmla="*/ 0 w 134"/>
                  <a:gd name="T3" fmla="*/ 19 h 20"/>
                  <a:gd name="T4" fmla="*/ 0 w 134"/>
                  <a:gd name="T5" fmla="*/ 0 h 20"/>
                  <a:gd name="T6" fmla="*/ 133 w 134"/>
                  <a:gd name="T7" fmla="*/ 0 h 20"/>
                  <a:gd name="T8" fmla="*/ 112 w 134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20"/>
                  <a:gd name="T17" fmla="*/ 134 w 13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20">
                    <a:moveTo>
                      <a:pt x="112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33" y="0"/>
                    </a:lnTo>
                    <a:lnTo>
                      <a:pt x="112" y="19"/>
                    </a:lnTo>
                  </a:path>
                </a:pathLst>
              </a:custGeom>
              <a:solidFill>
                <a:srgbClr val="F7C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11" name="Freeform 941"/>
              <p:cNvSpPr>
                <a:spLocks/>
              </p:cNvSpPr>
              <p:nvPr/>
            </p:nvSpPr>
            <p:spPr bwMode="auto">
              <a:xfrm>
                <a:off x="945" y="3208"/>
                <a:ext cx="146" cy="18"/>
              </a:xfrm>
              <a:custGeom>
                <a:avLst/>
                <a:gdLst>
                  <a:gd name="T0" fmla="*/ 124 w 146"/>
                  <a:gd name="T1" fmla="*/ 17 h 18"/>
                  <a:gd name="T2" fmla="*/ 0 w 146"/>
                  <a:gd name="T3" fmla="*/ 17 h 18"/>
                  <a:gd name="T4" fmla="*/ 0 w 146"/>
                  <a:gd name="T5" fmla="*/ 0 h 18"/>
                  <a:gd name="T6" fmla="*/ 145 w 146"/>
                  <a:gd name="T7" fmla="*/ 0 h 18"/>
                  <a:gd name="T8" fmla="*/ 124 w 146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18"/>
                  <a:gd name="T17" fmla="*/ 146 w 14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18">
                    <a:moveTo>
                      <a:pt x="124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45" y="0"/>
                    </a:lnTo>
                    <a:lnTo>
                      <a:pt x="124" y="17"/>
                    </a:lnTo>
                  </a:path>
                </a:pathLst>
              </a:custGeom>
              <a:solidFill>
                <a:srgbClr val="F7C6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12" name="Freeform 942"/>
              <p:cNvSpPr>
                <a:spLocks/>
              </p:cNvSpPr>
              <p:nvPr/>
            </p:nvSpPr>
            <p:spPr bwMode="auto">
              <a:xfrm>
                <a:off x="945" y="3198"/>
                <a:ext cx="159" cy="19"/>
              </a:xfrm>
              <a:custGeom>
                <a:avLst/>
                <a:gdLst>
                  <a:gd name="T0" fmla="*/ 133 w 159"/>
                  <a:gd name="T1" fmla="*/ 18 h 19"/>
                  <a:gd name="T2" fmla="*/ 0 w 159"/>
                  <a:gd name="T3" fmla="*/ 18 h 19"/>
                  <a:gd name="T4" fmla="*/ 0 w 159"/>
                  <a:gd name="T5" fmla="*/ 0 h 19"/>
                  <a:gd name="T6" fmla="*/ 158 w 159"/>
                  <a:gd name="T7" fmla="*/ 0 h 19"/>
                  <a:gd name="T8" fmla="*/ 133 w 159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19"/>
                  <a:gd name="T17" fmla="*/ 159 w 15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19">
                    <a:moveTo>
                      <a:pt x="133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58" y="0"/>
                    </a:lnTo>
                    <a:lnTo>
                      <a:pt x="133" y="18"/>
                    </a:lnTo>
                  </a:path>
                </a:pathLst>
              </a:custGeom>
              <a:solidFill>
                <a:srgbClr val="F7C6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13" name="Freeform 943"/>
              <p:cNvSpPr>
                <a:spLocks/>
              </p:cNvSpPr>
              <p:nvPr/>
            </p:nvSpPr>
            <p:spPr bwMode="auto">
              <a:xfrm>
                <a:off x="945" y="3191"/>
                <a:ext cx="168" cy="19"/>
              </a:xfrm>
              <a:custGeom>
                <a:avLst/>
                <a:gdLst>
                  <a:gd name="T0" fmla="*/ 145 w 168"/>
                  <a:gd name="T1" fmla="*/ 18 h 19"/>
                  <a:gd name="T2" fmla="*/ 0 w 168"/>
                  <a:gd name="T3" fmla="*/ 18 h 19"/>
                  <a:gd name="T4" fmla="*/ 0 w 168"/>
                  <a:gd name="T5" fmla="*/ 0 h 19"/>
                  <a:gd name="T6" fmla="*/ 167 w 168"/>
                  <a:gd name="T7" fmla="*/ 0 h 19"/>
                  <a:gd name="T8" fmla="*/ 145 w 168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19"/>
                  <a:gd name="T17" fmla="*/ 168 w 16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19">
                    <a:moveTo>
                      <a:pt x="145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67" y="0"/>
                    </a:lnTo>
                    <a:lnTo>
                      <a:pt x="145" y="18"/>
                    </a:lnTo>
                  </a:path>
                </a:pathLst>
              </a:custGeom>
              <a:solidFill>
                <a:srgbClr val="F7C8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14" name="Freeform 944"/>
              <p:cNvSpPr>
                <a:spLocks/>
              </p:cNvSpPr>
              <p:nvPr/>
            </p:nvSpPr>
            <p:spPr bwMode="auto">
              <a:xfrm>
                <a:off x="945" y="3181"/>
                <a:ext cx="181" cy="18"/>
              </a:xfrm>
              <a:custGeom>
                <a:avLst/>
                <a:gdLst>
                  <a:gd name="T0" fmla="*/ 157 w 181"/>
                  <a:gd name="T1" fmla="*/ 17 h 18"/>
                  <a:gd name="T2" fmla="*/ 0 w 181"/>
                  <a:gd name="T3" fmla="*/ 17 h 18"/>
                  <a:gd name="T4" fmla="*/ 0 w 181"/>
                  <a:gd name="T5" fmla="*/ 0 h 18"/>
                  <a:gd name="T6" fmla="*/ 180 w 181"/>
                  <a:gd name="T7" fmla="*/ 0 h 18"/>
                  <a:gd name="T8" fmla="*/ 157 w 18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8"/>
                  <a:gd name="T17" fmla="*/ 181 w 18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8">
                    <a:moveTo>
                      <a:pt x="157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80" y="0"/>
                    </a:lnTo>
                    <a:lnTo>
                      <a:pt x="157" y="17"/>
                    </a:lnTo>
                  </a:path>
                </a:pathLst>
              </a:custGeom>
              <a:solidFill>
                <a:srgbClr val="F7C8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15" name="Freeform 945"/>
              <p:cNvSpPr>
                <a:spLocks/>
              </p:cNvSpPr>
              <p:nvPr/>
            </p:nvSpPr>
            <p:spPr bwMode="auto">
              <a:xfrm>
                <a:off x="945" y="3174"/>
                <a:ext cx="191" cy="19"/>
              </a:xfrm>
              <a:custGeom>
                <a:avLst/>
                <a:gdLst>
                  <a:gd name="T0" fmla="*/ 166 w 191"/>
                  <a:gd name="T1" fmla="*/ 18 h 19"/>
                  <a:gd name="T2" fmla="*/ 0 w 191"/>
                  <a:gd name="T3" fmla="*/ 18 h 19"/>
                  <a:gd name="T4" fmla="*/ 0 w 191"/>
                  <a:gd name="T5" fmla="*/ 0 h 19"/>
                  <a:gd name="T6" fmla="*/ 190 w 191"/>
                  <a:gd name="T7" fmla="*/ 0 h 19"/>
                  <a:gd name="T8" fmla="*/ 166 w 19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9"/>
                  <a:gd name="T17" fmla="*/ 191 w 19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9">
                    <a:moveTo>
                      <a:pt x="16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66" y="18"/>
                    </a:lnTo>
                  </a:path>
                </a:pathLst>
              </a:custGeom>
              <a:solidFill>
                <a:srgbClr val="F7C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16" name="Freeform 946"/>
              <p:cNvSpPr>
                <a:spLocks/>
              </p:cNvSpPr>
              <p:nvPr/>
            </p:nvSpPr>
            <p:spPr bwMode="auto">
              <a:xfrm>
                <a:off x="945" y="3165"/>
                <a:ext cx="201" cy="18"/>
              </a:xfrm>
              <a:custGeom>
                <a:avLst/>
                <a:gdLst>
                  <a:gd name="T0" fmla="*/ 179 w 201"/>
                  <a:gd name="T1" fmla="*/ 17 h 18"/>
                  <a:gd name="T2" fmla="*/ 0 w 201"/>
                  <a:gd name="T3" fmla="*/ 17 h 18"/>
                  <a:gd name="T4" fmla="*/ 0 w 201"/>
                  <a:gd name="T5" fmla="*/ 0 h 18"/>
                  <a:gd name="T6" fmla="*/ 200 w 201"/>
                  <a:gd name="T7" fmla="*/ 0 h 18"/>
                  <a:gd name="T8" fmla="*/ 179 w 20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18"/>
                  <a:gd name="T17" fmla="*/ 201 w 20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18">
                    <a:moveTo>
                      <a:pt x="179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00" y="0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F7C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17" name="Freeform 947"/>
              <p:cNvSpPr>
                <a:spLocks/>
              </p:cNvSpPr>
              <p:nvPr/>
            </p:nvSpPr>
            <p:spPr bwMode="auto">
              <a:xfrm>
                <a:off x="945" y="3157"/>
                <a:ext cx="213" cy="19"/>
              </a:xfrm>
              <a:custGeom>
                <a:avLst/>
                <a:gdLst>
                  <a:gd name="T0" fmla="*/ 190 w 213"/>
                  <a:gd name="T1" fmla="*/ 18 h 19"/>
                  <a:gd name="T2" fmla="*/ 0 w 213"/>
                  <a:gd name="T3" fmla="*/ 18 h 19"/>
                  <a:gd name="T4" fmla="*/ 0 w 213"/>
                  <a:gd name="T5" fmla="*/ 0 h 19"/>
                  <a:gd name="T6" fmla="*/ 212 w 213"/>
                  <a:gd name="T7" fmla="*/ 0 h 19"/>
                  <a:gd name="T8" fmla="*/ 190 w 21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9"/>
                  <a:gd name="T17" fmla="*/ 213 w 21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9">
                    <a:moveTo>
                      <a:pt x="19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190" y="18"/>
                    </a:lnTo>
                  </a:path>
                </a:pathLst>
              </a:custGeom>
              <a:solidFill>
                <a:srgbClr val="F7C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18" name="Freeform 948"/>
              <p:cNvSpPr>
                <a:spLocks/>
              </p:cNvSpPr>
              <p:nvPr/>
            </p:nvSpPr>
            <p:spPr bwMode="auto">
              <a:xfrm>
                <a:off x="945" y="3148"/>
                <a:ext cx="225" cy="19"/>
              </a:xfrm>
              <a:custGeom>
                <a:avLst/>
                <a:gdLst>
                  <a:gd name="T0" fmla="*/ 199 w 225"/>
                  <a:gd name="T1" fmla="*/ 18 h 19"/>
                  <a:gd name="T2" fmla="*/ 0 w 225"/>
                  <a:gd name="T3" fmla="*/ 18 h 19"/>
                  <a:gd name="T4" fmla="*/ 0 w 225"/>
                  <a:gd name="T5" fmla="*/ 0 h 19"/>
                  <a:gd name="T6" fmla="*/ 224 w 225"/>
                  <a:gd name="T7" fmla="*/ 0 h 19"/>
                  <a:gd name="T8" fmla="*/ 199 w 225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19"/>
                  <a:gd name="T17" fmla="*/ 225 w 22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19">
                    <a:moveTo>
                      <a:pt x="199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24" y="0"/>
                    </a:lnTo>
                    <a:lnTo>
                      <a:pt x="199" y="18"/>
                    </a:lnTo>
                  </a:path>
                </a:pathLst>
              </a:custGeom>
              <a:solidFill>
                <a:srgbClr val="F7C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19" name="Freeform 949"/>
              <p:cNvSpPr>
                <a:spLocks/>
              </p:cNvSpPr>
              <p:nvPr/>
            </p:nvSpPr>
            <p:spPr bwMode="auto">
              <a:xfrm>
                <a:off x="945" y="3142"/>
                <a:ext cx="234" cy="19"/>
              </a:xfrm>
              <a:custGeom>
                <a:avLst/>
                <a:gdLst>
                  <a:gd name="T0" fmla="*/ 212 w 234"/>
                  <a:gd name="T1" fmla="*/ 18 h 19"/>
                  <a:gd name="T2" fmla="*/ 0 w 234"/>
                  <a:gd name="T3" fmla="*/ 18 h 19"/>
                  <a:gd name="T4" fmla="*/ 0 w 234"/>
                  <a:gd name="T5" fmla="*/ 0 h 19"/>
                  <a:gd name="T6" fmla="*/ 233 w 234"/>
                  <a:gd name="T7" fmla="*/ 0 h 19"/>
                  <a:gd name="T8" fmla="*/ 212 w 234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19"/>
                  <a:gd name="T17" fmla="*/ 234 w 23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19">
                    <a:moveTo>
                      <a:pt x="21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33" y="0"/>
                    </a:lnTo>
                    <a:lnTo>
                      <a:pt x="212" y="18"/>
                    </a:lnTo>
                  </a:path>
                </a:pathLst>
              </a:custGeom>
              <a:solidFill>
                <a:srgbClr val="F7C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20" name="Freeform 950"/>
              <p:cNvSpPr>
                <a:spLocks/>
              </p:cNvSpPr>
              <p:nvPr/>
            </p:nvSpPr>
            <p:spPr bwMode="auto">
              <a:xfrm>
                <a:off x="945" y="3131"/>
                <a:ext cx="246" cy="19"/>
              </a:xfrm>
              <a:custGeom>
                <a:avLst/>
                <a:gdLst>
                  <a:gd name="T0" fmla="*/ 224 w 246"/>
                  <a:gd name="T1" fmla="*/ 18 h 19"/>
                  <a:gd name="T2" fmla="*/ 0 w 246"/>
                  <a:gd name="T3" fmla="*/ 18 h 19"/>
                  <a:gd name="T4" fmla="*/ 0 w 246"/>
                  <a:gd name="T5" fmla="*/ 0 h 19"/>
                  <a:gd name="T6" fmla="*/ 245 w 246"/>
                  <a:gd name="T7" fmla="*/ 0 h 19"/>
                  <a:gd name="T8" fmla="*/ 224 w 246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19"/>
                  <a:gd name="T17" fmla="*/ 246 w 24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19">
                    <a:moveTo>
                      <a:pt x="224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5" y="0"/>
                    </a:lnTo>
                    <a:lnTo>
                      <a:pt x="224" y="18"/>
                    </a:lnTo>
                  </a:path>
                </a:pathLst>
              </a:custGeom>
              <a:solidFill>
                <a:srgbClr val="F7C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21" name="Freeform 951"/>
              <p:cNvSpPr>
                <a:spLocks/>
              </p:cNvSpPr>
              <p:nvPr/>
            </p:nvSpPr>
            <p:spPr bwMode="auto">
              <a:xfrm>
                <a:off x="945" y="3124"/>
                <a:ext cx="258" cy="19"/>
              </a:xfrm>
              <a:custGeom>
                <a:avLst/>
                <a:gdLst>
                  <a:gd name="T0" fmla="*/ 232 w 258"/>
                  <a:gd name="T1" fmla="*/ 18 h 19"/>
                  <a:gd name="T2" fmla="*/ 0 w 258"/>
                  <a:gd name="T3" fmla="*/ 18 h 19"/>
                  <a:gd name="T4" fmla="*/ 0 w 258"/>
                  <a:gd name="T5" fmla="*/ 0 h 19"/>
                  <a:gd name="T6" fmla="*/ 257 w 258"/>
                  <a:gd name="T7" fmla="*/ 0 h 19"/>
                  <a:gd name="T8" fmla="*/ 232 w 258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9"/>
                  <a:gd name="T17" fmla="*/ 258 w 25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9">
                    <a:moveTo>
                      <a:pt x="23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57" y="0"/>
                    </a:lnTo>
                    <a:lnTo>
                      <a:pt x="232" y="18"/>
                    </a:lnTo>
                  </a:path>
                </a:pathLst>
              </a:custGeom>
              <a:solidFill>
                <a:srgbClr val="F7C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22" name="Freeform 952"/>
              <p:cNvSpPr>
                <a:spLocks/>
              </p:cNvSpPr>
              <p:nvPr/>
            </p:nvSpPr>
            <p:spPr bwMode="auto">
              <a:xfrm>
                <a:off x="945" y="3115"/>
                <a:ext cx="268" cy="18"/>
              </a:xfrm>
              <a:custGeom>
                <a:avLst/>
                <a:gdLst>
                  <a:gd name="T0" fmla="*/ 245 w 268"/>
                  <a:gd name="T1" fmla="*/ 17 h 18"/>
                  <a:gd name="T2" fmla="*/ 0 w 268"/>
                  <a:gd name="T3" fmla="*/ 17 h 18"/>
                  <a:gd name="T4" fmla="*/ 0 w 268"/>
                  <a:gd name="T5" fmla="*/ 0 h 18"/>
                  <a:gd name="T6" fmla="*/ 267 w 268"/>
                  <a:gd name="T7" fmla="*/ 0 h 18"/>
                  <a:gd name="T8" fmla="*/ 245 w 268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8"/>
                  <a:gd name="T16" fmla="*/ 0 h 18"/>
                  <a:gd name="T17" fmla="*/ 268 w 26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8" h="18">
                    <a:moveTo>
                      <a:pt x="245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45" y="17"/>
                    </a:lnTo>
                  </a:path>
                </a:pathLst>
              </a:custGeom>
              <a:solidFill>
                <a:srgbClr val="F7C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23" name="Freeform 953"/>
              <p:cNvSpPr>
                <a:spLocks/>
              </p:cNvSpPr>
              <p:nvPr/>
            </p:nvSpPr>
            <p:spPr bwMode="auto">
              <a:xfrm>
                <a:off x="945" y="3105"/>
                <a:ext cx="280" cy="20"/>
              </a:xfrm>
              <a:custGeom>
                <a:avLst/>
                <a:gdLst>
                  <a:gd name="T0" fmla="*/ 257 w 280"/>
                  <a:gd name="T1" fmla="*/ 19 h 20"/>
                  <a:gd name="T2" fmla="*/ 0 w 280"/>
                  <a:gd name="T3" fmla="*/ 19 h 20"/>
                  <a:gd name="T4" fmla="*/ 0 w 280"/>
                  <a:gd name="T5" fmla="*/ 0 h 20"/>
                  <a:gd name="T6" fmla="*/ 279 w 280"/>
                  <a:gd name="T7" fmla="*/ 0 h 20"/>
                  <a:gd name="T8" fmla="*/ 257 w 280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20"/>
                  <a:gd name="T17" fmla="*/ 280 w 28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20">
                    <a:moveTo>
                      <a:pt x="257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279" y="0"/>
                    </a:lnTo>
                    <a:lnTo>
                      <a:pt x="257" y="19"/>
                    </a:lnTo>
                  </a:path>
                </a:pathLst>
              </a:custGeom>
              <a:solidFill>
                <a:srgbClr val="F7C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24" name="Freeform 954"/>
              <p:cNvSpPr>
                <a:spLocks/>
              </p:cNvSpPr>
              <p:nvPr/>
            </p:nvSpPr>
            <p:spPr bwMode="auto">
              <a:xfrm>
                <a:off x="945" y="3099"/>
                <a:ext cx="291" cy="18"/>
              </a:xfrm>
              <a:custGeom>
                <a:avLst/>
                <a:gdLst>
                  <a:gd name="T0" fmla="*/ 266 w 291"/>
                  <a:gd name="T1" fmla="*/ 17 h 18"/>
                  <a:gd name="T2" fmla="*/ 0 w 291"/>
                  <a:gd name="T3" fmla="*/ 17 h 18"/>
                  <a:gd name="T4" fmla="*/ 0 w 291"/>
                  <a:gd name="T5" fmla="*/ 0 h 18"/>
                  <a:gd name="T6" fmla="*/ 290 w 291"/>
                  <a:gd name="T7" fmla="*/ 0 h 18"/>
                  <a:gd name="T8" fmla="*/ 266 w 29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8"/>
                  <a:gd name="T17" fmla="*/ 291 w 29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8">
                    <a:moveTo>
                      <a:pt x="26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90" y="0"/>
                    </a:lnTo>
                    <a:lnTo>
                      <a:pt x="266" y="17"/>
                    </a:lnTo>
                  </a:path>
                </a:pathLst>
              </a:custGeom>
              <a:solidFill>
                <a:srgbClr val="F7C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25" name="Freeform 955"/>
              <p:cNvSpPr>
                <a:spLocks/>
              </p:cNvSpPr>
              <p:nvPr/>
            </p:nvSpPr>
            <p:spPr bwMode="auto">
              <a:xfrm>
                <a:off x="945" y="3089"/>
                <a:ext cx="301" cy="18"/>
              </a:xfrm>
              <a:custGeom>
                <a:avLst/>
                <a:gdLst>
                  <a:gd name="T0" fmla="*/ 279 w 301"/>
                  <a:gd name="T1" fmla="*/ 17 h 18"/>
                  <a:gd name="T2" fmla="*/ 0 w 301"/>
                  <a:gd name="T3" fmla="*/ 17 h 18"/>
                  <a:gd name="T4" fmla="*/ 0 w 301"/>
                  <a:gd name="T5" fmla="*/ 0 h 18"/>
                  <a:gd name="T6" fmla="*/ 300 w 301"/>
                  <a:gd name="T7" fmla="*/ 0 h 18"/>
                  <a:gd name="T8" fmla="*/ 279 w 30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18"/>
                  <a:gd name="T17" fmla="*/ 301 w 30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18">
                    <a:moveTo>
                      <a:pt x="279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300" y="0"/>
                    </a:lnTo>
                    <a:lnTo>
                      <a:pt x="279" y="17"/>
                    </a:lnTo>
                  </a:path>
                </a:pathLst>
              </a:custGeom>
              <a:solidFill>
                <a:srgbClr val="F7C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26" name="Freeform 956"/>
              <p:cNvSpPr>
                <a:spLocks/>
              </p:cNvSpPr>
              <p:nvPr/>
            </p:nvSpPr>
            <p:spPr bwMode="auto">
              <a:xfrm>
                <a:off x="945" y="3082"/>
                <a:ext cx="313" cy="19"/>
              </a:xfrm>
              <a:custGeom>
                <a:avLst/>
                <a:gdLst>
                  <a:gd name="T0" fmla="*/ 290 w 313"/>
                  <a:gd name="T1" fmla="*/ 18 h 19"/>
                  <a:gd name="T2" fmla="*/ 0 w 313"/>
                  <a:gd name="T3" fmla="*/ 18 h 19"/>
                  <a:gd name="T4" fmla="*/ 0 w 313"/>
                  <a:gd name="T5" fmla="*/ 0 h 19"/>
                  <a:gd name="T6" fmla="*/ 312 w 313"/>
                  <a:gd name="T7" fmla="*/ 0 h 19"/>
                  <a:gd name="T8" fmla="*/ 290 w 31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"/>
                  <a:gd name="T16" fmla="*/ 0 h 19"/>
                  <a:gd name="T17" fmla="*/ 313 w 31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" h="19">
                    <a:moveTo>
                      <a:pt x="29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312" y="0"/>
                    </a:lnTo>
                    <a:lnTo>
                      <a:pt x="290" y="18"/>
                    </a:lnTo>
                  </a:path>
                </a:pathLst>
              </a:custGeom>
              <a:solidFill>
                <a:srgbClr val="F8C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27" name="Freeform 957"/>
              <p:cNvSpPr>
                <a:spLocks/>
              </p:cNvSpPr>
              <p:nvPr/>
            </p:nvSpPr>
            <p:spPr bwMode="auto">
              <a:xfrm>
                <a:off x="945" y="3072"/>
                <a:ext cx="326" cy="19"/>
              </a:xfrm>
              <a:custGeom>
                <a:avLst/>
                <a:gdLst>
                  <a:gd name="T0" fmla="*/ 300 w 326"/>
                  <a:gd name="T1" fmla="*/ 18 h 19"/>
                  <a:gd name="T2" fmla="*/ 0 w 326"/>
                  <a:gd name="T3" fmla="*/ 18 h 19"/>
                  <a:gd name="T4" fmla="*/ 0 w 326"/>
                  <a:gd name="T5" fmla="*/ 0 h 19"/>
                  <a:gd name="T6" fmla="*/ 325 w 326"/>
                  <a:gd name="T7" fmla="*/ 0 h 19"/>
                  <a:gd name="T8" fmla="*/ 300 w 326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6"/>
                  <a:gd name="T16" fmla="*/ 0 h 19"/>
                  <a:gd name="T17" fmla="*/ 326 w 32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6" h="19">
                    <a:moveTo>
                      <a:pt x="30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325" y="0"/>
                    </a:lnTo>
                    <a:lnTo>
                      <a:pt x="300" y="18"/>
                    </a:lnTo>
                  </a:path>
                </a:pathLst>
              </a:custGeom>
              <a:solidFill>
                <a:srgbClr val="F8C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28" name="Freeform 958"/>
              <p:cNvSpPr>
                <a:spLocks/>
              </p:cNvSpPr>
              <p:nvPr/>
            </p:nvSpPr>
            <p:spPr bwMode="auto">
              <a:xfrm>
                <a:off x="945" y="3065"/>
                <a:ext cx="334" cy="18"/>
              </a:xfrm>
              <a:custGeom>
                <a:avLst/>
                <a:gdLst>
                  <a:gd name="T0" fmla="*/ 312 w 334"/>
                  <a:gd name="T1" fmla="*/ 17 h 18"/>
                  <a:gd name="T2" fmla="*/ 0 w 334"/>
                  <a:gd name="T3" fmla="*/ 17 h 18"/>
                  <a:gd name="T4" fmla="*/ 0 w 334"/>
                  <a:gd name="T5" fmla="*/ 0 h 18"/>
                  <a:gd name="T6" fmla="*/ 333 w 334"/>
                  <a:gd name="T7" fmla="*/ 0 h 18"/>
                  <a:gd name="T8" fmla="*/ 312 w 334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4"/>
                  <a:gd name="T16" fmla="*/ 0 h 18"/>
                  <a:gd name="T17" fmla="*/ 334 w 33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4" h="18">
                    <a:moveTo>
                      <a:pt x="31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333" y="0"/>
                    </a:lnTo>
                    <a:lnTo>
                      <a:pt x="312" y="17"/>
                    </a:lnTo>
                  </a:path>
                </a:pathLst>
              </a:custGeom>
              <a:solidFill>
                <a:srgbClr val="F8C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29" name="Freeform 959"/>
              <p:cNvSpPr>
                <a:spLocks/>
              </p:cNvSpPr>
              <p:nvPr/>
            </p:nvSpPr>
            <p:spPr bwMode="auto">
              <a:xfrm>
                <a:off x="945" y="3055"/>
                <a:ext cx="347" cy="19"/>
              </a:xfrm>
              <a:custGeom>
                <a:avLst/>
                <a:gdLst>
                  <a:gd name="T0" fmla="*/ 325 w 347"/>
                  <a:gd name="T1" fmla="*/ 18 h 19"/>
                  <a:gd name="T2" fmla="*/ 0 w 347"/>
                  <a:gd name="T3" fmla="*/ 18 h 19"/>
                  <a:gd name="T4" fmla="*/ 0 w 347"/>
                  <a:gd name="T5" fmla="*/ 0 h 19"/>
                  <a:gd name="T6" fmla="*/ 346 w 347"/>
                  <a:gd name="T7" fmla="*/ 0 h 19"/>
                  <a:gd name="T8" fmla="*/ 325 w 3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7"/>
                  <a:gd name="T16" fmla="*/ 0 h 19"/>
                  <a:gd name="T17" fmla="*/ 347 w 3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7" h="19">
                    <a:moveTo>
                      <a:pt x="325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346" y="0"/>
                    </a:lnTo>
                    <a:lnTo>
                      <a:pt x="325" y="18"/>
                    </a:lnTo>
                  </a:path>
                </a:pathLst>
              </a:custGeom>
              <a:solidFill>
                <a:srgbClr val="F8C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30" name="Freeform 960"/>
              <p:cNvSpPr>
                <a:spLocks/>
              </p:cNvSpPr>
              <p:nvPr/>
            </p:nvSpPr>
            <p:spPr bwMode="auto">
              <a:xfrm>
                <a:off x="945" y="3048"/>
                <a:ext cx="358" cy="19"/>
              </a:xfrm>
              <a:custGeom>
                <a:avLst/>
                <a:gdLst>
                  <a:gd name="T0" fmla="*/ 332 w 358"/>
                  <a:gd name="T1" fmla="*/ 18 h 19"/>
                  <a:gd name="T2" fmla="*/ 0 w 358"/>
                  <a:gd name="T3" fmla="*/ 18 h 19"/>
                  <a:gd name="T4" fmla="*/ 0 w 358"/>
                  <a:gd name="T5" fmla="*/ 0 h 19"/>
                  <a:gd name="T6" fmla="*/ 357 w 358"/>
                  <a:gd name="T7" fmla="*/ 0 h 19"/>
                  <a:gd name="T8" fmla="*/ 332 w 358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8"/>
                  <a:gd name="T16" fmla="*/ 0 h 19"/>
                  <a:gd name="T17" fmla="*/ 358 w 35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8" h="19">
                    <a:moveTo>
                      <a:pt x="33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357" y="0"/>
                    </a:lnTo>
                    <a:lnTo>
                      <a:pt x="332" y="18"/>
                    </a:lnTo>
                  </a:path>
                </a:pathLst>
              </a:custGeom>
              <a:solidFill>
                <a:srgbClr val="F8C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31" name="Freeform 961"/>
              <p:cNvSpPr>
                <a:spLocks/>
              </p:cNvSpPr>
              <p:nvPr/>
            </p:nvSpPr>
            <p:spPr bwMode="auto">
              <a:xfrm>
                <a:off x="945" y="3039"/>
                <a:ext cx="368" cy="19"/>
              </a:xfrm>
              <a:custGeom>
                <a:avLst/>
                <a:gdLst>
                  <a:gd name="T0" fmla="*/ 345 w 368"/>
                  <a:gd name="T1" fmla="*/ 18 h 19"/>
                  <a:gd name="T2" fmla="*/ 0 w 368"/>
                  <a:gd name="T3" fmla="*/ 18 h 19"/>
                  <a:gd name="T4" fmla="*/ 0 w 368"/>
                  <a:gd name="T5" fmla="*/ 0 h 19"/>
                  <a:gd name="T6" fmla="*/ 367 w 368"/>
                  <a:gd name="T7" fmla="*/ 0 h 19"/>
                  <a:gd name="T8" fmla="*/ 345 w 368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8"/>
                  <a:gd name="T16" fmla="*/ 0 h 19"/>
                  <a:gd name="T17" fmla="*/ 368 w 36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8" h="19">
                    <a:moveTo>
                      <a:pt x="345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367" y="0"/>
                    </a:lnTo>
                    <a:lnTo>
                      <a:pt x="345" y="18"/>
                    </a:lnTo>
                  </a:path>
                </a:pathLst>
              </a:custGeom>
              <a:solidFill>
                <a:srgbClr val="F8C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32" name="Freeform 962"/>
              <p:cNvSpPr>
                <a:spLocks/>
              </p:cNvSpPr>
              <p:nvPr/>
            </p:nvSpPr>
            <p:spPr bwMode="auto">
              <a:xfrm>
                <a:off x="945" y="3031"/>
                <a:ext cx="380" cy="19"/>
              </a:xfrm>
              <a:custGeom>
                <a:avLst/>
                <a:gdLst>
                  <a:gd name="T0" fmla="*/ 357 w 380"/>
                  <a:gd name="T1" fmla="*/ 18 h 19"/>
                  <a:gd name="T2" fmla="*/ 0 w 380"/>
                  <a:gd name="T3" fmla="*/ 18 h 19"/>
                  <a:gd name="T4" fmla="*/ 0 w 380"/>
                  <a:gd name="T5" fmla="*/ 0 h 19"/>
                  <a:gd name="T6" fmla="*/ 379 w 380"/>
                  <a:gd name="T7" fmla="*/ 0 h 19"/>
                  <a:gd name="T8" fmla="*/ 357 w 38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19"/>
                  <a:gd name="T17" fmla="*/ 380 w 38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19">
                    <a:moveTo>
                      <a:pt x="357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379" y="0"/>
                    </a:lnTo>
                    <a:lnTo>
                      <a:pt x="357" y="18"/>
                    </a:lnTo>
                  </a:path>
                </a:pathLst>
              </a:custGeom>
              <a:solidFill>
                <a:srgbClr val="F8C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33" name="Freeform 963"/>
              <p:cNvSpPr>
                <a:spLocks/>
              </p:cNvSpPr>
              <p:nvPr/>
            </p:nvSpPr>
            <p:spPr bwMode="auto">
              <a:xfrm>
                <a:off x="945" y="3022"/>
                <a:ext cx="392" cy="18"/>
              </a:xfrm>
              <a:custGeom>
                <a:avLst/>
                <a:gdLst>
                  <a:gd name="T0" fmla="*/ 366 w 392"/>
                  <a:gd name="T1" fmla="*/ 17 h 18"/>
                  <a:gd name="T2" fmla="*/ 0 w 392"/>
                  <a:gd name="T3" fmla="*/ 17 h 18"/>
                  <a:gd name="T4" fmla="*/ 0 w 392"/>
                  <a:gd name="T5" fmla="*/ 0 h 18"/>
                  <a:gd name="T6" fmla="*/ 391 w 392"/>
                  <a:gd name="T7" fmla="*/ 0 h 18"/>
                  <a:gd name="T8" fmla="*/ 366 w 39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2"/>
                  <a:gd name="T16" fmla="*/ 0 h 18"/>
                  <a:gd name="T17" fmla="*/ 392 w 39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2" h="18">
                    <a:moveTo>
                      <a:pt x="36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391" y="0"/>
                    </a:lnTo>
                    <a:lnTo>
                      <a:pt x="366" y="17"/>
                    </a:lnTo>
                  </a:path>
                </a:pathLst>
              </a:custGeom>
              <a:solidFill>
                <a:srgbClr val="F8C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34" name="Freeform 964"/>
              <p:cNvSpPr>
                <a:spLocks/>
              </p:cNvSpPr>
              <p:nvPr/>
            </p:nvSpPr>
            <p:spPr bwMode="auto">
              <a:xfrm>
                <a:off x="945" y="3015"/>
                <a:ext cx="401" cy="18"/>
              </a:xfrm>
              <a:custGeom>
                <a:avLst/>
                <a:gdLst>
                  <a:gd name="T0" fmla="*/ 379 w 401"/>
                  <a:gd name="T1" fmla="*/ 17 h 18"/>
                  <a:gd name="T2" fmla="*/ 0 w 401"/>
                  <a:gd name="T3" fmla="*/ 17 h 18"/>
                  <a:gd name="T4" fmla="*/ 0 w 401"/>
                  <a:gd name="T5" fmla="*/ 0 h 18"/>
                  <a:gd name="T6" fmla="*/ 400 w 401"/>
                  <a:gd name="T7" fmla="*/ 0 h 18"/>
                  <a:gd name="T8" fmla="*/ 379 w 40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18"/>
                  <a:gd name="T17" fmla="*/ 401 w 40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18">
                    <a:moveTo>
                      <a:pt x="379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00" y="0"/>
                    </a:lnTo>
                    <a:lnTo>
                      <a:pt x="379" y="17"/>
                    </a:lnTo>
                  </a:path>
                </a:pathLst>
              </a:custGeom>
              <a:solidFill>
                <a:srgbClr val="F8C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35" name="Freeform 965"/>
              <p:cNvSpPr>
                <a:spLocks/>
              </p:cNvSpPr>
              <p:nvPr/>
            </p:nvSpPr>
            <p:spPr bwMode="auto">
              <a:xfrm>
                <a:off x="945" y="3005"/>
                <a:ext cx="413" cy="19"/>
              </a:xfrm>
              <a:custGeom>
                <a:avLst/>
                <a:gdLst>
                  <a:gd name="T0" fmla="*/ 391 w 413"/>
                  <a:gd name="T1" fmla="*/ 18 h 19"/>
                  <a:gd name="T2" fmla="*/ 0 w 413"/>
                  <a:gd name="T3" fmla="*/ 18 h 19"/>
                  <a:gd name="T4" fmla="*/ 0 w 413"/>
                  <a:gd name="T5" fmla="*/ 0 h 19"/>
                  <a:gd name="T6" fmla="*/ 412 w 413"/>
                  <a:gd name="T7" fmla="*/ 0 h 19"/>
                  <a:gd name="T8" fmla="*/ 391 w 41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3"/>
                  <a:gd name="T16" fmla="*/ 0 h 19"/>
                  <a:gd name="T17" fmla="*/ 413 w 41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3" h="19">
                    <a:moveTo>
                      <a:pt x="391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12" y="0"/>
                    </a:lnTo>
                    <a:lnTo>
                      <a:pt x="391" y="18"/>
                    </a:lnTo>
                  </a:path>
                </a:pathLst>
              </a:custGeom>
              <a:solidFill>
                <a:srgbClr val="F8C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36" name="Freeform 966"/>
              <p:cNvSpPr>
                <a:spLocks/>
              </p:cNvSpPr>
              <p:nvPr/>
            </p:nvSpPr>
            <p:spPr bwMode="auto">
              <a:xfrm>
                <a:off x="945" y="2999"/>
                <a:ext cx="426" cy="19"/>
              </a:xfrm>
              <a:custGeom>
                <a:avLst/>
                <a:gdLst>
                  <a:gd name="T0" fmla="*/ 400 w 426"/>
                  <a:gd name="T1" fmla="*/ 18 h 19"/>
                  <a:gd name="T2" fmla="*/ 0 w 426"/>
                  <a:gd name="T3" fmla="*/ 18 h 19"/>
                  <a:gd name="T4" fmla="*/ 0 w 426"/>
                  <a:gd name="T5" fmla="*/ 0 h 19"/>
                  <a:gd name="T6" fmla="*/ 425 w 426"/>
                  <a:gd name="T7" fmla="*/ 0 h 19"/>
                  <a:gd name="T8" fmla="*/ 400 w 426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6"/>
                  <a:gd name="T16" fmla="*/ 0 h 19"/>
                  <a:gd name="T17" fmla="*/ 426 w 42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6" h="19">
                    <a:moveTo>
                      <a:pt x="40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00" y="18"/>
                    </a:lnTo>
                  </a:path>
                </a:pathLst>
              </a:custGeom>
              <a:solidFill>
                <a:srgbClr val="F8C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37" name="Freeform 967"/>
              <p:cNvSpPr>
                <a:spLocks/>
              </p:cNvSpPr>
              <p:nvPr/>
            </p:nvSpPr>
            <p:spPr bwMode="auto">
              <a:xfrm>
                <a:off x="945" y="2988"/>
                <a:ext cx="435" cy="19"/>
              </a:xfrm>
              <a:custGeom>
                <a:avLst/>
                <a:gdLst>
                  <a:gd name="T0" fmla="*/ 412 w 435"/>
                  <a:gd name="T1" fmla="*/ 18 h 19"/>
                  <a:gd name="T2" fmla="*/ 0 w 435"/>
                  <a:gd name="T3" fmla="*/ 18 h 19"/>
                  <a:gd name="T4" fmla="*/ 0 w 435"/>
                  <a:gd name="T5" fmla="*/ 0 h 19"/>
                  <a:gd name="T6" fmla="*/ 434 w 435"/>
                  <a:gd name="T7" fmla="*/ 0 h 19"/>
                  <a:gd name="T8" fmla="*/ 412 w 435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5"/>
                  <a:gd name="T16" fmla="*/ 0 h 19"/>
                  <a:gd name="T17" fmla="*/ 435 w 43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5" h="19">
                    <a:moveTo>
                      <a:pt x="41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34" y="0"/>
                    </a:lnTo>
                    <a:lnTo>
                      <a:pt x="412" y="18"/>
                    </a:lnTo>
                  </a:path>
                </a:pathLst>
              </a:custGeom>
              <a:solidFill>
                <a:srgbClr val="F8CA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38" name="Freeform 968"/>
              <p:cNvSpPr>
                <a:spLocks/>
              </p:cNvSpPr>
              <p:nvPr/>
            </p:nvSpPr>
            <p:spPr bwMode="auto">
              <a:xfrm>
                <a:off x="945" y="2979"/>
                <a:ext cx="447" cy="21"/>
              </a:xfrm>
              <a:custGeom>
                <a:avLst/>
                <a:gdLst>
                  <a:gd name="T0" fmla="*/ 425 w 447"/>
                  <a:gd name="T1" fmla="*/ 20 h 21"/>
                  <a:gd name="T2" fmla="*/ 0 w 447"/>
                  <a:gd name="T3" fmla="*/ 20 h 21"/>
                  <a:gd name="T4" fmla="*/ 0 w 447"/>
                  <a:gd name="T5" fmla="*/ 0 h 21"/>
                  <a:gd name="T6" fmla="*/ 446 w 447"/>
                  <a:gd name="T7" fmla="*/ 0 h 21"/>
                  <a:gd name="T8" fmla="*/ 425 w 447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7"/>
                  <a:gd name="T16" fmla="*/ 0 h 21"/>
                  <a:gd name="T17" fmla="*/ 447 w 44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7" h="21">
                    <a:moveTo>
                      <a:pt x="425" y="20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446" y="0"/>
                    </a:lnTo>
                    <a:lnTo>
                      <a:pt x="425" y="20"/>
                    </a:lnTo>
                  </a:path>
                </a:pathLst>
              </a:custGeom>
              <a:solidFill>
                <a:srgbClr val="F8CA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39" name="Freeform 969"/>
              <p:cNvSpPr>
                <a:spLocks/>
              </p:cNvSpPr>
              <p:nvPr/>
            </p:nvSpPr>
            <p:spPr bwMode="auto">
              <a:xfrm>
                <a:off x="945" y="2972"/>
                <a:ext cx="458" cy="18"/>
              </a:xfrm>
              <a:custGeom>
                <a:avLst/>
                <a:gdLst>
                  <a:gd name="T0" fmla="*/ 433 w 458"/>
                  <a:gd name="T1" fmla="*/ 17 h 18"/>
                  <a:gd name="T2" fmla="*/ 0 w 458"/>
                  <a:gd name="T3" fmla="*/ 17 h 18"/>
                  <a:gd name="T4" fmla="*/ 0 w 458"/>
                  <a:gd name="T5" fmla="*/ 0 h 18"/>
                  <a:gd name="T6" fmla="*/ 457 w 458"/>
                  <a:gd name="T7" fmla="*/ 0 h 18"/>
                  <a:gd name="T8" fmla="*/ 433 w 458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8"/>
                  <a:gd name="T16" fmla="*/ 0 h 18"/>
                  <a:gd name="T17" fmla="*/ 458 w 45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8" h="18">
                    <a:moveTo>
                      <a:pt x="433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57" y="0"/>
                    </a:lnTo>
                    <a:lnTo>
                      <a:pt x="433" y="17"/>
                    </a:lnTo>
                  </a:path>
                </a:pathLst>
              </a:custGeom>
              <a:solidFill>
                <a:srgbClr val="F8C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0" name="Freeform 970"/>
              <p:cNvSpPr>
                <a:spLocks/>
              </p:cNvSpPr>
              <p:nvPr/>
            </p:nvSpPr>
            <p:spPr bwMode="auto">
              <a:xfrm>
                <a:off x="945" y="2962"/>
                <a:ext cx="463" cy="19"/>
              </a:xfrm>
              <a:custGeom>
                <a:avLst/>
                <a:gdLst>
                  <a:gd name="T0" fmla="*/ 444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6 h 19"/>
                  <a:gd name="T10" fmla="*/ 444 w 463"/>
                  <a:gd name="T11" fmla="*/ 18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3"/>
                  <a:gd name="T19" fmla="*/ 0 h 19"/>
                  <a:gd name="T20" fmla="*/ 463 w 46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3" h="19">
                    <a:moveTo>
                      <a:pt x="444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6"/>
                    </a:lnTo>
                    <a:lnTo>
                      <a:pt x="444" y="18"/>
                    </a:lnTo>
                  </a:path>
                </a:pathLst>
              </a:custGeom>
              <a:solidFill>
                <a:srgbClr val="F8C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1" name="Freeform 971"/>
              <p:cNvSpPr>
                <a:spLocks/>
              </p:cNvSpPr>
              <p:nvPr/>
            </p:nvSpPr>
            <p:spPr bwMode="auto">
              <a:xfrm>
                <a:off x="945" y="2956"/>
                <a:ext cx="463" cy="18"/>
              </a:xfrm>
              <a:custGeom>
                <a:avLst/>
                <a:gdLst>
                  <a:gd name="T0" fmla="*/ 456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2 h 18"/>
                  <a:gd name="T10" fmla="*/ 456 w 463"/>
                  <a:gd name="T11" fmla="*/ 1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3"/>
                  <a:gd name="T19" fmla="*/ 0 h 18"/>
                  <a:gd name="T20" fmla="*/ 463 w 46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3" h="18">
                    <a:moveTo>
                      <a:pt x="45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2"/>
                    </a:lnTo>
                    <a:lnTo>
                      <a:pt x="456" y="17"/>
                    </a:lnTo>
                  </a:path>
                </a:pathLst>
              </a:custGeom>
              <a:solidFill>
                <a:srgbClr val="F8C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2" name="Freeform 972"/>
              <p:cNvSpPr>
                <a:spLocks/>
              </p:cNvSpPr>
              <p:nvPr/>
            </p:nvSpPr>
            <p:spPr bwMode="auto">
              <a:xfrm>
                <a:off x="945" y="2946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8C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3" name="Freeform 973"/>
              <p:cNvSpPr>
                <a:spLocks/>
              </p:cNvSpPr>
              <p:nvPr/>
            </p:nvSpPr>
            <p:spPr bwMode="auto">
              <a:xfrm>
                <a:off x="945" y="2939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8C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4" name="Freeform 974"/>
              <p:cNvSpPr>
                <a:spLocks/>
              </p:cNvSpPr>
              <p:nvPr/>
            </p:nvSpPr>
            <p:spPr bwMode="auto">
              <a:xfrm>
                <a:off x="945" y="2929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8C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5" name="Freeform 975"/>
              <p:cNvSpPr>
                <a:spLocks/>
              </p:cNvSpPr>
              <p:nvPr/>
            </p:nvSpPr>
            <p:spPr bwMode="auto">
              <a:xfrm>
                <a:off x="945" y="2923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8C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6" name="Freeform 976"/>
              <p:cNvSpPr>
                <a:spLocks/>
              </p:cNvSpPr>
              <p:nvPr/>
            </p:nvSpPr>
            <p:spPr bwMode="auto">
              <a:xfrm>
                <a:off x="945" y="2913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8C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7" name="Freeform 977"/>
              <p:cNvSpPr>
                <a:spLocks/>
              </p:cNvSpPr>
              <p:nvPr/>
            </p:nvSpPr>
            <p:spPr bwMode="auto">
              <a:xfrm>
                <a:off x="945" y="2905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8C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8" name="Freeform 978"/>
              <p:cNvSpPr>
                <a:spLocks/>
              </p:cNvSpPr>
              <p:nvPr/>
            </p:nvSpPr>
            <p:spPr bwMode="auto">
              <a:xfrm>
                <a:off x="945" y="2896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8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9" name="Freeform 979"/>
              <p:cNvSpPr>
                <a:spLocks/>
              </p:cNvSpPr>
              <p:nvPr/>
            </p:nvSpPr>
            <p:spPr bwMode="auto">
              <a:xfrm>
                <a:off x="945" y="2888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8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0" name="Freeform 980"/>
              <p:cNvSpPr>
                <a:spLocks/>
              </p:cNvSpPr>
              <p:nvPr/>
            </p:nvSpPr>
            <p:spPr bwMode="auto">
              <a:xfrm>
                <a:off x="945" y="2880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8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1" name="Freeform 981"/>
              <p:cNvSpPr>
                <a:spLocks/>
              </p:cNvSpPr>
              <p:nvPr/>
            </p:nvSpPr>
            <p:spPr bwMode="auto">
              <a:xfrm>
                <a:off x="945" y="2872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8C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2" name="Freeform 982"/>
              <p:cNvSpPr>
                <a:spLocks/>
              </p:cNvSpPr>
              <p:nvPr/>
            </p:nvSpPr>
            <p:spPr bwMode="auto">
              <a:xfrm>
                <a:off x="945" y="2862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8C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3" name="Freeform 983"/>
              <p:cNvSpPr>
                <a:spLocks/>
              </p:cNvSpPr>
              <p:nvPr/>
            </p:nvSpPr>
            <p:spPr bwMode="auto">
              <a:xfrm>
                <a:off x="945" y="2854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8C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4" name="Freeform 984"/>
              <p:cNvSpPr>
                <a:spLocks/>
              </p:cNvSpPr>
              <p:nvPr/>
            </p:nvSpPr>
            <p:spPr bwMode="auto">
              <a:xfrm>
                <a:off x="945" y="2845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8C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5" name="Freeform 985"/>
              <p:cNvSpPr>
                <a:spLocks/>
              </p:cNvSpPr>
              <p:nvPr/>
            </p:nvSpPr>
            <p:spPr bwMode="auto">
              <a:xfrm>
                <a:off x="945" y="2837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8CF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6" name="Freeform 986"/>
              <p:cNvSpPr>
                <a:spLocks/>
              </p:cNvSpPr>
              <p:nvPr/>
            </p:nvSpPr>
            <p:spPr bwMode="auto">
              <a:xfrm>
                <a:off x="945" y="2829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8CF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7" name="Freeform 987"/>
              <p:cNvSpPr>
                <a:spLocks/>
              </p:cNvSpPr>
              <p:nvPr/>
            </p:nvSpPr>
            <p:spPr bwMode="auto">
              <a:xfrm>
                <a:off x="945" y="2820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8CF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8" name="Freeform 988"/>
              <p:cNvSpPr>
                <a:spLocks/>
              </p:cNvSpPr>
              <p:nvPr/>
            </p:nvSpPr>
            <p:spPr bwMode="auto">
              <a:xfrm>
                <a:off x="945" y="2813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8CF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9" name="Freeform 989"/>
              <p:cNvSpPr>
                <a:spLocks/>
              </p:cNvSpPr>
              <p:nvPr/>
            </p:nvSpPr>
            <p:spPr bwMode="auto">
              <a:xfrm>
                <a:off x="945" y="2803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8C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0" name="Freeform 990"/>
              <p:cNvSpPr>
                <a:spLocks/>
              </p:cNvSpPr>
              <p:nvPr/>
            </p:nvSpPr>
            <p:spPr bwMode="auto">
              <a:xfrm>
                <a:off x="945" y="2796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8C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1" name="Freeform 991"/>
              <p:cNvSpPr>
                <a:spLocks/>
              </p:cNvSpPr>
              <p:nvPr/>
            </p:nvSpPr>
            <p:spPr bwMode="auto">
              <a:xfrm>
                <a:off x="945" y="2786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8C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2" name="Freeform 992"/>
              <p:cNvSpPr>
                <a:spLocks/>
              </p:cNvSpPr>
              <p:nvPr/>
            </p:nvSpPr>
            <p:spPr bwMode="auto">
              <a:xfrm>
                <a:off x="945" y="2780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8C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3" name="Freeform 993"/>
              <p:cNvSpPr>
                <a:spLocks/>
              </p:cNvSpPr>
              <p:nvPr/>
            </p:nvSpPr>
            <p:spPr bwMode="auto">
              <a:xfrm>
                <a:off x="945" y="2770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8C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4" name="Freeform 994"/>
              <p:cNvSpPr>
                <a:spLocks/>
              </p:cNvSpPr>
              <p:nvPr/>
            </p:nvSpPr>
            <p:spPr bwMode="auto">
              <a:xfrm>
                <a:off x="945" y="2763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1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5" name="Freeform 995"/>
              <p:cNvSpPr>
                <a:spLocks/>
              </p:cNvSpPr>
              <p:nvPr/>
            </p:nvSpPr>
            <p:spPr bwMode="auto">
              <a:xfrm>
                <a:off x="945" y="2753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1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6" name="Freeform 996"/>
              <p:cNvSpPr>
                <a:spLocks/>
              </p:cNvSpPr>
              <p:nvPr/>
            </p:nvSpPr>
            <p:spPr bwMode="auto">
              <a:xfrm>
                <a:off x="945" y="2743"/>
                <a:ext cx="463" cy="21"/>
              </a:xfrm>
              <a:custGeom>
                <a:avLst/>
                <a:gdLst>
                  <a:gd name="T0" fmla="*/ 462 w 463"/>
                  <a:gd name="T1" fmla="*/ 20 h 21"/>
                  <a:gd name="T2" fmla="*/ 0 w 463"/>
                  <a:gd name="T3" fmla="*/ 20 h 21"/>
                  <a:gd name="T4" fmla="*/ 0 w 463"/>
                  <a:gd name="T5" fmla="*/ 0 h 21"/>
                  <a:gd name="T6" fmla="*/ 462 w 463"/>
                  <a:gd name="T7" fmla="*/ 0 h 21"/>
                  <a:gd name="T8" fmla="*/ 462 w 463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21"/>
                  <a:gd name="T17" fmla="*/ 463 w 46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21">
                    <a:moveTo>
                      <a:pt x="462" y="20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20"/>
                    </a:lnTo>
                  </a:path>
                </a:pathLst>
              </a:custGeom>
              <a:solidFill>
                <a:srgbClr val="F9D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7" name="Freeform 997"/>
              <p:cNvSpPr>
                <a:spLocks/>
              </p:cNvSpPr>
              <p:nvPr/>
            </p:nvSpPr>
            <p:spPr bwMode="auto">
              <a:xfrm>
                <a:off x="945" y="2737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8" name="Freeform 998"/>
              <p:cNvSpPr>
                <a:spLocks/>
              </p:cNvSpPr>
              <p:nvPr/>
            </p:nvSpPr>
            <p:spPr bwMode="auto">
              <a:xfrm>
                <a:off x="945" y="2726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9" name="Freeform 999"/>
              <p:cNvSpPr>
                <a:spLocks/>
              </p:cNvSpPr>
              <p:nvPr/>
            </p:nvSpPr>
            <p:spPr bwMode="auto">
              <a:xfrm>
                <a:off x="945" y="2720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0" name="Freeform 1000"/>
              <p:cNvSpPr>
                <a:spLocks/>
              </p:cNvSpPr>
              <p:nvPr/>
            </p:nvSpPr>
            <p:spPr bwMode="auto">
              <a:xfrm>
                <a:off x="945" y="2711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1" name="Freeform 1001"/>
              <p:cNvSpPr>
                <a:spLocks/>
              </p:cNvSpPr>
              <p:nvPr/>
            </p:nvSpPr>
            <p:spPr bwMode="auto">
              <a:xfrm>
                <a:off x="945" y="2703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2" name="Freeform 1002"/>
              <p:cNvSpPr>
                <a:spLocks/>
              </p:cNvSpPr>
              <p:nvPr/>
            </p:nvSpPr>
            <p:spPr bwMode="auto">
              <a:xfrm>
                <a:off x="945" y="2694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3" name="Freeform 1003"/>
              <p:cNvSpPr>
                <a:spLocks/>
              </p:cNvSpPr>
              <p:nvPr/>
            </p:nvSpPr>
            <p:spPr bwMode="auto">
              <a:xfrm>
                <a:off x="945" y="2686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4" name="Freeform 1004"/>
              <p:cNvSpPr>
                <a:spLocks/>
              </p:cNvSpPr>
              <p:nvPr/>
            </p:nvSpPr>
            <p:spPr bwMode="auto">
              <a:xfrm>
                <a:off x="945" y="2677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5" name="Freeform 1005"/>
              <p:cNvSpPr>
                <a:spLocks/>
              </p:cNvSpPr>
              <p:nvPr/>
            </p:nvSpPr>
            <p:spPr bwMode="auto">
              <a:xfrm>
                <a:off x="945" y="2670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6" name="Freeform 1006"/>
              <p:cNvSpPr>
                <a:spLocks/>
              </p:cNvSpPr>
              <p:nvPr/>
            </p:nvSpPr>
            <p:spPr bwMode="auto">
              <a:xfrm>
                <a:off x="945" y="2661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7" name="Freeform 1007"/>
              <p:cNvSpPr>
                <a:spLocks/>
              </p:cNvSpPr>
              <p:nvPr/>
            </p:nvSpPr>
            <p:spPr bwMode="auto">
              <a:xfrm>
                <a:off x="945" y="2653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8" name="Freeform 1008"/>
              <p:cNvSpPr>
                <a:spLocks/>
              </p:cNvSpPr>
              <p:nvPr/>
            </p:nvSpPr>
            <p:spPr bwMode="auto">
              <a:xfrm>
                <a:off x="945" y="2643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9" name="Freeform 1009"/>
              <p:cNvSpPr>
                <a:spLocks/>
              </p:cNvSpPr>
              <p:nvPr/>
            </p:nvSpPr>
            <p:spPr bwMode="auto">
              <a:xfrm>
                <a:off x="945" y="2637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0" name="Freeform 1010"/>
              <p:cNvSpPr>
                <a:spLocks/>
              </p:cNvSpPr>
              <p:nvPr/>
            </p:nvSpPr>
            <p:spPr bwMode="auto">
              <a:xfrm>
                <a:off x="945" y="2627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1" name="Freeform 1011"/>
              <p:cNvSpPr>
                <a:spLocks/>
              </p:cNvSpPr>
              <p:nvPr/>
            </p:nvSpPr>
            <p:spPr bwMode="auto">
              <a:xfrm>
                <a:off x="945" y="2618"/>
                <a:ext cx="463" cy="20"/>
              </a:xfrm>
              <a:custGeom>
                <a:avLst/>
                <a:gdLst>
                  <a:gd name="T0" fmla="*/ 462 w 463"/>
                  <a:gd name="T1" fmla="*/ 19 h 20"/>
                  <a:gd name="T2" fmla="*/ 0 w 463"/>
                  <a:gd name="T3" fmla="*/ 19 h 20"/>
                  <a:gd name="T4" fmla="*/ 0 w 463"/>
                  <a:gd name="T5" fmla="*/ 0 h 20"/>
                  <a:gd name="T6" fmla="*/ 462 w 463"/>
                  <a:gd name="T7" fmla="*/ 0 h 20"/>
                  <a:gd name="T8" fmla="*/ 462 w 463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20"/>
                  <a:gd name="T17" fmla="*/ 463 w 46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20">
                    <a:moveTo>
                      <a:pt x="462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9"/>
                    </a:lnTo>
                  </a:path>
                </a:pathLst>
              </a:custGeom>
              <a:solidFill>
                <a:srgbClr val="F9D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2" name="Freeform 1012"/>
              <p:cNvSpPr>
                <a:spLocks/>
              </p:cNvSpPr>
              <p:nvPr/>
            </p:nvSpPr>
            <p:spPr bwMode="auto">
              <a:xfrm>
                <a:off x="945" y="2610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3" name="Freeform 1013"/>
              <p:cNvSpPr>
                <a:spLocks/>
              </p:cNvSpPr>
              <p:nvPr/>
            </p:nvSpPr>
            <p:spPr bwMode="auto">
              <a:xfrm>
                <a:off x="945" y="2601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4" name="Freeform 1014"/>
              <p:cNvSpPr>
                <a:spLocks/>
              </p:cNvSpPr>
              <p:nvPr/>
            </p:nvSpPr>
            <p:spPr bwMode="auto">
              <a:xfrm>
                <a:off x="945" y="2594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5" name="Freeform 1015"/>
              <p:cNvSpPr>
                <a:spLocks/>
              </p:cNvSpPr>
              <p:nvPr/>
            </p:nvSpPr>
            <p:spPr bwMode="auto">
              <a:xfrm>
                <a:off x="945" y="2583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6" name="Freeform 1016"/>
              <p:cNvSpPr>
                <a:spLocks/>
              </p:cNvSpPr>
              <p:nvPr/>
            </p:nvSpPr>
            <p:spPr bwMode="auto">
              <a:xfrm>
                <a:off x="945" y="2577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7" name="Freeform 1017"/>
              <p:cNvSpPr>
                <a:spLocks/>
              </p:cNvSpPr>
              <p:nvPr/>
            </p:nvSpPr>
            <p:spPr bwMode="auto">
              <a:xfrm>
                <a:off x="945" y="2568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8" name="Freeform 1018"/>
              <p:cNvSpPr>
                <a:spLocks/>
              </p:cNvSpPr>
              <p:nvPr/>
            </p:nvSpPr>
            <p:spPr bwMode="auto">
              <a:xfrm>
                <a:off x="945" y="2560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9" name="Freeform 1019"/>
              <p:cNvSpPr>
                <a:spLocks/>
              </p:cNvSpPr>
              <p:nvPr/>
            </p:nvSpPr>
            <p:spPr bwMode="auto">
              <a:xfrm>
                <a:off x="945" y="2551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0" name="Freeform 1020"/>
              <p:cNvSpPr>
                <a:spLocks/>
              </p:cNvSpPr>
              <p:nvPr/>
            </p:nvSpPr>
            <p:spPr bwMode="auto">
              <a:xfrm>
                <a:off x="945" y="2545"/>
                <a:ext cx="463" cy="17"/>
              </a:xfrm>
              <a:custGeom>
                <a:avLst/>
                <a:gdLst>
                  <a:gd name="T0" fmla="*/ 462 w 463"/>
                  <a:gd name="T1" fmla="*/ 16 h 17"/>
                  <a:gd name="T2" fmla="*/ 0 w 463"/>
                  <a:gd name="T3" fmla="*/ 16 h 17"/>
                  <a:gd name="T4" fmla="*/ 0 w 463"/>
                  <a:gd name="T5" fmla="*/ 0 h 17"/>
                  <a:gd name="T6" fmla="*/ 462 w 463"/>
                  <a:gd name="T7" fmla="*/ 0 h 17"/>
                  <a:gd name="T8" fmla="*/ 462 w 463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7"/>
                  <a:gd name="T17" fmla="*/ 463 w 46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7">
                    <a:moveTo>
                      <a:pt x="462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6"/>
                    </a:lnTo>
                  </a:path>
                </a:pathLst>
              </a:custGeom>
              <a:solidFill>
                <a:srgbClr val="F9D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1" name="Freeform 1021"/>
              <p:cNvSpPr>
                <a:spLocks/>
              </p:cNvSpPr>
              <p:nvPr/>
            </p:nvSpPr>
            <p:spPr bwMode="auto">
              <a:xfrm>
                <a:off x="945" y="2534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2" name="Freeform 1022"/>
              <p:cNvSpPr>
                <a:spLocks/>
              </p:cNvSpPr>
              <p:nvPr/>
            </p:nvSpPr>
            <p:spPr bwMode="auto">
              <a:xfrm>
                <a:off x="945" y="2527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3" name="Freeform 1023"/>
              <p:cNvSpPr>
                <a:spLocks/>
              </p:cNvSpPr>
              <p:nvPr/>
            </p:nvSpPr>
            <p:spPr bwMode="auto">
              <a:xfrm>
                <a:off x="945" y="2518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4" name="Freeform 1024"/>
              <p:cNvSpPr>
                <a:spLocks/>
              </p:cNvSpPr>
              <p:nvPr/>
            </p:nvSpPr>
            <p:spPr bwMode="auto">
              <a:xfrm>
                <a:off x="945" y="2510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5" name="Freeform 1025"/>
              <p:cNvSpPr>
                <a:spLocks/>
              </p:cNvSpPr>
              <p:nvPr/>
            </p:nvSpPr>
            <p:spPr bwMode="auto">
              <a:xfrm>
                <a:off x="945" y="2501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6" name="Freeform 1026"/>
              <p:cNvSpPr>
                <a:spLocks/>
              </p:cNvSpPr>
              <p:nvPr/>
            </p:nvSpPr>
            <p:spPr bwMode="auto">
              <a:xfrm>
                <a:off x="945" y="2491"/>
                <a:ext cx="463" cy="20"/>
              </a:xfrm>
              <a:custGeom>
                <a:avLst/>
                <a:gdLst>
                  <a:gd name="T0" fmla="*/ 462 w 463"/>
                  <a:gd name="T1" fmla="*/ 19 h 20"/>
                  <a:gd name="T2" fmla="*/ 0 w 463"/>
                  <a:gd name="T3" fmla="*/ 19 h 20"/>
                  <a:gd name="T4" fmla="*/ 0 w 463"/>
                  <a:gd name="T5" fmla="*/ 0 h 20"/>
                  <a:gd name="T6" fmla="*/ 462 w 463"/>
                  <a:gd name="T7" fmla="*/ 0 h 20"/>
                  <a:gd name="T8" fmla="*/ 462 w 463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20"/>
                  <a:gd name="T17" fmla="*/ 463 w 46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20">
                    <a:moveTo>
                      <a:pt x="462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9"/>
                    </a:lnTo>
                  </a:path>
                </a:pathLst>
              </a:custGeom>
              <a:solidFill>
                <a:srgbClr val="F9D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7" name="Freeform 1027"/>
              <p:cNvSpPr>
                <a:spLocks/>
              </p:cNvSpPr>
              <p:nvPr/>
            </p:nvSpPr>
            <p:spPr bwMode="auto">
              <a:xfrm>
                <a:off x="945" y="2484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8" name="Freeform 1028"/>
              <p:cNvSpPr>
                <a:spLocks/>
              </p:cNvSpPr>
              <p:nvPr/>
            </p:nvSpPr>
            <p:spPr bwMode="auto">
              <a:xfrm>
                <a:off x="945" y="2475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9" name="Freeform 1029"/>
              <p:cNvSpPr>
                <a:spLocks/>
              </p:cNvSpPr>
              <p:nvPr/>
            </p:nvSpPr>
            <p:spPr bwMode="auto">
              <a:xfrm>
                <a:off x="945" y="2467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0" name="Freeform 1030"/>
              <p:cNvSpPr>
                <a:spLocks/>
              </p:cNvSpPr>
              <p:nvPr/>
            </p:nvSpPr>
            <p:spPr bwMode="auto">
              <a:xfrm>
                <a:off x="945" y="2458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1" name="Freeform 1031"/>
              <p:cNvSpPr>
                <a:spLocks/>
              </p:cNvSpPr>
              <p:nvPr/>
            </p:nvSpPr>
            <p:spPr bwMode="auto">
              <a:xfrm>
                <a:off x="945" y="2451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2" name="Freeform 1032"/>
              <p:cNvSpPr>
                <a:spLocks/>
              </p:cNvSpPr>
              <p:nvPr/>
            </p:nvSpPr>
            <p:spPr bwMode="auto">
              <a:xfrm>
                <a:off x="945" y="2442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3" name="Freeform 1033"/>
              <p:cNvSpPr>
                <a:spLocks/>
              </p:cNvSpPr>
              <p:nvPr/>
            </p:nvSpPr>
            <p:spPr bwMode="auto">
              <a:xfrm>
                <a:off x="945" y="2434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4" name="Freeform 1034"/>
              <p:cNvSpPr>
                <a:spLocks/>
              </p:cNvSpPr>
              <p:nvPr/>
            </p:nvSpPr>
            <p:spPr bwMode="auto">
              <a:xfrm>
                <a:off x="945" y="2425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5" name="Freeform 1035"/>
              <p:cNvSpPr>
                <a:spLocks/>
              </p:cNvSpPr>
              <p:nvPr/>
            </p:nvSpPr>
            <p:spPr bwMode="auto">
              <a:xfrm>
                <a:off x="945" y="2417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6" name="Freeform 1036"/>
              <p:cNvSpPr>
                <a:spLocks/>
              </p:cNvSpPr>
              <p:nvPr/>
            </p:nvSpPr>
            <p:spPr bwMode="auto">
              <a:xfrm>
                <a:off x="945" y="2408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7" name="Freeform 1037"/>
              <p:cNvSpPr>
                <a:spLocks/>
              </p:cNvSpPr>
              <p:nvPr/>
            </p:nvSpPr>
            <p:spPr bwMode="auto">
              <a:xfrm>
                <a:off x="945" y="2402"/>
                <a:ext cx="463" cy="17"/>
              </a:xfrm>
              <a:custGeom>
                <a:avLst/>
                <a:gdLst>
                  <a:gd name="T0" fmla="*/ 462 w 463"/>
                  <a:gd name="T1" fmla="*/ 16 h 17"/>
                  <a:gd name="T2" fmla="*/ 0 w 463"/>
                  <a:gd name="T3" fmla="*/ 16 h 17"/>
                  <a:gd name="T4" fmla="*/ 0 w 463"/>
                  <a:gd name="T5" fmla="*/ 0 h 17"/>
                  <a:gd name="T6" fmla="*/ 462 w 463"/>
                  <a:gd name="T7" fmla="*/ 0 h 17"/>
                  <a:gd name="T8" fmla="*/ 462 w 463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7"/>
                  <a:gd name="T17" fmla="*/ 463 w 46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7">
                    <a:moveTo>
                      <a:pt x="462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6"/>
                    </a:lnTo>
                  </a:path>
                </a:pathLst>
              </a:custGeom>
              <a:solidFill>
                <a:srgbClr val="F9D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8" name="Freeform 1038"/>
              <p:cNvSpPr>
                <a:spLocks/>
              </p:cNvSpPr>
              <p:nvPr/>
            </p:nvSpPr>
            <p:spPr bwMode="auto">
              <a:xfrm>
                <a:off x="945" y="2391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9" name="Freeform 1039"/>
              <p:cNvSpPr>
                <a:spLocks/>
              </p:cNvSpPr>
              <p:nvPr/>
            </p:nvSpPr>
            <p:spPr bwMode="auto">
              <a:xfrm>
                <a:off x="945" y="2385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0" name="Freeform 1040"/>
              <p:cNvSpPr>
                <a:spLocks/>
              </p:cNvSpPr>
              <p:nvPr/>
            </p:nvSpPr>
            <p:spPr bwMode="auto">
              <a:xfrm>
                <a:off x="945" y="2375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0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1" name="Freeform 1041"/>
              <p:cNvSpPr>
                <a:spLocks/>
              </p:cNvSpPr>
              <p:nvPr/>
            </p:nvSpPr>
            <p:spPr bwMode="auto">
              <a:xfrm>
                <a:off x="945" y="2365"/>
                <a:ext cx="463" cy="21"/>
              </a:xfrm>
              <a:custGeom>
                <a:avLst/>
                <a:gdLst>
                  <a:gd name="T0" fmla="*/ 462 w 463"/>
                  <a:gd name="T1" fmla="*/ 20 h 21"/>
                  <a:gd name="T2" fmla="*/ 0 w 463"/>
                  <a:gd name="T3" fmla="*/ 20 h 21"/>
                  <a:gd name="T4" fmla="*/ 0 w 463"/>
                  <a:gd name="T5" fmla="*/ 0 h 21"/>
                  <a:gd name="T6" fmla="*/ 462 w 463"/>
                  <a:gd name="T7" fmla="*/ 0 h 21"/>
                  <a:gd name="T8" fmla="*/ 462 w 463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21"/>
                  <a:gd name="T17" fmla="*/ 463 w 46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21">
                    <a:moveTo>
                      <a:pt x="462" y="20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20"/>
                    </a:lnTo>
                  </a:path>
                </a:pathLst>
              </a:custGeom>
              <a:solidFill>
                <a:srgbClr val="F9D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2" name="Freeform 1042"/>
              <p:cNvSpPr>
                <a:spLocks/>
              </p:cNvSpPr>
              <p:nvPr/>
            </p:nvSpPr>
            <p:spPr bwMode="auto">
              <a:xfrm>
                <a:off x="945" y="2358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3" name="Freeform 1043"/>
              <p:cNvSpPr>
                <a:spLocks/>
              </p:cNvSpPr>
              <p:nvPr/>
            </p:nvSpPr>
            <p:spPr bwMode="auto">
              <a:xfrm>
                <a:off x="945" y="2348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0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4" name="Freeform 1044"/>
              <p:cNvSpPr>
                <a:spLocks/>
              </p:cNvSpPr>
              <p:nvPr/>
            </p:nvSpPr>
            <p:spPr bwMode="auto">
              <a:xfrm>
                <a:off x="945" y="2342"/>
                <a:ext cx="463" cy="19"/>
              </a:xfrm>
              <a:custGeom>
                <a:avLst/>
                <a:gdLst>
                  <a:gd name="T0" fmla="*/ 462 w 463"/>
                  <a:gd name="T1" fmla="*/ 18 h 19"/>
                  <a:gd name="T2" fmla="*/ 0 w 463"/>
                  <a:gd name="T3" fmla="*/ 18 h 19"/>
                  <a:gd name="T4" fmla="*/ 2 w 463"/>
                  <a:gd name="T5" fmla="*/ 0 h 19"/>
                  <a:gd name="T6" fmla="*/ 462 w 463"/>
                  <a:gd name="T7" fmla="*/ 0 h 19"/>
                  <a:gd name="T8" fmla="*/ 462 w 46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9"/>
                  <a:gd name="T17" fmla="*/ 463 w 46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9">
                    <a:moveTo>
                      <a:pt x="462" y="18"/>
                    </a:moveTo>
                    <a:lnTo>
                      <a:pt x="0" y="18"/>
                    </a:lnTo>
                    <a:lnTo>
                      <a:pt x="2" y="0"/>
                    </a:lnTo>
                    <a:lnTo>
                      <a:pt x="462" y="0"/>
                    </a:lnTo>
                    <a:lnTo>
                      <a:pt x="462" y="18"/>
                    </a:lnTo>
                  </a:path>
                </a:pathLst>
              </a:custGeom>
              <a:solidFill>
                <a:srgbClr val="F9D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5" name="Freeform 1045"/>
              <p:cNvSpPr>
                <a:spLocks/>
              </p:cNvSpPr>
              <p:nvPr/>
            </p:nvSpPr>
            <p:spPr bwMode="auto">
              <a:xfrm>
                <a:off x="945" y="2332"/>
                <a:ext cx="463" cy="18"/>
              </a:xfrm>
              <a:custGeom>
                <a:avLst/>
                <a:gdLst>
                  <a:gd name="T0" fmla="*/ 462 w 463"/>
                  <a:gd name="T1" fmla="*/ 17 h 18"/>
                  <a:gd name="T2" fmla="*/ 0 w 463"/>
                  <a:gd name="T3" fmla="*/ 17 h 18"/>
                  <a:gd name="T4" fmla="*/ 2 w 463"/>
                  <a:gd name="T5" fmla="*/ 0 h 18"/>
                  <a:gd name="T6" fmla="*/ 462 w 463"/>
                  <a:gd name="T7" fmla="*/ 0 h 18"/>
                  <a:gd name="T8" fmla="*/ 462 w 463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18"/>
                  <a:gd name="T17" fmla="*/ 463 w 46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18">
                    <a:moveTo>
                      <a:pt x="462" y="17"/>
                    </a:moveTo>
                    <a:lnTo>
                      <a:pt x="0" y="17"/>
                    </a:lnTo>
                    <a:lnTo>
                      <a:pt x="2" y="0"/>
                    </a:lnTo>
                    <a:lnTo>
                      <a:pt x="462" y="0"/>
                    </a:lnTo>
                    <a:lnTo>
                      <a:pt x="462" y="17"/>
                    </a:lnTo>
                  </a:path>
                </a:pathLst>
              </a:custGeom>
              <a:solidFill>
                <a:srgbClr val="F9D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6" name="Freeform 1046"/>
              <p:cNvSpPr>
                <a:spLocks/>
              </p:cNvSpPr>
              <p:nvPr/>
            </p:nvSpPr>
            <p:spPr bwMode="auto">
              <a:xfrm>
                <a:off x="947" y="2325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9D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7" name="Freeform 1047"/>
              <p:cNvSpPr>
                <a:spLocks/>
              </p:cNvSpPr>
              <p:nvPr/>
            </p:nvSpPr>
            <p:spPr bwMode="auto">
              <a:xfrm>
                <a:off x="947" y="2315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9D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8" name="Freeform 1048"/>
              <p:cNvSpPr>
                <a:spLocks/>
              </p:cNvSpPr>
              <p:nvPr/>
            </p:nvSpPr>
            <p:spPr bwMode="auto">
              <a:xfrm>
                <a:off x="947" y="2308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9D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9" name="Freeform 1049"/>
              <p:cNvSpPr>
                <a:spLocks/>
              </p:cNvSpPr>
              <p:nvPr/>
            </p:nvSpPr>
            <p:spPr bwMode="auto">
              <a:xfrm>
                <a:off x="947" y="2299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9D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0" name="Freeform 1050"/>
              <p:cNvSpPr>
                <a:spLocks/>
              </p:cNvSpPr>
              <p:nvPr/>
            </p:nvSpPr>
            <p:spPr bwMode="auto">
              <a:xfrm>
                <a:off x="947" y="2291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9D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1" name="Freeform 1051"/>
              <p:cNvSpPr>
                <a:spLocks/>
              </p:cNvSpPr>
              <p:nvPr/>
            </p:nvSpPr>
            <p:spPr bwMode="auto">
              <a:xfrm>
                <a:off x="947" y="2283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9D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2" name="Freeform 1052"/>
              <p:cNvSpPr>
                <a:spLocks/>
              </p:cNvSpPr>
              <p:nvPr/>
            </p:nvSpPr>
            <p:spPr bwMode="auto">
              <a:xfrm>
                <a:off x="947" y="2274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9D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3" name="Freeform 1053"/>
              <p:cNvSpPr>
                <a:spLocks/>
              </p:cNvSpPr>
              <p:nvPr/>
            </p:nvSpPr>
            <p:spPr bwMode="auto">
              <a:xfrm>
                <a:off x="947" y="2265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9D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4" name="Freeform 1054"/>
              <p:cNvSpPr>
                <a:spLocks/>
              </p:cNvSpPr>
              <p:nvPr/>
            </p:nvSpPr>
            <p:spPr bwMode="auto">
              <a:xfrm>
                <a:off x="947" y="2257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9D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5" name="Freeform 1055"/>
              <p:cNvSpPr>
                <a:spLocks/>
              </p:cNvSpPr>
              <p:nvPr/>
            </p:nvSpPr>
            <p:spPr bwMode="auto">
              <a:xfrm>
                <a:off x="947" y="2248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9D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6" name="Freeform 1056"/>
              <p:cNvSpPr>
                <a:spLocks/>
              </p:cNvSpPr>
              <p:nvPr/>
            </p:nvSpPr>
            <p:spPr bwMode="auto">
              <a:xfrm>
                <a:off x="947" y="2240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9D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7" name="Freeform 1057"/>
              <p:cNvSpPr>
                <a:spLocks/>
              </p:cNvSpPr>
              <p:nvPr/>
            </p:nvSpPr>
            <p:spPr bwMode="auto">
              <a:xfrm>
                <a:off x="947" y="2232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9D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8" name="Freeform 1058"/>
              <p:cNvSpPr>
                <a:spLocks/>
              </p:cNvSpPr>
              <p:nvPr/>
            </p:nvSpPr>
            <p:spPr bwMode="auto">
              <a:xfrm>
                <a:off x="947" y="2223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D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9" name="Freeform 1059"/>
              <p:cNvSpPr>
                <a:spLocks/>
              </p:cNvSpPr>
              <p:nvPr/>
            </p:nvSpPr>
            <p:spPr bwMode="auto">
              <a:xfrm>
                <a:off x="947" y="2216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D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0" name="Freeform 1060"/>
              <p:cNvSpPr>
                <a:spLocks/>
              </p:cNvSpPr>
              <p:nvPr/>
            </p:nvSpPr>
            <p:spPr bwMode="auto">
              <a:xfrm>
                <a:off x="947" y="2205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D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1" name="Freeform 1061"/>
              <p:cNvSpPr>
                <a:spLocks/>
              </p:cNvSpPr>
              <p:nvPr/>
            </p:nvSpPr>
            <p:spPr bwMode="auto">
              <a:xfrm>
                <a:off x="947" y="2199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D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2" name="Freeform 1062"/>
              <p:cNvSpPr>
                <a:spLocks/>
              </p:cNvSpPr>
              <p:nvPr/>
            </p:nvSpPr>
            <p:spPr bwMode="auto">
              <a:xfrm>
                <a:off x="947" y="2189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DE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3" name="Freeform 1063"/>
              <p:cNvSpPr>
                <a:spLocks/>
              </p:cNvSpPr>
              <p:nvPr/>
            </p:nvSpPr>
            <p:spPr bwMode="auto">
              <a:xfrm>
                <a:off x="947" y="2182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DE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4" name="Freeform 1064"/>
              <p:cNvSpPr>
                <a:spLocks/>
              </p:cNvSpPr>
              <p:nvPr/>
            </p:nvSpPr>
            <p:spPr bwMode="auto">
              <a:xfrm>
                <a:off x="947" y="2172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DE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5" name="Freeform 1065"/>
              <p:cNvSpPr>
                <a:spLocks/>
              </p:cNvSpPr>
              <p:nvPr/>
            </p:nvSpPr>
            <p:spPr bwMode="auto">
              <a:xfrm>
                <a:off x="947" y="2166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D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6" name="Freeform 1066"/>
              <p:cNvSpPr>
                <a:spLocks/>
              </p:cNvSpPr>
              <p:nvPr/>
            </p:nvSpPr>
            <p:spPr bwMode="auto">
              <a:xfrm>
                <a:off x="947" y="2156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D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7" name="Freeform 1067"/>
              <p:cNvSpPr>
                <a:spLocks/>
              </p:cNvSpPr>
              <p:nvPr/>
            </p:nvSpPr>
            <p:spPr bwMode="auto">
              <a:xfrm>
                <a:off x="947" y="2148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D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8" name="Freeform 1068"/>
              <p:cNvSpPr>
                <a:spLocks/>
              </p:cNvSpPr>
              <p:nvPr/>
            </p:nvSpPr>
            <p:spPr bwMode="auto">
              <a:xfrm>
                <a:off x="947" y="2140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D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9" name="Freeform 1069"/>
              <p:cNvSpPr>
                <a:spLocks/>
              </p:cNvSpPr>
              <p:nvPr/>
            </p:nvSpPr>
            <p:spPr bwMode="auto">
              <a:xfrm>
                <a:off x="947" y="2129"/>
                <a:ext cx="461" cy="20"/>
              </a:xfrm>
              <a:custGeom>
                <a:avLst/>
                <a:gdLst>
                  <a:gd name="T0" fmla="*/ 460 w 461"/>
                  <a:gd name="T1" fmla="*/ 19 h 20"/>
                  <a:gd name="T2" fmla="*/ 0 w 461"/>
                  <a:gd name="T3" fmla="*/ 19 h 20"/>
                  <a:gd name="T4" fmla="*/ 0 w 461"/>
                  <a:gd name="T5" fmla="*/ 0 h 20"/>
                  <a:gd name="T6" fmla="*/ 460 w 461"/>
                  <a:gd name="T7" fmla="*/ 0 h 20"/>
                  <a:gd name="T8" fmla="*/ 460 w 461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20"/>
                  <a:gd name="T17" fmla="*/ 461 w 46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20">
                    <a:moveTo>
                      <a:pt x="46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9"/>
                    </a:lnTo>
                  </a:path>
                </a:pathLst>
              </a:custGeom>
              <a:solidFill>
                <a:srgbClr val="FAD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0" name="Freeform 1070"/>
              <p:cNvSpPr>
                <a:spLocks/>
              </p:cNvSpPr>
              <p:nvPr/>
            </p:nvSpPr>
            <p:spPr bwMode="auto">
              <a:xfrm>
                <a:off x="947" y="2123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D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1" name="Freeform 1071"/>
              <p:cNvSpPr>
                <a:spLocks/>
              </p:cNvSpPr>
              <p:nvPr/>
            </p:nvSpPr>
            <p:spPr bwMode="auto">
              <a:xfrm>
                <a:off x="947" y="2114"/>
                <a:ext cx="461" cy="17"/>
              </a:xfrm>
              <a:custGeom>
                <a:avLst/>
                <a:gdLst>
                  <a:gd name="T0" fmla="*/ 460 w 461"/>
                  <a:gd name="T1" fmla="*/ 16 h 17"/>
                  <a:gd name="T2" fmla="*/ 0 w 461"/>
                  <a:gd name="T3" fmla="*/ 16 h 17"/>
                  <a:gd name="T4" fmla="*/ 0 w 461"/>
                  <a:gd name="T5" fmla="*/ 0 h 17"/>
                  <a:gd name="T6" fmla="*/ 460 w 461"/>
                  <a:gd name="T7" fmla="*/ 0 h 17"/>
                  <a:gd name="T8" fmla="*/ 460 w 461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7"/>
                  <a:gd name="T17" fmla="*/ 461 w 46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7">
                    <a:moveTo>
                      <a:pt x="46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6"/>
                    </a:lnTo>
                  </a:path>
                </a:pathLst>
              </a:custGeom>
              <a:solidFill>
                <a:srgbClr val="FAE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2" name="Freeform 1072"/>
              <p:cNvSpPr>
                <a:spLocks/>
              </p:cNvSpPr>
              <p:nvPr/>
            </p:nvSpPr>
            <p:spPr bwMode="auto">
              <a:xfrm>
                <a:off x="947" y="2106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3" name="Freeform 1073"/>
              <p:cNvSpPr>
                <a:spLocks/>
              </p:cNvSpPr>
              <p:nvPr/>
            </p:nvSpPr>
            <p:spPr bwMode="auto">
              <a:xfrm>
                <a:off x="947" y="2097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4" name="Freeform 1074"/>
              <p:cNvSpPr>
                <a:spLocks/>
              </p:cNvSpPr>
              <p:nvPr/>
            </p:nvSpPr>
            <p:spPr bwMode="auto">
              <a:xfrm>
                <a:off x="947" y="2089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E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5" name="Freeform 1075"/>
              <p:cNvSpPr>
                <a:spLocks/>
              </p:cNvSpPr>
              <p:nvPr/>
            </p:nvSpPr>
            <p:spPr bwMode="auto">
              <a:xfrm>
                <a:off x="947" y="2080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6" name="Freeform 1076"/>
              <p:cNvSpPr>
                <a:spLocks/>
              </p:cNvSpPr>
              <p:nvPr/>
            </p:nvSpPr>
            <p:spPr bwMode="auto">
              <a:xfrm>
                <a:off x="947" y="2073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E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7" name="Freeform 1077"/>
              <p:cNvSpPr>
                <a:spLocks/>
              </p:cNvSpPr>
              <p:nvPr/>
            </p:nvSpPr>
            <p:spPr bwMode="auto">
              <a:xfrm>
                <a:off x="947" y="2063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8" name="Freeform 1078"/>
              <p:cNvSpPr>
                <a:spLocks/>
              </p:cNvSpPr>
              <p:nvPr/>
            </p:nvSpPr>
            <p:spPr bwMode="auto">
              <a:xfrm>
                <a:off x="947" y="2056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9" name="Freeform 1079"/>
              <p:cNvSpPr>
                <a:spLocks/>
              </p:cNvSpPr>
              <p:nvPr/>
            </p:nvSpPr>
            <p:spPr bwMode="auto">
              <a:xfrm>
                <a:off x="947" y="2046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E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0" name="Freeform 1080"/>
              <p:cNvSpPr>
                <a:spLocks/>
              </p:cNvSpPr>
              <p:nvPr/>
            </p:nvSpPr>
            <p:spPr bwMode="auto">
              <a:xfrm>
                <a:off x="947" y="2039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1" name="Freeform 1081"/>
              <p:cNvSpPr>
                <a:spLocks/>
              </p:cNvSpPr>
              <p:nvPr/>
            </p:nvSpPr>
            <p:spPr bwMode="auto">
              <a:xfrm>
                <a:off x="947" y="2029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2" name="Freeform 1082"/>
              <p:cNvSpPr>
                <a:spLocks/>
              </p:cNvSpPr>
              <p:nvPr/>
            </p:nvSpPr>
            <p:spPr bwMode="auto">
              <a:xfrm>
                <a:off x="947" y="2023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E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3" name="Freeform 1083"/>
              <p:cNvSpPr>
                <a:spLocks/>
              </p:cNvSpPr>
              <p:nvPr/>
            </p:nvSpPr>
            <p:spPr bwMode="auto">
              <a:xfrm>
                <a:off x="947" y="2013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4" name="Freeform 1084"/>
              <p:cNvSpPr>
                <a:spLocks/>
              </p:cNvSpPr>
              <p:nvPr/>
            </p:nvSpPr>
            <p:spPr bwMode="auto">
              <a:xfrm>
                <a:off x="947" y="2003"/>
                <a:ext cx="461" cy="21"/>
              </a:xfrm>
              <a:custGeom>
                <a:avLst/>
                <a:gdLst>
                  <a:gd name="T0" fmla="*/ 460 w 461"/>
                  <a:gd name="T1" fmla="*/ 20 h 21"/>
                  <a:gd name="T2" fmla="*/ 0 w 461"/>
                  <a:gd name="T3" fmla="*/ 20 h 21"/>
                  <a:gd name="T4" fmla="*/ 0 w 461"/>
                  <a:gd name="T5" fmla="*/ 0 h 21"/>
                  <a:gd name="T6" fmla="*/ 460 w 461"/>
                  <a:gd name="T7" fmla="*/ 0 h 21"/>
                  <a:gd name="T8" fmla="*/ 460 w 461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21"/>
                  <a:gd name="T17" fmla="*/ 461 w 46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21">
                    <a:moveTo>
                      <a:pt x="460" y="20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20"/>
                    </a:lnTo>
                  </a:path>
                </a:pathLst>
              </a:custGeom>
              <a:solidFill>
                <a:srgbClr val="FAE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5" name="Freeform 1085"/>
              <p:cNvSpPr>
                <a:spLocks/>
              </p:cNvSpPr>
              <p:nvPr/>
            </p:nvSpPr>
            <p:spPr bwMode="auto">
              <a:xfrm>
                <a:off x="947" y="1997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E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6" name="Freeform 1086"/>
              <p:cNvSpPr>
                <a:spLocks/>
              </p:cNvSpPr>
              <p:nvPr/>
            </p:nvSpPr>
            <p:spPr bwMode="auto">
              <a:xfrm>
                <a:off x="947" y="1986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7" name="Freeform 1087"/>
              <p:cNvSpPr>
                <a:spLocks/>
              </p:cNvSpPr>
              <p:nvPr/>
            </p:nvSpPr>
            <p:spPr bwMode="auto">
              <a:xfrm>
                <a:off x="947" y="1980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8" name="Freeform 1088"/>
              <p:cNvSpPr>
                <a:spLocks/>
              </p:cNvSpPr>
              <p:nvPr/>
            </p:nvSpPr>
            <p:spPr bwMode="auto">
              <a:xfrm>
                <a:off x="947" y="1971"/>
                <a:ext cx="461" cy="17"/>
              </a:xfrm>
              <a:custGeom>
                <a:avLst/>
                <a:gdLst>
                  <a:gd name="T0" fmla="*/ 460 w 461"/>
                  <a:gd name="T1" fmla="*/ 16 h 17"/>
                  <a:gd name="T2" fmla="*/ 0 w 461"/>
                  <a:gd name="T3" fmla="*/ 16 h 17"/>
                  <a:gd name="T4" fmla="*/ 0 w 461"/>
                  <a:gd name="T5" fmla="*/ 0 h 17"/>
                  <a:gd name="T6" fmla="*/ 460 w 461"/>
                  <a:gd name="T7" fmla="*/ 0 h 17"/>
                  <a:gd name="T8" fmla="*/ 460 w 461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7"/>
                  <a:gd name="T17" fmla="*/ 461 w 46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7">
                    <a:moveTo>
                      <a:pt x="46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6"/>
                    </a:lnTo>
                  </a:path>
                </a:pathLst>
              </a:custGeom>
              <a:solidFill>
                <a:srgbClr val="FAE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9" name="Freeform 1089"/>
              <p:cNvSpPr>
                <a:spLocks/>
              </p:cNvSpPr>
              <p:nvPr/>
            </p:nvSpPr>
            <p:spPr bwMode="auto">
              <a:xfrm>
                <a:off x="947" y="1963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0" name="Freeform 1090"/>
              <p:cNvSpPr>
                <a:spLocks/>
              </p:cNvSpPr>
              <p:nvPr/>
            </p:nvSpPr>
            <p:spPr bwMode="auto">
              <a:xfrm>
                <a:off x="947" y="1954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1" name="Freeform 1091"/>
              <p:cNvSpPr>
                <a:spLocks/>
              </p:cNvSpPr>
              <p:nvPr/>
            </p:nvSpPr>
            <p:spPr bwMode="auto">
              <a:xfrm>
                <a:off x="947" y="1947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E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2" name="Freeform 1092"/>
              <p:cNvSpPr>
                <a:spLocks/>
              </p:cNvSpPr>
              <p:nvPr/>
            </p:nvSpPr>
            <p:spPr bwMode="auto">
              <a:xfrm>
                <a:off x="947" y="1937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3" name="Freeform 1093"/>
              <p:cNvSpPr>
                <a:spLocks/>
              </p:cNvSpPr>
              <p:nvPr/>
            </p:nvSpPr>
            <p:spPr bwMode="auto">
              <a:xfrm>
                <a:off x="947" y="1930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E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4" name="Freeform 1094"/>
              <p:cNvSpPr>
                <a:spLocks/>
              </p:cNvSpPr>
              <p:nvPr/>
            </p:nvSpPr>
            <p:spPr bwMode="auto">
              <a:xfrm>
                <a:off x="947" y="1920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5" name="Freeform 1095"/>
              <p:cNvSpPr>
                <a:spLocks/>
              </p:cNvSpPr>
              <p:nvPr/>
            </p:nvSpPr>
            <p:spPr bwMode="auto">
              <a:xfrm>
                <a:off x="947" y="1913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6" name="Freeform 1096"/>
              <p:cNvSpPr>
                <a:spLocks/>
              </p:cNvSpPr>
              <p:nvPr/>
            </p:nvSpPr>
            <p:spPr bwMode="auto">
              <a:xfrm>
                <a:off x="947" y="1904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E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7" name="Freeform 1097"/>
              <p:cNvSpPr>
                <a:spLocks/>
              </p:cNvSpPr>
              <p:nvPr/>
            </p:nvSpPr>
            <p:spPr bwMode="auto">
              <a:xfrm>
                <a:off x="947" y="1896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8" name="Freeform 1098"/>
              <p:cNvSpPr>
                <a:spLocks/>
              </p:cNvSpPr>
              <p:nvPr/>
            </p:nvSpPr>
            <p:spPr bwMode="auto">
              <a:xfrm>
                <a:off x="947" y="1886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9" name="Freeform 1099"/>
              <p:cNvSpPr>
                <a:spLocks/>
              </p:cNvSpPr>
              <p:nvPr/>
            </p:nvSpPr>
            <p:spPr bwMode="auto">
              <a:xfrm>
                <a:off x="947" y="1878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0" name="Freeform 1100"/>
              <p:cNvSpPr>
                <a:spLocks/>
              </p:cNvSpPr>
              <p:nvPr/>
            </p:nvSpPr>
            <p:spPr bwMode="auto">
              <a:xfrm>
                <a:off x="947" y="1870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1" name="Freeform 1101"/>
              <p:cNvSpPr>
                <a:spLocks/>
              </p:cNvSpPr>
              <p:nvPr/>
            </p:nvSpPr>
            <p:spPr bwMode="auto">
              <a:xfrm>
                <a:off x="947" y="1861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2" name="Freeform 1102"/>
              <p:cNvSpPr>
                <a:spLocks/>
              </p:cNvSpPr>
              <p:nvPr/>
            </p:nvSpPr>
            <p:spPr bwMode="auto">
              <a:xfrm>
                <a:off x="947" y="1854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E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3" name="Freeform 1103"/>
              <p:cNvSpPr>
                <a:spLocks/>
              </p:cNvSpPr>
              <p:nvPr/>
            </p:nvSpPr>
            <p:spPr bwMode="auto">
              <a:xfrm>
                <a:off x="947" y="1844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4" name="Freeform 1104"/>
              <p:cNvSpPr>
                <a:spLocks/>
              </p:cNvSpPr>
              <p:nvPr/>
            </p:nvSpPr>
            <p:spPr bwMode="auto">
              <a:xfrm>
                <a:off x="947" y="1837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5" name="Freeform 1105"/>
              <p:cNvSpPr>
                <a:spLocks/>
              </p:cNvSpPr>
              <p:nvPr/>
            </p:nvSpPr>
            <p:spPr bwMode="auto">
              <a:xfrm>
                <a:off x="947" y="1828"/>
                <a:ext cx="461" cy="17"/>
              </a:xfrm>
              <a:custGeom>
                <a:avLst/>
                <a:gdLst>
                  <a:gd name="T0" fmla="*/ 460 w 461"/>
                  <a:gd name="T1" fmla="*/ 16 h 17"/>
                  <a:gd name="T2" fmla="*/ 0 w 461"/>
                  <a:gd name="T3" fmla="*/ 16 h 17"/>
                  <a:gd name="T4" fmla="*/ 0 w 461"/>
                  <a:gd name="T5" fmla="*/ 0 h 17"/>
                  <a:gd name="T6" fmla="*/ 460 w 461"/>
                  <a:gd name="T7" fmla="*/ 0 h 17"/>
                  <a:gd name="T8" fmla="*/ 460 w 461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7"/>
                  <a:gd name="T17" fmla="*/ 461 w 46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7">
                    <a:moveTo>
                      <a:pt x="46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6"/>
                    </a:lnTo>
                  </a:path>
                </a:pathLst>
              </a:custGeom>
              <a:solidFill>
                <a:srgbClr val="FAE8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6" name="Freeform 1106"/>
              <p:cNvSpPr>
                <a:spLocks/>
              </p:cNvSpPr>
              <p:nvPr/>
            </p:nvSpPr>
            <p:spPr bwMode="auto">
              <a:xfrm>
                <a:off x="947" y="1820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8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7" name="Freeform 1107"/>
              <p:cNvSpPr>
                <a:spLocks/>
              </p:cNvSpPr>
              <p:nvPr/>
            </p:nvSpPr>
            <p:spPr bwMode="auto">
              <a:xfrm>
                <a:off x="947" y="1811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AE8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8" name="Freeform 1108"/>
              <p:cNvSpPr>
                <a:spLocks/>
              </p:cNvSpPr>
              <p:nvPr/>
            </p:nvSpPr>
            <p:spPr bwMode="auto">
              <a:xfrm>
                <a:off x="947" y="1804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AE8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9" name="Freeform 1109"/>
              <p:cNvSpPr>
                <a:spLocks/>
              </p:cNvSpPr>
              <p:nvPr/>
            </p:nvSpPr>
            <p:spPr bwMode="auto">
              <a:xfrm>
                <a:off x="947" y="1794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0" name="Freeform 1110"/>
              <p:cNvSpPr>
                <a:spLocks/>
              </p:cNvSpPr>
              <p:nvPr/>
            </p:nvSpPr>
            <p:spPr bwMode="auto">
              <a:xfrm>
                <a:off x="947" y="1788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1" name="Freeform 1111"/>
              <p:cNvSpPr>
                <a:spLocks/>
              </p:cNvSpPr>
              <p:nvPr/>
            </p:nvSpPr>
            <p:spPr bwMode="auto">
              <a:xfrm>
                <a:off x="947" y="1777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2" name="Freeform 1112"/>
              <p:cNvSpPr>
                <a:spLocks/>
              </p:cNvSpPr>
              <p:nvPr/>
            </p:nvSpPr>
            <p:spPr bwMode="auto">
              <a:xfrm>
                <a:off x="947" y="1768"/>
                <a:ext cx="461" cy="21"/>
              </a:xfrm>
              <a:custGeom>
                <a:avLst/>
                <a:gdLst>
                  <a:gd name="T0" fmla="*/ 460 w 461"/>
                  <a:gd name="T1" fmla="*/ 20 h 21"/>
                  <a:gd name="T2" fmla="*/ 0 w 461"/>
                  <a:gd name="T3" fmla="*/ 20 h 21"/>
                  <a:gd name="T4" fmla="*/ 0 w 461"/>
                  <a:gd name="T5" fmla="*/ 0 h 21"/>
                  <a:gd name="T6" fmla="*/ 460 w 461"/>
                  <a:gd name="T7" fmla="*/ 0 h 21"/>
                  <a:gd name="T8" fmla="*/ 460 w 461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21"/>
                  <a:gd name="T17" fmla="*/ 461 w 46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21">
                    <a:moveTo>
                      <a:pt x="460" y="20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20"/>
                    </a:lnTo>
                  </a:path>
                </a:pathLst>
              </a:custGeom>
              <a:solidFill>
                <a:srgbClr val="FBE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3" name="Freeform 1113"/>
              <p:cNvSpPr>
                <a:spLocks/>
              </p:cNvSpPr>
              <p:nvPr/>
            </p:nvSpPr>
            <p:spPr bwMode="auto">
              <a:xfrm>
                <a:off x="947" y="1761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BE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4" name="Freeform 1114"/>
              <p:cNvSpPr>
                <a:spLocks/>
              </p:cNvSpPr>
              <p:nvPr/>
            </p:nvSpPr>
            <p:spPr bwMode="auto">
              <a:xfrm>
                <a:off x="947" y="1751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5" name="Freeform 1115"/>
              <p:cNvSpPr>
                <a:spLocks/>
              </p:cNvSpPr>
              <p:nvPr/>
            </p:nvSpPr>
            <p:spPr bwMode="auto">
              <a:xfrm>
                <a:off x="947" y="1745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BE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6" name="Freeform 1116"/>
              <p:cNvSpPr>
                <a:spLocks/>
              </p:cNvSpPr>
              <p:nvPr/>
            </p:nvSpPr>
            <p:spPr bwMode="auto">
              <a:xfrm>
                <a:off x="947" y="1735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BE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7" name="Freeform 1117"/>
              <p:cNvSpPr>
                <a:spLocks/>
              </p:cNvSpPr>
              <p:nvPr/>
            </p:nvSpPr>
            <p:spPr bwMode="auto">
              <a:xfrm>
                <a:off x="947" y="1728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8" name="Freeform 1118"/>
              <p:cNvSpPr>
                <a:spLocks/>
              </p:cNvSpPr>
              <p:nvPr/>
            </p:nvSpPr>
            <p:spPr bwMode="auto">
              <a:xfrm>
                <a:off x="947" y="1718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9" name="Freeform 1119"/>
              <p:cNvSpPr>
                <a:spLocks/>
              </p:cNvSpPr>
              <p:nvPr/>
            </p:nvSpPr>
            <p:spPr bwMode="auto">
              <a:xfrm>
                <a:off x="947" y="1711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BE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0" name="Freeform 1120"/>
              <p:cNvSpPr>
                <a:spLocks/>
              </p:cNvSpPr>
              <p:nvPr/>
            </p:nvSpPr>
            <p:spPr bwMode="auto">
              <a:xfrm>
                <a:off x="947" y="1701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1" name="Freeform 1121"/>
              <p:cNvSpPr>
                <a:spLocks/>
              </p:cNvSpPr>
              <p:nvPr/>
            </p:nvSpPr>
            <p:spPr bwMode="auto">
              <a:xfrm>
                <a:off x="947" y="1694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2" name="Freeform 1122"/>
              <p:cNvSpPr>
                <a:spLocks/>
              </p:cNvSpPr>
              <p:nvPr/>
            </p:nvSpPr>
            <p:spPr bwMode="auto">
              <a:xfrm>
                <a:off x="947" y="1686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BE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3" name="Freeform 1123"/>
              <p:cNvSpPr>
                <a:spLocks/>
              </p:cNvSpPr>
              <p:nvPr/>
            </p:nvSpPr>
            <p:spPr bwMode="auto">
              <a:xfrm>
                <a:off x="947" y="1677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4" name="Freeform 1124"/>
              <p:cNvSpPr>
                <a:spLocks/>
              </p:cNvSpPr>
              <p:nvPr/>
            </p:nvSpPr>
            <p:spPr bwMode="auto">
              <a:xfrm>
                <a:off x="947" y="1668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5" name="Freeform 1125"/>
              <p:cNvSpPr>
                <a:spLocks/>
              </p:cNvSpPr>
              <p:nvPr/>
            </p:nvSpPr>
            <p:spPr bwMode="auto">
              <a:xfrm>
                <a:off x="947" y="1661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BE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6" name="Freeform 1126"/>
              <p:cNvSpPr>
                <a:spLocks/>
              </p:cNvSpPr>
              <p:nvPr/>
            </p:nvSpPr>
            <p:spPr bwMode="auto">
              <a:xfrm>
                <a:off x="947" y="1651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7" name="Freeform 1127"/>
              <p:cNvSpPr>
                <a:spLocks/>
              </p:cNvSpPr>
              <p:nvPr/>
            </p:nvSpPr>
            <p:spPr bwMode="auto">
              <a:xfrm>
                <a:off x="947" y="1643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D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8" name="Freeform 1128"/>
              <p:cNvSpPr>
                <a:spLocks/>
              </p:cNvSpPr>
              <p:nvPr/>
            </p:nvSpPr>
            <p:spPr bwMode="auto">
              <a:xfrm>
                <a:off x="947" y="1634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D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9" name="Freeform 1129"/>
              <p:cNvSpPr>
                <a:spLocks/>
              </p:cNvSpPr>
              <p:nvPr/>
            </p:nvSpPr>
            <p:spPr bwMode="auto">
              <a:xfrm>
                <a:off x="947" y="1625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D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0" name="Freeform 1130"/>
              <p:cNvSpPr>
                <a:spLocks/>
              </p:cNvSpPr>
              <p:nvPr/>
            </p:nvSpPr>
            <p:spPr bwMode="auto">
              <a:xfrm>
                <a:off x="947" y="1618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BED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1" name="Freeform 1131"/>
              <p:cNvSpPr>
                <a:spLocks/>
              </p:cNvSpPr>
              <p:nvPr/>
            </p:nvSpPr>
            <p:spPr bwMode="auto">
              <a:xfrm>
                <a:off x="947" y="1608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E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2" name="Freeform 1132"/>
              <p:cNvSpPr>
                <a:spLocks/>
              </p:cNvSpPr>
              <p:nvPr/>
            </p:nvSpPr>
            <p:spPr bwMode="auto">
              <a:xfrm>
                <a:off x="947" y="1602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BE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3" name="Freeform 1133"/>
              <p:cNvSpPr>
                <a:spLocks/>
              </p:cNvSpPr>
              <p:nvPr/>
            </p:nvSpPr>
            <p:spPr bwMode="auto">
              <a:xfrm>
                <a:off x="947" y="1592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BE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4" name="Freeform 1134"/>
              <p:cNvSpPr>
                <a:spLocks/>
              </p:cNvSpPr>
              <p:nvPr/>
            </p:nvSpPr>
            <p:spPr bwMode="auto">
              <a:xfrm>
                <a:off x="947" y="1585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F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5" name="Freeform 1135"/>
              <p:cNvSpPr>
                <a:spLocks/>
              </p:cNvSpPr>
              <p:nvPr/>
            </p:nvSpPr>
            <p:spPr bwMode="auto">
              <a:xfrm>
                <a:off x="947" y="1575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F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6" name="Freeform 1136"/>
              <p:cNvSpPr>
                <a:spLocks/>
              </p:cNvSpPr>
              <p:nvPr/>
            </p:nvSpPr>
            <p:spPr bwMode="auto">
              <a:xfrm>
                <a:off x="947" y="1569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BF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7" name="Freeform 1137"/>
              <p:cNvSpPr>
                <a:spLocks/>
              </p:cNvSpPr>
              <p:nvPr/>
            </p:nvSpPr>
            <p:spPr bwMode="auto">
              <a:xfrm>
                <a:off x="947" y="1558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F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8" name="Freeform 1138"/>
              <p:cNvSpPr>
                <a:spLocks/>
              </p:cNvSpPr>
              <p:nvPr/>
            </p:nvSpPr>
            <p:spPr bwMode="auto">
              <a:xfrm>
                <a:off x="947" y="1551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F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9" name="Freeform 1139"/>
              <p:cNvSpPr>
                <a:spLocks/>
              </p:cNvSpPr>
              <p:nvPr/>
            </p:nvSpPr>
            <p:spPr bwMode="auto">
              <a:xfrm>
                <a:off x="947" y="1543"/>
                <a:ext cx="461" cy="18"/>
              </a:xfrm>
              <a:custGeom>
                <a:avLst/>
                <a:gdLst>
                  <a:gd name="T0" fmla="*/ 460 w 461"/>
                  <a:gd name="T1" fmla="*/ 17 h 18"/>
                  <a:gd name="T2" fmla="*/ 0 w 461"/>
                  <a:gd name="T3" fmla="*/ 17 h 18"/>
                  <a:gd name="T4" fmla="*/ 0 w 461"/>
                  <a:gd name="T5" fmla="*/ 0 h 18"/>
                  <a:gd name="T6" fmla="*/ 460 w 461"/>
                  <a:gd name="T7" fmla="*/ 0 h 18"/>
                  <a:gd name="T8" fmla="*/ 460 w 46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8"/>
                  <a:gd name="T17" fmla="*/ 461 w 46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8">
                    <a:moveTo>
                      <a:pt x="46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7"/>
                    </a:lnTo>
                  </a:path>
                </a:pathLst>
              </a:custGeom>
              <a:solidFill>
                <a:srgbClr val="FBF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0" name="Freeform 1140"/>
              <p:cNvSpPr>
                <a:spLocks/>
              </p:cNvSpPr>
              <p:nvPr/>
            </p:nvSpPr>
            <p:spPr bwMode="auto">
              <a:xfrm>
                <a:off x="947" y="1534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F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1" name="Freeform 1141"/>
              <p:cNvSpPr>
                <a:spLocks/>
              </p:cNvSpPr>
              <p:nvPr/>
            </p:nvSpPr>
            <p:spPr bwMode="auto">
              <a:xfrm>
                <a:off x="947" y="1526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0 h 19"/>
                  <a:gd name="T6" fmla="*/ 460 w 461"/>
                  <a:gd name="T7" fmla="*/ 0 h 19"/>
                  <a:gd name="T8" fmla="*/ 460 w 46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19"/>
                  <a:gd name="T17" fmla="*/ 461 w 46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F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2" name="Freeform 1142"/>
              <p:cNvSpPr>
                <a:spLocks/>
              </p:cNvSpPr>
              <p:nvPr/>
            </p:nvSpPr>
            <p:spPr bwMode="auto">
              <a:xfrm>
                <a:off x="947" y="1515"/>
                <a:ext cx="461" cy="20"/>
              </a:xfrm>
              <a:custGeom>
                <a:avLst/>
                <a:gdLst>
                  <a:gd name="T0" fmla="*/ 460 w 461"/>
                  <a:gd name="T1" fmla="*/ 19 h 20"/>
                  <a:gd name="T2" fmla="*/ 0 w 461"/>
                  <a:gd name="T3" fmla="*/ 19 h 20"/>
                  <a:gd name="T4" fmla="*/ 0 w 461"/>
                  <a:gd name="T5" fmla="*/ 0 h 20"/>
                  <a:gd name="T6" fmla="*/ 460 w 461"/>
                  <a:gd name="T7" fmla="*/ 0 h 20"/>
                  <a:gd name="T8" fmla="*/ 460 w 461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20"/>
                  <a:gd name="T17" fmla="*/ 461 w 46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20">
                    <a:moveTo>
                      <a:pt x="46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460" y="0"/>
                    </a:lnTo>
                    <a:lnTo>
                      <a:pt x="460" y="19"/>
                    </a:lnTo>
                  </a:path>
                </a:pathLst>
              </a:custGeom>
              <a:solidFill>
                <a:srgbClr val="FBF1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3" name="Freeform 1143"/>
              <p:cNvSpPr>
                <a:spLocks/>
              </p:cNvSpPr>
              <p:nvPr/>
            </p:nvSpPr>
            <p:spPr bwMode="auto">
              <a:xfrm>
                <a:off x="947" y="1508"/>
                <a:ext cx="461" cy="19"/>
              </a:xfrm>
              <a:custGeom>
                <a:avLst/>
                <a:gdLst>
                  <a:gd name="T0" fmla="*/ 460 w 461"/>
                  <a:gd name="T1" fmla="*/ 18 h 19"/>
                  <a:gd name="T2" fmla="*/ 0 w 461"/>
                  <a:gd name="T3" fmla="*/ 18 h 19"/>
                  <a:gd name="T4" fmla="*/ 0 w 461"/>
                  <a:gd name="T5" fmla="*/ 3 h 19"/>
                  <a:gd name="T6" fmla="*/ 4 w 461"/>
                  <a:gd name="T7" fmla="*/ 0 h 19"/>
                  <a:gd name="T8" fmla="*/ 460 w 461"/>
                  <a:gd name="T9" fmla="*/ 0 h 19"/>
                  <a:gd name="T10" fmla="*/ 460 w 461"/>
                  <a:gd name="T11" fmla="*/ 18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1"/>
                  <a:gd name="T19" fmla="*/ 0 h 19"/>
                  <a:gd name="T20" fmla="*/ 461 w 461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1" h="19">
                    <a:moveTo>
                      <a:pt x="460" y="18"/>
                    </a:moveTo>
                    <a:lnTo>
                      <a:pt x="0" y="18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60" y="0"/>
                    </a:lnTo>
                    <a:lnTo>
                      <a:pt x="460" y="18"/>
                    </a:lnTo>
                  </a:path>
                </a:pathLst>
              </a:custGeom>
              <a:solidFill>
                <a:srgbClr val="FBF1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4" name="Freeform 1144"/>
              <p:cNvSpPr>
                <a:spLocks/>
              </p:cNvSpPr>
              <p:nvPr/>
            </p:nvSpPr>
            <p:spPr bwMode="auto">
              <a:xfrm>
                <a:off x="947" y="1500"/>
                <a:ext cx="461" cy="17"/>
              </a:xfrm>
              <a:custGeom>
                <a:avLst/>
                <a:gdLst>
                  <a:gd name="T0" fmla="*/ 460 w 461"/>
                  <a:gd name="T1" fmla="*/ 16 h 17"/>
                  <a:gd name="T2" fmla="*/ 0 w 461"/>
                  <a:gd name="T3" fmla="*/ 16 h 17"/>
                  <a:gd name="T4" fmla="*/ 0 w 461"/>
                  <a:gd name="T5" fmla="*/ 11 h 17"/>
                  <a:gd name="T6" fmla="*/ 14 w 461"/>
                  <a:gd name="T7" fmla="*/ 0 h 17"/>
                  <a:gd name="T8" fmla="*/ 460 w 461"/>
                  <a:gd name="T9" fmla="*/ 0 h 17"/>
                  <a:gd name="T10" fmla="*/ 460 w 461"/>
                  <a:gd name="T11" fmla="*/ 1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1"/>
                  <a:gd name="T19" fmla="*/ 0 h 17"/>
                  <a:gd name="T20" fmla="*/ 461 w 461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1" h="17">
                    <a:moveTo>
                      <a:pt x="460" y="16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14" y="0"/>
                    </a:lnTo>
                    <a:lnTo>
                      <a:pt x="460" y="0"/>
                    </a:lnTo>
                    <a:lnTo>
                      <a:pt x="460" y="16"/>
                    </a:lnTo>
                  </a:path>
                </a:pathLst>
              </a:custGeom>
              <a:solidFill>
                <a:srgbClr val="FBF1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5" name="Freeform 1145"/>
              <p:cNvSpPr>
                <a:spLocks/>
              </p:cNvSpPr>
              <p:nvPr/>
            </p:nvSpPr>
            <p:spPr bwMode="auto">
              <a:xfrm>
                <a:off x="951" y="1491"/>
                <a:ext cx="457" cy="19"/>
              </a:xfrm>
              <a:custGeom>
                <a:avLst/>
                <a:gdLst>
                  <a:gd name="T0" fmla="*/ 456 w 457"/>
                  <a:gd name="T1" fmla="*/ 18 h 19"/>
                  <a:gd name="T2" fmla="*/ 0 w 457"/>
                  <a:gd name="T3" fmla="*/ 18 h 19"/>
                  <a:gd name="T4" fmla="*/ 21 w 457"/>
                  <a:gd name="T5" fmla="*/ 0 h 19"/>
                  <a:gd name="T6" fmla="*/ 456 w 457"/>
                  <a:gd name="T7" fmla="*/ 0 h 19"/>
                  <a:gd name="T8" fmla="*/ 456 w 45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19"/>
                  <a:gd name="T17" fmla="*/ 457 w 45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19">
                    <a:moveTo>
                      <a:pt x="456" y="18"/>
                    </a:moveTo>
                    <a:lnTo>
                      <a:pt x="0" y="18"/>
                    </a:lnTo>
                    <a:lnTo>
                      <a:pt x="21" y="0"/>
                    </a:lnTo>
                    <a:lnTo>
                      <a:pt x="456" y="0"/>
                    </a:lnTo>
                    <a:lnTo>
                      <a:pt x="456" y="18"/>
                    </a:lnTo>
                  </a:path>
                </a:pathLst>
              </a:custGeom>
              <a:solidFill>
                <a:srgbClr val="FBF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6" name="Freeform 1146"/>
              <p:cNvSpPr>
                <a:spLocks/>
              </p:cNvSpPr>
              <p:nvPr/>
            </p:nvSpPr>
            <p:spPr bwMode="auto">
              <a:xfrm>
                <a:off x="962" y="1483"/>
                <a:ext cx="446" cy="19"/>
              </a:xfrm>
              <a:custGeom>
                <a:avLst/>
                <a:gdLst>
                  <a:gd name="T0" fmla="*/ 445 w 446"/>
                  <a:gd name="T1" fmla="*/ 18 h 19"/>
                  <a:gd name="T2" fmla="*/ 0 w 446"/>
                  <a:gd name="T3" fmla="*/ 18 h 19"/>
                  <a:gd name="T4" fmla="*/ 24 w 446"/>
                  <a:gd name="T5" fmla="*/ 0 h 19"/>
                  <a:gd name="T6" fmla="*/ 445 w 446"/>
                  <a:gd name="T7" fmla="*/ 0 h 19"/>
                  <a:gd name="T8" fmla="*/ 445 w 446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"/>
                  <a:gd name="T16" fmla="*/ 0 h 19"/>
                  <a:gd name="T17" fmla="*/ 446 w 44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" h="19">
                    <a:moveTo>
                      <a:pt x="445" y="18"/>
                    </a:moveTo>
                    <a:lnTo>
                      <a:pt x="0" y="18"/>
                    </a:lnTo>
                    <a:lnTo>
                      <a:pt x="24" y="0"/>
                    </a:lnTo>
                    <a:lnTo>
                      <a:pt x="445" y="0"/>
                    </a:lnTo>
                    <a:lnTo>
                      <a:pt x="445" y="18"/>
                    </a:lnTo>
                  </a:path>
                </a:pathLst>
              </a:custGeom>
              <a:solidFill>
                <a:srgbClr val="FBF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7" name="Freeform 1147"/>
              <p:cNvSpPr>
                <a:spLocks/>
              </p:cNvSpPr>
              <p:nvPr/>
            </p:nvSpPr>
            <p:spPr bwMode="auto">
              <a:xfrm>
                <a:off x="973" y="1475"/>
                <a:ext cx="435" cy="18"/>
              </a:xfrm>
              <a:custGeom>
                <a:avLst/>
                <a:gdLst>
                  <a:gd name="T0" fmla="*/ 434 w 435"/>
                  <a:gd name="T1" fmla="*/ 17 h 18"/>
                  <a:gd name="T2" fmla="*/ 0 w 435"/>
                  <a:gd name="T3" fmla="*/ 17 h 18"/>
                  <a:gd name="T4" fmla="*/ 20 w 435"/>
                  <a:gd name="T5" fmla="*/ 0 h 18"/>
                  <a:gd name="T6" fmla="*/ 434 w 435"/>
                  <a:gd name="T7" fmla="*/ 0 h 18"/>
                  <a:gd name="T8" fmla="*/ 434 w 435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5"/>
                  <a:gd name="T16" fmla="*/ 0 h 18"/>
                  <a:gd name="T17" fmla="*/ 435 w 43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5" h="18">
                    <a:moveTo>
                      <a:pt x="434" y="17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434" y="0"/>
                    </a:lnTo>
                    <a:lnTo>
                      <a:pt x="434" y="17"/>
                    </a:lnTo>
                  </a:path>
                </a:pathLst>
              </a:custGeom>
              <a:solidFill>
                <a:srgbClr val="FCF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8" name="Freeform 1148"/>
              <p:cNvSpPr>
                <a:spLocks/>
              </p:cNvSpPr>
              <p:nvPr/>
            </p:nvSpPr>
            <p:spPr bwMode="auto">
              <a:xfrm>
                <a:off x="986" y="1466"/>
                <a:ext cx="422" cy="19"/>
              </a:xfrm>
              <a:custGeom>
                <a:avLst/>
                <a:gdLst>
                  <a:gd name="T0" fmla="*/ 421 w 422"/>
                  <a:gd name="T1" fmla="*/ 18 h 19"/>
                  <a:gd name="T2" fmla="*/ 0 w 422"/>
                  <a:gd name="T3" fmla="*/ 18 h 19"/>
                  <a:gd name="T4" fmla="*/ 20 w 422"/>
                  <a:gd name="T5" fmla="*/ 0 h 19"/>
                  <a:gd name="T6" fmla="*/ 421 w 422"/>
                  <a:gd name="T7" fmla="*/ 0 h 19"/>
                  <a:gd name="T8" fmla="*/ 421 w 42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2"/>
                  <a:gd name="T16" fmla="*/ 0 h 19"/>
                  <a:gd name="T17" fmla="*/ 422 w 42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2" h="19">
                    <a:moveTo>
                      <a:pt x="421" y="18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421" y="0"/>
                    </a:lnTo>
                    <a:lnTo>
                      <a:pt x="421" y="18"/>
                    </a:lnTo>
                  </a:path>
                </a:pathLst>
              </a:custGeom>
              <a:solidFill>
                <a:srgbClr val="FCF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9" name="Freeform 1149"/>
              <p:cNvSpPr>
                <a:spLocks/>
              </p:cNvSpPr>
              <p:nvPr/>
            </p:nvSpPr>
            <p:spPr bwMode="auto">
              <a:xfrm>
                <a:off x="994" y="1459"/>
                <a:ext cx="414" cy="18"/>
              </a:xfrm>
              <a:custGeom>
                <a:avLst/>
                <a:gdLst>
                  <a:gd name="T0" fmla="*/ 413 w 414"/>
                  <a:gd name="T1" fmla="*/ 17 h 18"/>
                  <a:gd name="T2" fmla="*/ 0 w 414"/>
                  <a:gd name="T3" fmla="*/ 17 h 18"/>
                  <a:gd name="T4" fmla="*/ 24 w 414"/>
                  <a:gd name="T5" fmla="*/ 0 h 18"/>
                  <a:gd name="T6" fmla="*/ 413 w 414"/>
                  <a:gd name="T7" fmla="*/ 0 h 18"/>
                  <a:gd name="T8" fmla="*/ 413 w 414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4"/>
                  <a:gd name="T16" fmla="*/ 0 h 18"/>
                  <a:gd name="T17" fmla="*/ 414 w 41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4" h="18">
                    <a:moveTo>
                      <a:pt x="413" y="17"/>
                    </a:moveTo>
                    <a:lnTo>
                      <a:pt x="0" y="17"/>
                    </a:lnTo>
                    <a:lnTo>
                      <a:pt x="24" y="0"/>
                    </a:lnTo>
                    <a:lnTo>
                      <a:pt x="413" y="0"/>
                    </a:lnTo>
                    <a:lnTo>
                      <a:pt x="413" y="17"/>
                    </a:lnTo>
                  </a:path>
                </a:pathLst>
              </a:custGeom>
              <a:solidFill>
                <a:srgbClr val="FCF3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0" name="Freeform 1150"/>
              <p:cNvSpPr>
                <a:spLocks/>
              </p:cNvSpPr>
              <p:nvPr/>
            </p:nvSpPr>
            <p:spPr bwMode="auto">
              <a:xfrm>
                <a:off x="1007" y="1449"/>
                <a:ext cx="401" cy="18"/>
              </a:xfrm>
              <a:custGeom>
                <a:avLst/>
                <a:gdLst>
                  <a:gd name="T0" fmla="*/ 400 w 401"/>
                  <a:gd name="T1" fmla="*/ 17 h 18"/>
                  <a:gd name="T2" fmla="*/ 0 w 401"/>
                  <a:gd name="T3" fmla="*/ 17 h 18"/>
                  <a:gd name="T4" fmla="*/ 21 w 401"/>
                  <a:gd name="T5" fmla="*/ 0 h 18"/>
                  <a:gd name="T6" fmla="*/ 400 w 401"/>
                  <a:gd name="T7" fmla="*/ 0 h 18"/>
                  <a:gd name="T8" fmla="*/ 400 w 401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18"/>
                  <a:gd name="T17" fmla="*/ 401 w 40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18">
                    <a:moveTo>
                      <a:pt x="400" y="17"/>
                    </a:moveTo>
                    <a:lnTo>
                      <a:pt x="0" y="17"/>
                    </a:lnTo>
                    <a:lnTo>
                      <a:pt x="21" y="0"/>
                    </a:lnTo>
                    <a:lnTo>
                      <a:pt x="400" y="0"/>
                    </a:lnTo>
                    <a:lnTo>
                      <a:pt x="400" y="17"/>
                    </a:lnTo>
                  </a:path>
                </a:pathLst>
              </a:custGeom>
              <a:solidFill>
                <a:srgbClr val="FCF3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1" name="Freeform 1151"/>
              <p:cNvSpPr>
                <a:spLocks/>
              </p:cNvSpPr>
              <p:nvPr/>
            </p:nvSpPr>
            <p:spPr bwMode="auto">
              <a:xfrm>
                <a:off x="1018" y="1442"/>
                <a:ext cx="390" cy="19"/>
              </a:xfrm>
              <a:custGeom>
                <a:avLst/>
                <a:gdLst>
                  <a:gd name="T0" fmla="*/ 389 w 390"/>
                  <a:gd name="T1" fmla="*/ 18 h 19"/>
                  <a:gd name="T2" fmla="*/ 0 w 390"/>
                  <a:gd name="T3" fmla="*/ 18 h 19"/>
                  <a:gd name="T4" fmla="*/ 21 w 390"/>
                  <a:gd name="T5" fmla="*/ 0 h 19"/>
                  <a:gd name="T6" fmla="*/ 389 w 390"/>
                  <a:gd name="T7" fmla="*/ 0 h 19"/>
                  <a:gd name="T8" fmla="*/ 389 w 39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0"/>
                  <a:gd name="T16" fmla="*/ 0 h 19"/>
                  <a:gd name="T17" fmla="*/ 390 w 39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0" h="19">
                    <a:moveTo>
                      <a:pt x="389" y="18"/>
                    </a:moveTo>
                    <a:lnTo>
                      <a:pt x="0" y="18"/>
                    </a:lnTo>
                    <a:lnTo>
                      <a:pt x="21" y="0"/>
                    </a:lnTo>
                    <a:lnTo>
                      <a:pt x="389" y="0"/>
                    </a:lnTo>
                    <a:lnTo>
                      <a:pt x="389" y="18"/>
                    </a:lnTo>
                  </a:path>
                </a:pathLst>
              </a:custGeom>
              <a:solidFill>
                <a:srgbClr val="FCF3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2" name="Freeform 1152"/>
              <p:cNvSpPr>
                <a:spLocks/>
              </p:cNvSpPr>
              <p:nvPr/>
            </p:nvSpPr>
            <p:spPr bwMode="auto">
              <a:xfrm>
                <a:off x="1028" y="1432"/>
                <a:ext cx="380" cy="19"/>
              </a:xfrm>
              <a:custGeom>
                <a:avLst/>
                <a:gdLst>
                  <a:gd name="T0" fmla="*/ 379 w 380"/>
                  <a:gd name="T1" fmla="*/ 18 h 19"/>
                  <a:gd name="T2" fmla="*/ 0 w 380"/>
                  <a:gd name="T3" fmla="*/ 18 h 19"/>
                  <a:gd name="T4" fmla="*/ 24 w 380"/>
                  <a:gd name="T5" fmla="*/ 0 h 19"/>
                  <a:gd name="T6" fmla="*/ 379 w 380"/>
                  <a:gd name="T7" fmla="*/ 0 h 19"/>
                  <a:gd name="T8" fmla="*/ 379 w 38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19"/>
                  <a:gd name="T17" fmla="*/ 380 w 38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19">
                    <a:moveTo>
                      <a:pt x="379" y="18"/>
                    </a:moveTo>
                    <a:lnTo>
                      <a:pt x="0" y="18"/>
                    </a:lnTo>
                    <a:lnTo>
                      <a:pt x="24" y="0"/>
                    </a:lnTo>
                    <a:lnTo>
                      <a:pt x="379" y="0"/>
                    </a:lnTo>
                    <a:lnTo>
                      <a:pt x="379" y="18"/>
                    </a:lnTo>
                  </a:path>
                </a:pathLst>
              </a:custGeom>
              <a:solidFill>
                <a:srgbClr val="FCF3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3" name="Freeform 1153"/>
              <p:cNvSpPr>
                <a:spLocks/>
              </p:cNvSpPr>
              <p:nvPr/>
            </p:nvSpPr>
            <p:spPr bwMode="auto">
              <a:xfrm>
                <a:off x="1041" y="1426"/>
                <a:ext cx="367" cy="18"/>
              </a:xfrm>
              <a:custGeom>
                <a:avLst/>
                <a:gdLst>
                  <a:gd name="T0" fmla="*/ 366 w 367"/>
                  <a:gd name="T1" fmla="*/ 17 h 18"/>
                  <a:gd name="T2" fmla="*/ 0 w 367"/>
                  <a:gd name="T3" fmla="*/ 17 h 18"/>
                  <a:gd name="T4" fmla="*/ 20 w 367"/>
                  <a:gd name="T5" fmla="*/ 0 h 18"/>
                  <a:gd name="T6" fmla="*/ 366 w 367"/>
                  <a:gd name="T7" fmla="*/ 0 h 18"/>
                  <a:gd name="T8" fmla="*/ 366 w 36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7"/>
                  <a:gd name="T16" fmla="*/ 0 h 18"/>
                  <a:gd name="T17" fmla="*/ 367 w 36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7" h="18">
                    <a:moveTo>
                      <a:pt x="366" y="17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366" y="0"/>
                    </a:lnTo>
                    <a:lnTo>
                      <a:pt x="366" y="17"/>
                    </a:lnTo>
                  </a:path>
                </a:pathLst>
              </a:custGeom>
              <a:solidFill>
                <a:srgbClr val="FCF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4" name="Freeform 1154"/>
              <p:cNvSpPr>
                <a:spLocks/>
              </p:cNvSpPr>
              <p:nvPr/>
            </p:nvSpPr>
            <p:spPr bwMode="auto">
              <a:xfrm>
                <a:off x="1052" y="1416"/>
                <a:ext cx="356" cy="18"/>
              </a:xfrm>
              <a:custGeom>
                <a:avLst/>
                <a:gdLst>
                  <a:gd name="T0" fmla="*/ 355 w 356"/>
                  <a:gd name="T1" fmla="*/ 17 h 18"/>
                  <a:gd name="T2" fmla="*/ 0 w 356"/>
                  <a:gd name="T3" fmla="*/ 17 h 18"/>
                  <a:gd name="T4" fmla="*/ 20 w 356"/>
                  <a:gd name="T5" fmla="*/ 0 h 18"/>
                  <a:gd name="T6" fmla="*/ 355 w 356"/>
                  <a:gd name="T7" fmla="*/ 0 h 18"/>
                  <a:gd name="T8" fmla="*/ 355 w 356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18"/>
                  <a:gd name="T17" fmla="*/ 356 w 35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18">
                    <a:moveTo>
                      <a:pt x="355" y="17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355" y="0"/>
                    </a:lnTo>
                    <a:lnTo>
                      <a:pt x="355" y="17"/>
                    </a:lnTo>
                  </a:path>
                </a:pathLst>
              </a:custGeom>
              <a:solidFill>
                <a:srgbClr val="FCF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5" name="Freeform 1155"/>
              <p:cNvSpPr>
                <a:spLocks/>
              </p:cNvSpPr>
              <p:nvPr/>
            </p:nvSpPr>
            <p:spPr bwMode="auto">
              <a:xfrm>
                <a:off x="1062" y="1406"/>
                <a:ext cx="346" cy="21"/>
              </a:xfrm>
              <a:custGeom>
                <a:avLst/>
                <a:gdLst>
                  <a:gd name="T0" fmla="*/ 345 w 346"/>
                  <a:gd name="T1" fmla="*/ 20 h 21"/>
                  <a:gd name="T2" fmla="*/ 0 w 346"/>
                  <a:gd name="T3" fmla="*/ 20 h 21"/>
                  <a:gd name="T4" fmla="*/ 24 w 346"/>
                  <a:gd name="T5" fmla="*/ 0 h 21"/>
                  <a:gd name="T6" fmla="*/ 345 w 346"/>
                  <a:gd name="T7" fmla="*/ 0 h 21"/>
                  <a:gd name="T8" fmla="*/ 345 w 346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6"/>
                  <a:gd name="T16" fmla="*/ 0 h 21"/>
                  <a:gd name="T17" fmla="*/ 346 w 34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6" h="21">
                    <a:moveTo>
                      <a:pt x="345" y="20"/>
                    </a:moveTo>
                    <a:lnTo>
                      <a:pt x="0" y="20"/>
                    </a:lnTo>
                    <a:lnTo>
                      <a:pt x="24" y="0"/>
                    </a:lnTo>
                    <a:lnTo>
                      <a:pt x="345" y="0"/>
                    </a:lnTo>
                    <a:lnTo>
                      <a:pt x="345" y="20"/>
                    </a:lnTo>
                  </a:path>
                </a:pathLst>
              </a:custGeom>
              <a:solidFill>
                <a:srgbClr val="FCF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6" name="Freeform 1156"/>
              <p:cNvSpPr>
                <a:spLocks/>
              </p:cNvSpPr>
              <p:nvPr/>
            </p:nvSpPr>
            <p:spPr bwMode="auto">
              <a:xfrm>
                <a:off x="1073" y="1400"/>
                <a:ext cx="335" cy="18"/>
              </a:xfrm>
              <a:custGeom>
                <a:avLst/>
                <a:gdLst>
                  <a:gd name="T0" fmla="*/ 334 w 335"/>
                  <a:gd name="T1" fmla="*/ 17 h 18"/>
                  <a:gd name="T2" fmla="*/ 0 w 335"/>
                  <a:gd name="T3" fmla="*/ 17 h 18"/>
                  <a:gd name="T4" fmla="*/ 21 w 335"/>
                  <a:gd name="T5" fmla="*/ 0 h 18"/>
                  <a:gd name="T6" fmla="*/ 334 w 335"/>
                  <a:gd name="T7" fmla="*/ 0 h 18"/>
                  <a:gd name="T8" fmla="*/ 334 w 335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5"/>
                  <a:gd name="T16" fmla="*/ 0 h 18"/>
                  <a:gd name="T17" fmla="*/ 335 w 33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5" h="18">
                    <a:moveTo>
                      <a:pt x="334" y="17"/>
                    </a:moveTo>
                    <a:lnTo>
                      <a:pt x="0" y="17"/>
                    </a:lnTo>
                    <a:lnTo>
                      <a:pt x="21" y="0"/>
                    </a:lnTo>
                    <a:lnTo>
                      <a:pt x="334" y="0"/>
                    </a:lnTo>
                    <a:lnTo>
                      <a:pt x="334" y="17"/>
                    </a:lnTo>
                  </a:path>
                </a:pathLst>
              </a:custGeom>
              <a:solidFill>
                <a:srgbClr val="FCF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7" name="Freeform 1157"/>
              <p:cNvSpPr>
                <a:spLocks/>
              </p:cNvSpPr>
              <p:nvPr/>
            </p:nvSpPr>
            <p:spPr bwMode="auto">
              <a:xfrm>
                <a:off x="1086" y="1389"/>
                <a:ext cx="322" cy="19"/>
              </a:xfrm>
              <a:custGeom>
                <a:avLst/>
                <a:gdLst>
                  <a:gd name="T0" fmla="*/ 321 w 322"/>
                  <a:gd name="T1" fmla="*/ 18 h 19"/>
                  <a:gd name="T2" fmla="*/ 0 w 322"/>
                  <a:gd name="T3" fmla="*/ 18 h 19"/>
                  <a:gd name="T4" fmla="*/ 20 w 322"/>
                  <a:gd name="T5" fmla="*/ 0 h 19"/>
                  <a:gd name="T6" fmla="*/ 321 w 322"/>
                  <a:gd name="T7" fmla="*/ 0 h 19"/>
                  <a:gd name="T8" fmla="*/ 321 w 32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2"/>
                  <a:gd name="T16" fmla="*/ 0 h 19"/>
                  <a:gd name="T17" fmla="*/ 322 w 32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2" h="19">
                    <a:moveTo>
                      <a:pt x="321" y="18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321" y="0"/>
                    </a:lnTo>
                    <a:lnTo>
                      <a:pt x="321" y="18"/>
                    </a:lnTo>
                  </a:path>
                </a:pathLst>
              </a:custGeom>
              <a:solidFill>
                <a:srgbClr val="FCF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8" name="Freeform 1158"/>
              <p:cNvSpPr>
                <a:spLocks/>
              </p:cNvSpPr>
              <p:nvPr/>
            </p:nvSpPr>
            <p:spPr bwMode="auto">
              <a:xfrm>
                <a:off x="1095" y="1383"/>
                <a:ext cx="313" cy="19"/>
              </a:xfrm>
              <a:custGeom>
                <a:avLst/>
                <a:gdLst>
                  <a:gd name="T0" fmla="*/ 312 w 313"/>
                  <a:gd name="T1" fmla="*/ 18 h 19"/>
                  <a:gd name="T2" fmla="*/ 0 w 313"/>
                  <a:gd name="T3" fmla="*/ 18 h 19"/>
                  <a:gd name="T4" fmla="*/ 23 w 313"/>
                  <a:gd name="T5" fmla="*/ 0 h 19"/>
                  <a:gd name="T6" fmla="*/ 312 w 313"/>
                  <a:gd name="T7" fmla="*/ 0 h 19"/>
                  <a:gd name="T8" fmla="*/ 312 w 31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"/>
                  <a:gd name="T16" fmla="*/ 0 h 19"/>
                  <a:gd name="T17" fmla="*/ 313 w 31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" h="19">
                    <a:moveTo>
                      <a:pt x="312" y="18"/>
                    </a:moveTo>
                    <a:lnTo>
                      <a:pt x="0" y="18"/>
                    </a:lnTo>
                    <a:lnTo>
                      <a:pt x="23" y="0"/>
                    </a:lnTo>
                    <a:lnTo>
                      <a:pt x="312" y="0"/>
                    </a:lnTo>
                    <a:lnTo>
                      <a:pt x="312" y="18"/>
                    </a:lnTo>
                  </a:path>
                </a:pathLst>
              </a:custGeom>
              <a:solidFill>
                <a:srgbClr val="FCF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9" name="Freeform 1159"/>
              <p:cNvSpPr>
                <a:spLocks/>
              </p:cNvSpPr>
              <p:nvPr/>
            </p:nvSpPr>
            <p:spPr bwMode="auto">
              <a:xfrm>
                <a:off x="1107" y="1372"/>
                <a:ext cx="301" cy="19"/>
              </a:xfrm>
              <a:custGeom>
                <a:avLst/>
                <a:gdLst>
                  <a:gd name="T0" fmla="*/ 300 w 301"/>
                  <a:gd name="T1" fmla="*/ 18 h 19"/>
                  <a:gd name="T2" fmla="*/ 0 w 301"/>
                  <a:gd name="T3" fmla="*/ 18 h 19"/>
                  <a:gd name="T4" fmla="*/ 24 w 301"/>
                  <a:gd name="T5" fmla="*/ 0 h 19"/>
                  <a:gd name="T6" fmla="*/ 300 w 301"/>
                  <a:gd name="T7" fmla="*/ 0 h 19"/>
                  <a:gd name="T8" fmla="*/ 300 w 30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19"/>
                  <a:gd name="T17" fmla="*/ 301 w 30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19">
                    <a:moveTo>
                      <a:pt x="300" y="18"/>
                    </a:moveTo>
                    <a:lnTo>
                      <a:pt x="0" y="18"/>
                    </a:lnTo>
                    <a:lnTo>
                      <a:pt x="24" y="0"/>
                    </a:lnTo>
                    <a:lnTo>
                      <a:pt x="300" y="0"/>
                    </a:lnTo>
                    <a:lnTo>
                      <a:pt x="300" y="18"/>
                    </a:lnTo>
                  </a:path>
                </a:pathLst>
              </a:custGeom>
              <a:solidFill>
                <a:srgbClr val="FCF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30" name="Freeform 1160"/>
              <p:cNvSpPr>
                <a:spLocks/>
              </p:cNvSpPr>
              <p:nvPr/>
            </p:nvSpPr>
            <p:spPr bwMode="auto">
              <a:xfrm>
                <a:off x="1118" y="1366"/>
                <a:ext cx="290" cy="19"/>
              </a:xfrm>
              <a:custGeom>
                <a:avLst/>
                <a:gdLst>
                  <a:gd name="T0" fmla="*/ 289 w 290"/>
                  <a:gd name="T1" fmla="*/ 18 h 19"/>
                  <a:gd name="T2" fmla="*/ 0 w 290"/>
                  <a:gd name="T3" fmla="*/ 18 h 19"/>
                  <a:gd name="T4" fmla="*/ 21 w 290"/>
                  <a:gd name="T5" fmla="*/ 0 h 19"/>
                  <a:gd name="T6" fmla="*/ 289 w 290"/>
                  <a:gd name="T7" fmla="*/ 0 h 19"/>
                  <a:gd name="T8" fmla="*/ 289 w 29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19"/>
                  <a:gd name="T17" fmla="*/ 290 w 29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19">
                    <a:moveTo>
                      <a:pt x="289" y="18"/>
                    </a:moveTo>
                    <a:lnTo>
                      <a:pt x="0" y="18"/>
                    </a:lnTo>
                    <a:lnTo>
                      <a:pt x="21" y="0"/>
                    </a:lnTo>
                    <a:lnTo>
                      <a:pt x="289" y="0"/>
                    </a:lnTo>
                    <a:lnTo>
                      <a:pt x="289" y="18"/>
                    </a:lnTo>
                  </a:path>
                </a:pathLst>
              </a:custGeom>
              <a:solidFill>
                <a:srgbClr val="FCF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31" name="Freeform 1161"/>
              <p:cNvSpPr>
                <a:spLocks/>
              </p:cNvSpPr>
              <p:nvPr/>
            </p:nvSpPr>
            <p:spPr bwMode="auto">
              <a:xfrm>
                <a:off x="1131" y="1357"/>
                <a:ext cx="277" cy="17"/>
              </a:xfrm>
              <a:custGeom>
                <a:avLst/>
                <a:gdLst>
                  <a:gd name="T0" fmla="*/ 276 w 277"/>
                  <a:gd name="T1" fmla="*/ 16 h 17"/>
                  <a:gd name="T2" fmla="*/ 0 w 277"/>
                  <a:gd name="T3" fmla="*/ 16 h 17"/>
                  <a:gd name="T4" fmla="*/ 21 w 277"/>
                  <a:gd name="T5" fmla="*/ 0 h 17"/>
                  <a:gd name="T6" fmla="*/ 276 w 277"/>
                  <a:gd name="T7" fmla="*/ 0 h 17"/>
                  <a:gd name="T8" fmla="*/ 276 w 27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"/>
                  <a:gd name="T16" fmla="*/ 0 h 17"/>
                  <a:gd name="T17" fmla="*/ 277 w 27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" h="17">
                    <a:moveTo>
                      <a:pt x="276" y="16"/>
                    </a:moveTo>
                    <a:lnTo>
                      <a:pt x="0" y="16"/>
                    </a:lnTo>
                    <a:lnTo>
                      <a:pt x="21" y="0"/>
                    </a:lnTo>
                    <a:lnTo>
                      <a:pt x="276" y="0"/>
                    </a:lnTo>
                    <a:lnTo>
                      <a:pt x="276" y="16"/>
                    </a:lnTo>
                  </a:path>
                </a:pathLst>
              </a:custGeom>
              <a:solidFill>
                <a:srgbClr val="FCF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32" name="Freeform 1162"/>
              <p:cNvSpPr>
                <a:spLocks/>
              </p:cNvSpPr>
              <p:nvPr/>
            </p:nvSpPr>
            <p:spPr bwMode="auto">
              <a:xfrm>
                <a:off x="1140" y="1349"/>
                <a:ext cx="268" cy="19"/>
              </a:xfrm>
              <a:custGeom>
                <a:avLst/>
                <a:gdLst>
                  <a:gd name="T0" fmla="*/ 267 w 268"/>
                  <a:gd name="T1" fmla="*/ 18 h 19"/>
                  <a:gd name="T2" fmla="*/ 0 w 268"/>
                  <a:gd name="T3" fmla="*/ 18 h 19"/>
                  <a:gd name="T4" fmla="*/ 23 w 268"/>
                  <a:gd name="T5" fmla="*/ 0 h 19"/>
                  <a:gd name="T6" fmla="*/ 267 w 268"/>
                  <a:gd name="T7" fmla="*/ 0 h 19"/>
                  <a:gd name="T8" fmla="*/ 267 w 268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8"/>
                  <a:gd name="T16" fmla="*/ 0 h 19"/>
                  <a:gd name="T17" fmla="*/ 268 w 26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8" h="19">
                    <a:moveTo>
                      <a:pt x="267" y="18"/>
                    </a:moveTo>
                    <a:lnTo>
                      <a:pt x="0" y="18"/>
                    </a:lnTo>
                    <a:lnTo>
                      <a:pt x="23" y="0"/>
                    </a:lnTo>
                    <a:lnTo>
                      <a:pt x="267" y="0"/>
                    </a:lnTo>
                    <a:lnTo>
                      <a:pt x="267" y="18"/>
                    </a:lnTo>
                  </a:path>
                </a:pathLst>
              </a:custGeom>
              <a:solidFill>
                <a:srgbClr val="FCF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33" name="Freeform 1163"/>
              <p:cNvSpPr>
                <a:spLocks/>
              </p:cNvSpPr>
              <p:nvPr/>
            </p:nvSpPr>
            <p:spPr bwMode="auto">
              <a:xfrm>
                <a:off x="1153" y="1340"/>
                <a:ext cx="255" cy="19"/>
              </a:xfrm>
              <a:custGeom>
                <a:avLst/>
                <a:gdLst>
                  <a:gd name="T0" fmla="*/ 254 w 255"/>
                  <a:gd name="T1" fmla="*/ 18 h 19"/>
                  <a:gd name="T2" fmla="*/ 0 w 255"/>
                  <a:gd name="T3" fmla="*/ 18 h 19"/>
                  <a:gd name="T4" fmla="*/ 20 w 255"/>
                  <a:gd name="T5" fmla="*/ 0 h 19"/>
                  <a:gd name="T6" fmla="*/ 254 w 255"/>
                  <a:gd name="T7" fmla="*/ 0 h 19"/>
                  <a:gd name="T8" fmla="*/ 254 w 255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19"/>
                  <a:gd name="T17" fmla="*/ 255 w 25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19">
                    <a:moveTo>
                      <a:pt x="254" y="18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54" y="0"/>
                    </a:lnTo>
                    <a:lnTo>
                      <a:pt x="254" y="18"/>
                    </a:lnTo>
                  </a:path>
                </a:pathLst>
              </a:custGeom>
              <a:solidFill>
                <a:srgbClr val="FCF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34" name="Freeform 1164"/>
              <p:cNvSpPr>
                <a:spLocks/>
              </p:cNvSpPr>
              <p:nvPr/>
            </p:nvSpPr>
            <p:spPr bwMode="auto">
              <a:xfrm>
                <a:off x="1164" y="1332"/>
                <a:ext cx="244" cy="18"/>
              </a:xfrm>
              <a:custGeom>
                <a:avLst/>
                <a:gdLst>
                  <a:gd name="T0" fmla="*/ 243 w 244"/>
                  <a:gd name="T1" fmla="*/ 17 h 18"/>
                  <a:gd name="T2" fmla="*/ 0 w 244"/>
                  <a:gd name="T3" fmla="*/ 17 h 18"/>
                  <a:gd name="T4" fmla="*/ 21 w 244"/>
                  <a:gd name="T5" fmla="*/ 0 h 18"/>
                  <a:gd name="T6" fmla="*/ 243 w 244"/>
                  <a:gd name="T7" fmla="*/ 0 h 18"/>
                  <a:gd name="T8" fmla="*/ 243 w 244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"/>
                  <a:gd name="T16" fmla="*/ 0 h 18"/>
                  <a:gd name="T17" fmla="*/ 244 w 24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" h="18">
                    <a:moveTo>
                      <a:pt x="243" y="17"/>
                    </a:moveTo>
                    <a:lnTo>
                      <a:pt x="0" y="17"/>
                    </a:lnTo>
                    <a:lnTo>
                      <a:pt x="21" y="0"/>
                    </a:lnTo>
                    <a:lnTo>
                      <a:pt x="243" y="0"/>
                    </a:lnTo>
                    <a:lnTo>
                      <a:pt x="243" y="17"/>
                    </a:lnTo>
                  </a:path>
                </a:pathLst>
              </a:custGeom>
              <a:solidFill>
                <a:srgbClr val="FC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35" name="Freeform 1165"/>
              <p:cNvSpPr>
                <a:spLocks/>
              </p:cNvSpPr>
              <p:nvPr/>
            </p:nvSpPr>
            <p:spPr bwMode="auto">
              <a:xfrm>
                <a:off x="1174" y="1323"/>
                <a:ext cx="234" cy="19"/>
              </a:xfrm>
              <a:custGeom>
                <a:avLst/>
                <a:gdLst>
                  <a:gd name="T0" fmla="*/ 233 w 234"/>
                  <a:gd name="T1" fmla="*/ 18 h 19"/>
                  <a:gd name="T2" fmla="*/ 0 w 234"/>
                  <a:gd name="T3" fmla="*/ 18 h 19"/>
                  <a:gd name="T4" fmla="*/ 24 w 234"/>
                  <a:gd name="T5" fmla="*/ 0 h 19"/>
                  <a:gd name="T6" fmla="*/ 233 w 234"/>
                  <a:gd name="T7" fmla="*/ 0 h 19"/>
                  <a:gd name="T8" fmla="*/ 233 w 234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19"/>
                  <a:gd name="T17" fmla="*/ 234 w 23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19">
                    <a:moveTo>
                      <a:pt x="233" y="18"/>
                    </a:moveTo>
                    <a:lnTo>
                      <a:pt x="0" y="18"/>
                    </a:lnTo>
                    <a:lnTo>
                      <a:pt x="24" y="0"/>
                    </a:lnTo>
                    <a:lnTo>
                      <a:pt x="233" y="0"/>
                    </a:lnTo>
                    <a:lnTo>
                      <a:pt x="233" y="18"/>
                    </a:lnTo>
                  </a:path>
                </a:pathLst>
              </a:custGeom>
              <a:solidFill>
                <a:srgbClr val="FC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36" name="Freeform 1166"/>
              <p:cNvSpPr>
                <a:spLocks/>
              </p:cNvSpPr>
              <p:nvPr/>
            </p:nvSpPr>
            <p:spPr bwMode="auto">
              <a:xfrm>
                <a:off x="1186" y="1316"/>
                <a:ext cx="222" cy="18"/>
              </a:xfrm>
              <a:custGeom>
                <a:avLst/>
                <a:gdLst>
                  <a:gd name="T0" fmla="*/ 221 w 222"/>
                  <a:gd name="T1" fmla="*/ 17 h 18"/>
                  <a:gd name="T2" fmla="*/ 0 w 222"/>
                  <a:gd name="T3" fmla="*/ 17 h 18"/>
                  <a:gd name="T4" fmla="*/ 20 w 222"/>
                  <a:gd name="T5" fmla="*/ 0 h 18"/>
                  <a:gd name="T6" fmla="*/ 221 w 222"/>
                  <a:gd name="T7" fmla="*/ 0 h 18"/>
                  <a:gd name="T8" fmla="*/ 221 w 22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8"/>
                  <a:gd name="T17" fmla="*/ 222 w 22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8">
                    <a:moveTo>
                      <a:pt x="221" y="17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21" y="0"/>
                    </a:lnTo>
                    <a:lnTo>
                      <a:pt x="221" y="17"/>
                    </a:lnTo>
                  </a:path>
                </a:pathLst>
              </a:custGeom>
              <a:solidFill>
                <a:srgbClr val="FC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37" name="Freeform 1167"/>
              <p:cNvSpPr>
                <a:spLocks/>
              </p:cNvSpPr>
              <p:nvPr/>
            </p:nvSpPr>
            <p:spPr bwMode="auto">
              <a:xfrm>
                <a:off x="1198" y="1307"/>
                <a:ext cx="210" cy="18"/>
              </a:xfrm>
              <a:custGeom>
                <a:avLst/>
                <a:gdLst>
                  <a:gd name="T0" fmla="*/ 209 w 210"/>
                  <a:gd name="T1" fmla="*/ 17 h 18"/>
                  <a:gd name="T2" fmla="*/ 0 w 210"/>
                  <a:gd name="T3" fmla="*/ 17 h 18"/>
                  <a:gd name="T4" fmla="*/ 20 w 210"/>
                  <a:gd name="T5" fmla="*/ 0 h 18"/>
                  <a:gd name="T6" fmla="*/ 209 w 210"/>
                  <a:gd name="T7" fmla="*/ 0 h 18"/>
                  <a:gd name="T8" fmla="*/ 209 w 210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18"/>
                  <a:gd name="T17" fmla="*/ 210 w 21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18">
                    <a:moveTo>
                      <a:pt x="209" y="17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9" y="0"/>
                    </a:lnTo>
                    <a:lnTo>
                      <a:pt x="209" y="17"/>
                    </a:lnTo>
                  </a:path>
                </a:pathLst>
              </a:custGeom>
              <a:solidFill>
                <a:srgbClr val="FCF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38" name="Freeform 1168"/>
              <p:cNvSpPr>
                <a:spLocks/>
              </p:cNvSpPr>
              <p:nvPr/>
            </p:nvSpPr>
            <p:spPr bwMode="auto">
              <a:xfrm>
                <a:off x="1207" y="1299"/>
                <a:ext cx="201" cy="19"/>
              </a:xfrm>
              <a:custGeom>
                <a:avLst/>
                <a:gdLst>
                  <a:gd name="T0" fmla="*/ 200 w 201"/>
                  <a:gd name="T1" fmla="*/ 18 h 19"/>
                  <a:gd name="T2" fmla="*/ 0 w 201"/>
                  <a:gd name="T3" fmla="*/ 18 h 19"/>
                  <a:gd name="T4" fmla="*/ 24 w 201"/>
                  <a:gd name="T5" fmla="*/ 0 h 19"/>
                  <a:gd name="T6" fmla="*/ 200 w 201"/>
                  <a:gd name="T7" fmla="*/ 0 h 19"/>
                  <a:gd name="T8" fmla="*/ 200 w 20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19"/>
                  <a:gd name="T17" fmla="*/ 201 w 20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19">
                    <a:moveTo>
                      <a:pt x="200" y="18"/>
                    </a:moveTo>
                    <a:lnTo>
                      <a:pt x="0" y="18"/>
                    </a:lnTo>
                    <a:lnTo>
                      <a:pt x="24" y="0"/>
                    </a:lnTo>
                    <a:lnTo>
                      <a:pt x="200" y="0"/>
                    </a:lnTo>
                    <a:lnTo>
                      <a:pt x="200" y="18"/>
                    </a:lnTo>
                  </a:path>
                </a:pathLst>
              </a:custGeom>
              <a:solidFill>
                <a:srgbClr val="FCF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39" name="Freeform 1169"/>
              <p:cNvSpPr>
                <a:spLocks/>
              </p:cNvSpPr>
              <p:nvPr/>
            </p:nvSpPr>
            <p:spPr bwMode="auto">
              <a:xfrm>
                <a:off x="1218" y="1289"/>
                <a:ext cx="190" cy="19"/>
              </a:xfrm>
              <a:custGeom>
                <a:avLst/>
                <a:gdLst>
                  <a:gd name="T0" fmla="*/ 189 w 190"/>
                  <a:gd name="T1" fmla="*/ 18 h 19"/>
                  <a:gd name="T2" fmla="*/ 0 w 190"/>
                  <a:gd name="T3" fmla="*/ 18 h 19"/>
                  <a:gd name="T4" fmla="*/ 21 w 190"/>
                  <a:gd name="T5" fmla="*/ 0 h 19"/>
                  <a:gd name="T6" fmla="*/ 189 w 190"/>
                  <a:gd name="T7" fmla="*/ 0 h 19"/>
                  <a:gd name="T8" fmla="*/ 189 w 19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19"/>
                  <a:gd name="T17" fmla="*/ 190 w 19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19">
                    <a:moveTo>
                      <a:pt x="189" y="18"/>
                    </a:moveTo>
                    <a:lnTo>
                      <a:pt x="0" y="18"/>
                    </a:lnTo>
                    <a:lnTo>
                      <a:pt x="21" y="0"/>
                    </a:lnTo>
                    <a:lnTo>
                      <a:pt x="189" y="0"/>
                    </a:lnTo>
                    <a:lnTo>
                      <a:pt x="189" y="18"/>
                    </a:lnTo>
                  </a:path>
                </a:pathLst>
              </a:custGeom>
              <a:solidFill>
                <a:srgbClr val="FCF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40" name="Freeform 1170"/>
              <p:cNvSpPr>
                <a:spLocks/>
              </p:cNvSpPr>
              <p:nvPr/>
            </p:nvSpPr>
            <p:spPr bwMode="auto">
              <a:xfrm>
                <a:off x="1231" y="1281"/>
                <a:ext cx="177" cy="19"/>
              </a:xfrm>
              <a:custGeom>
                <a:avLst/>
                <a:gdLst>
                  <a:gd name="T0" fmla="*/ 176 w 177"/>
                  <a:gd name="T1" fmla="*/ 18 h 19"/>
                  <a:gd name="T2" fmla="*/ 0 w 177"/>
                  <a:gd name="T3" fmla="*/ 18 h 19"/>
                  <a:gd name="T4" fmla="*/ 21 w 177"/>
                  <a:gd name="T5" fmla="*/ 0 h 19"/>
                  <a:gd name="T6" fmla="*/ 176 w 177"/>
                  <a:gd name="T7" fmla="*/ 0 h 19"/>
                  <a:gd name="T8" fmla="*/ 176 w 17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19"/>
                  <a:gd name="T17" fmla="*/ 177 w 17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19">
                    <a:moveTo>
                      <a:pt x="176" y="18"/>
                    </a:moveTo>
                    <a:lnTo>
                      <a:pt x="0" y="18"/>
                    </a:lnTo>
                    <a:lnTo>
                      <a:pt x="21" y="0"/>
                    </a:lnTo>
                    <a:lnTo>
                      <a:pt x="176" y="0"/>
                    </a:lnTo>
                    <a:lnTo>
                      <a:pt x="176" y="18"/>
                    </a:lnTo>
                  </a:path>
                </a:pathLst>
              </a:custGeom>
              <a:solidFill>
                <a:srgbClr val="FCF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41" name="Freeform 1171"/>
              <p:cNvSpPr>
                <a:spLocks/>
              </p:cNvSpPr>
              <p:nvPr/>
            </p:nvSpPr>
            <p:spPr bwMode="auto">
              <a:xfrm>
                <a:off x="1240" y="1273"/>
                <a:ext cx="168" cy="18"/>
              </a:xfrm>
              <a:custGeom>
                <a:avLst/>
                <a:gdLst>
                  <a:gd name="T0" fmla="*/ 167 w 168"/>
                  <a:gd name="T1" fmla="*/ 17 h 18"/>
                  <a:gd name="T2" fmla="*/ 0 w 168"/>
                  <a:gd name="T3" fmla="*/ 17 h 18"/>
                  <a:gd name="T4" fmla="*/ 23 w 168"/>
                  <a:gd name="T5" fmla="*/ 0 h 18"/>
                  <a:gd name="T6" fmla="*/ 167 w 168"/>
                  <a:gd name="T7" fmla="*/ 0 h 18"/>
                  <a:gd name="T8" fmla="*/ 167 w 168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18"/>
                  <a:gd name="T17" fmla="*/ 168 w 16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18">
                    <a:moveTo>
                      <a:pt x="167" y="17"/>
                    </a:moveTo>
                    <a:lnTo>
                      <a:pt x="0" y="17"/>
                    </a:lnTo>
                    <a:lnTo>
                      <a:pt x="23" y="0"/>
                    </a:lnTo>
                    <a:lnTo>
                      <a:pt x="167" y="0"/>
                    </a:lnTo>
                    <a:lnTo>
                      <a:pt x="167" y="17"/>
                    </a:lnTo>
                  </a:path>
                </a:pathLst>
              </a:custGeom>
              <a:solidFill>
                <a:srgbClr val="FCF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42" name="Freeform 1172"/>
              <p:cNvSpPr>
                <a:spLocks/>
              </p:cNvSpPr>
              <p:nvPr/>
            </p:nvSpPr>
            <p:spPr bwMode="auto">
              <a:xfrm>
                <a:off x="1253" y="1264"/>
                <a:ext cx="155" cy="19"/>
              </a:xfrm>
              <a:custGeom>
                <a:avLst/>
                <a:gdLst>
                  <a:gd name="T0" fmla="*/ 154 w 155"/>
                  <a:gd name="T1" fmla="*/ 18 h 19"/>
                  <a:gd name="T2" fmla="*/ 0 w 155"/>
                  <a:gd name="T3" fmla="*/ 18 h 19"/>
                  <a:gd name="T4" fmla="*/ 20 w 155"/>
                  <a:gd name="T5" fmla="*/ 0 h 19"/>
                  <a:gd name="T6" fmla="*/ 154 w 155"/>
                  <a:gd name="T7" fmla="*/ 0 h 19"/>
                  <a:gd name="T8" fmla="*/ 154 w 155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"/>
                  <a:gd name="T16" fmla="*/ 0 h 19"/>
                  <a:gd name="T17" fmla="*/ 155 w 15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" h="19">
                    <a:moveTo>
                      <a:pt x="154" y="18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154" y="0"/>
                    </a:lnTo>
                    <a:lnTo>
                      <a:pt x="154" y="18"/>
                    </a:lnTo>
                  </a:path>
                </a:pathLst>
              </a:custGeom>
              <a:solidFill>
                <a:srgbClr val="FCF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43" name="Freeform 1173"/>
              <p:cNvSpPr>
                <a:spLocks/>
              </p:cNvSpPr>
              <p:nvPr/>
            </p:nvSpPr>
            <p:spPr bwMode="auto">
              <a:xfrm>
                <a:off x="1263" y="1257"/>
                <a:ext cx="145" cy="18"/>
              </a:xfrm>
              <a:custGeom>
                <a:avLst/>
                <a:gdLst>
                  <a:gd name="T0" fmla="*/ 144 w 145"/>
                  <a:gd name="T1" fmla="*/ 17 h 18"/>
                  <a:gd name="T2" fmla="*/ 0 w 145"/>
                  <a:gd name="T3" fmla="*/ 17 h 18"/>
                  <a:gd name="T4" fmla="*/ 21 w 145"/>
                  <a:gd name="T5" fmla="*/ 0 h 18"/>
                  <a:gd name="T6" fmla="*/ 144 w 145"/>
                  <a:gd name="T7" fmla="*/ 0 h 18"/>
                  <a:gd name="T8" fmla="*/ 144 w 145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8"/>
                  <a:gd name="T17" fmla="*/ 145 w 14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8">
                    <a:moveTo>
                      <a:pt x="144" y="17"/>
                    </a:moveTo>
                    <a:lnTo>
                      <a:pt x="0" y="17"/>
                    </a:lnTo>
                    <a:lnTo>
                      <a:pt x="21" y="0"/>
                    </a:lnTo>
                    <a:lnTo>
                      <a:pt x="144" y="0"/>
                    </a:lnTo>
                    <a:lnTo>
                      <a:pt x="144" y="17"/>
                    </a:lnTo>
                  </a:path>
                </a:pathLst>
              </a:custGeom>
              <a:solidFill>
                <a:srgbClr val="FDF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44" name="Freeform 1174"/>
              <p:cNvSpPr>
                <a:spLocks/>
              </p:cNvSpPr>
              <p:nvPr/>
            </p:nvSpPr>
            <p:spPr bwMode="auto">
              <a:xfrm>
                <a:off x="1274" y="1246"/>
                <a:ext cx="134" cy="19"/>
              </a:xfrm>
              <a:custGeom>
                <a:avLst/>
                <a:gdLst>
                  <a:gd name="T0" fmla="*/ 133 w 134"/>
                  <a:gd name="T1" fmla="*/ 18 h 19"/>
                  <a:gd name="T2" fmla="*/ 0 w 134"/>
                  <a:gd name="T3" fmla="*/ 18 h 19"/>
                  <a:gd name="T4" fmla="*/ 23 w 134"/>
                  <a:gd name="T5" fmla="*/ 0 h 19"/>
                  <a:gd name="T6" fmla="*/ 133 w 134"/>
                  <a:gd name="T7" fmla="*/ 0 h 19"/>
                  <a:gd name="T8" fmla="*/ 133 w 134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19"/>
                  <a:gd name="T17" fmla="*/ 134 w 13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19">
                    <a:moveTo>
                      <a:pt x="133" y="18"/>
                    </a:moveTo>
                    <a:lnTo>
                      <a:pt x="0" y="18"/>
                    </a:lnTo>
                    <a:lnTo>
                      <a:pt x="23" y="0"/>
                    </a:lnTo>
                    <a:lnTo>
                      <a:pt x="133" y="0"/>
                    </a:lnTo>
                    <a:lnTo>
                      <a:pt x="133" y="18"/>
                    </a:lnTo>
                  </a:path>
                </a:pathLst>
              </a:custGeom>
              <a:solidFill>
                <a:srgbClr val="FDF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45" name="Freeform 1175"/>
              <p:cNvSpPr>
                <a:spLocks/>
              </p:cNvSpPr>
              <p:nvPr/>
            </p:nvSpPr>
            <p:spPr bwMode="auto">
              <a:xfrm>
                <a:off x="1285" y="1240"/>
                <a:ext cx="123" cy="19"/>
              </a:xfrm>
              <a:custGeom>
                <a:avLst/>
                <a:gdLst>
                  <a:gd name="T0" fmla="*/ 122 w 123"/>
                  <a:gd name="T1" fmla="*/ 18 h 19"/>
                  <a:gd name="T2" fmla="*/ 0 w 123"/>
                  <a:gd name="T3" fmla="*/ 18 h 19"/>
                  <a:gd name="T4" fmla="*/ 21 w 123"/>
                  <a:gd name="T5" fmla="*/ 0 h 19"/>
                  <a:gd name="T6" fmla="*/ 122 w 123"/>
                  <a:gd name="T7" fmla="*/ 0 h 19"/>
                  <a:gd name="T8" fmla="*/ 122 w 12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9"/>
                  <a:gd name="T17" fmla="*/ 123 w 12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9">
                    <a:moveTo>
                      <a:pt x="122" y="18"/>
                    </a:moveTo>
                    <a:lnTo>
                      <a:pt x="0" y="18"/>
                    </a:lnTo>
                    <a:lnTo>
                      <a:pt x="21" y="0"/>
                    </a:lnTo>
                    <a:lnTo>
                      <a:pt x="122" y="0"/>
                    </a:lnTo>
                    <a:lnTo>
                      <a:pt x="122" y="18"/>
                    </a:lnTo>
                  </a:path>
                </a:pathLst>
              </a:custGeom>
              <a:solidFill>
                <a:srgbClr val="FDF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46" name="Freeform 1176"/>
              <p:cNvSpPr>
                <a:spLocks/>
              </p:cNvSpPr>
              <p:nvPr/>
            </p:nvSpPr>
            <p:spPr bwMode="auto">
              <a:xfrm>
                <a:off x="1298" y="1229"/>
                <a:ext cx="110" cy="19"/>
              </a:xfrm>
              <a:custGeom>
                <a:avLst/>
                <a:gdLst>
                  <a:gd name="T0" fmla="*/ 109 w 110"/>
                  <a:gd name="T1" fmla="*/ 18 h 19"/>
                  <a:gd name="T2" fmla="*/ 0 w 110"/>
                  <a:gd name="T3" fmla="*/ 18 h 19"/>
                  <a:gd name="T4" fmla="*/ 20 w 110"/>
                  <a:gd name="T5" fmla="*/ 0 h 19"/>
                  <a:gd name="T6" fmla="*/ 109 w 110"/>
                  <a:gd name="T7" fmla="*/ 0 h 19"/>
                  <a:gd name="T8" fmla="*/ 109 w 11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19"/>
                  <a:gd name="T17" fmla="*/ 110 w 1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19">
                    <a:moveTo>
                      <a:pt x="109" y="18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109" y="0"/>
                    </a:lnTo>
                    <a:lnTo>
                      <a:pt x="109" y="18"/>
                    </a:lnTo>
                  </a:path>
                </a:pathLst>
              </a:custGeom>
              <a:solidFill>
                <a:srgbClr val="FDF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47" name="Freeform 1177"/>
              <p:cNvSpPr>
                <a:spLocks/>
              </p:cNvSpPr>
              <p:nvPr/>
            </p:nvSpPr>
            <p:spPr bwMode="auto">
              <a:xfrm>
                <a:off x="1308" y="1223"/>
                <a:ext cx="100" cy="19"/>
              </a:xfrm>
              <a:custGeom>
                <a:avLst/>
                <a:gdLst>
                  <a:gd name="T0" fmla="*/ 99 w 100"/>
                  <a:gd name="T1" fmla="*/ 18 h 19"/>
                  <a:gd name="T2" fmla="*/ 0 w 100"/>
                  <a:gd name="T3" fmla="*/ 18 h 19"/>
                  <a:gd name="T4" fmla="*/ 22 w 100"/>
                  <a:gd name="T5" fmla="*/ 0 h 19"/>
                  <a:gd name="T6" fmla="*/ 99 w 100"/>
                  <a:gd name="T7" fmla="*/ 0 h 19"/>
                  <a:gd name="T8" fmla="*/ 99 w 100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9"/>
                  <a:gd name="T17" fmla="*/ 100 w 10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9">
                    <a:moveTo>
                      <a:pt x="99" y="18"/>
                    </a:moveTo>
                    <a:lnTo>
                      <a:pt x="0" y="18"/>
                    </a:lnTo>
                    <a:lnTo>
                      <a:pt x="22" y="0"/>
                    </a:lnTo>
                    <a:lnTo>
                      <a:pt x="99" y="0"/>
                    </a:lnTo>
                    <a:lnTo>
                      <a:pt x="99" y="18"/>
                    </a:lnTo>
                  </a:path>
                </a:pathLst>
              </a:custGeom>
              <a:solidFill>
                <a:srgbClr val="FDF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48" name="Freeform 1178"/>
              <p:cNvSpPr>
                <a:spLocks/>
              </p:cNvSpPr>
              <p:nvPr/>
            </p:nvSpPr>
            <p:spPr bwMode="auto">
              <a:xfrm>
                <a:off x="1319" y="1214"/>
                <a:ext cx="89" cy="18"/>
              </a:xfrm>
              <a:custGeom>
                <a:avLst/>
                <a:gdLst>
                  <a:gd name="T0" fmla="*/ 88 w 89"/>
                  <a:gd name="T1" fmla="*/ 17 h 18"/>
                  <a:gd name="T2" fmla="*/ 0 w 89"/>
                  <a:gd name="T3" fmla="*/ 17 h 18"/>
                  <a:gd name="T4" fmla="*/ 21 w 89"/>
                  <a:gd name="T5" fmla="*/ 0 h 18"/>
                  <a:gd name="T6" fmla="*/ 88 w 89"/>
                  <a:gd name="T7" fmla="*/ 0 h 18"/>
                  <a:gd name="T8" fmla="*/ 88 w 89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8"/>
                  <a:gd name="T17" fmla="*/ 89 w 8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8">
                    <a:moveTo>
                      <a:pt x="88" y="17"/>
                    </a:moveTo>
                    <a:lnTo>
                      <a:pt x="0" y="17"/>
                    </a:lnTo>
                    <a:lnTo>
                      <a:pt x="21" y="0"/>
                    </a:lnTo>
                    <a:lnTo>
                      <a:pt x="88" y="0"/>
                    </a:lnTo>
                    <a:lnTo>
                      <a:pt x="88" y="17"/>
                    </a:lnTo>
                  </a:path>
                </a:pathLst>
              </a:custGeom>
              <a:solidFill>
                <a:srgbClr val="FDF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49" name="Freeform 1179"/>
              <p:cNvSpPr>
                <a:spLocks/>
              </p:cNvSpPr>
              <p:nvPr/>
            </p:nvSpPr>
            <p:spPr bwMode="auto">
              <a:xfrm>
                <a:off x="1331" y="1206"/>
                <a:ext cx="77" cy="19"/>
              </a:xfrm>
              <a:custGeom>
                <a:avLst/>
                <a:gdLst>
                  <a:gd name="T0" fmla="*/ 76 w 77"/>
                  <a:gd name="T1" fmla="*/ 18 h 19"/>
                  <a:gd name="T2" fmla="*/ 0 w 77"/>
                  <a:gd name="T3" fmla="*/ 18 h 19"/>
                  <a:gd name="T4" fmla="*/ 21 w 77"/>
                  <a:gd name="T5" fmla="*/ 0 h 19"/>
                  <a:gd name="T6" fmla="*/ 76 w 77"/>
                  <a:gd name="T7" fmla="*/ 0 h 19"/>
                  <a:gd name="T8" fmla="*/ 76 w 7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9"/>
                  <a:gd name="T17" fmla="*/ 77 w 7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9">
                    <a:moveTo>
                      <a:pt x="76" y="18"/>
                    </a:moveTo>
                    <a:lnTo>
                      <a:pt x="0" y="18"/>
                    </a:lnTo>
                    <a:lnTo>
                      <a:pt x="21" y="0"/>
                    </a:lnTo>
                    <a:lnTo>
                      <a:pt x="76" y="0"/>
                    </a:lnTo>
                    <a:lnTo>
                      <a:pt x="76" y="18"/>
                    </a:lnTo>
                  </a:path>
                </a:pathLst>
              </a:custGeom>
              <a:solidFill>
                <a:srgbClr val="FDF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50" name="Freeform 1180"/>
              <p:cNvSpPr>
                <a:spLocks/>
              </p:cNvSpPr>
              <p:nvPr/>
            </p:nvSpPr>
            <p:spPr bwMode="auto">
              <a:xfrm>
                <a:off x="1341" y="1197"/>
                <a:ext cx="67" cy="19"/>
              </a:xfrm>
              <a:custGeom>
                <a:avLst/>
                <a:gdLst>
                  <a:gd name="T0" fmla="*/ 66 w 67"/>
                  <a:gd name="T1" fmla="*/ 18 h 19"/>
                  <a:gd name="T2" fmla="*/ 0 w 67"/>
                  <a:gd name="T3" fmla="*/ 18 h 19"/>
                  <a:gd name="T4" fmla="*/ 23 w 67"/>
                  <a:gd name="T5" fmla="*/ 0 h 19"/>
                  <a:gd name="T6" fmla="*/ 66 w 67"/>
                  <a:gd name="T7" fmla="*/ 0 h 19"/>
                  <a:gd name="T8" fmla="*/ 66 w 6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19"/>
                  <a:gd name="T17" fmla="*/ 67 w 6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19">
                    <a:moveTo>
                      <a:pt x="66" y="18"/>
                    </a:moveTo>
                    <a:lnTo>
                      <a:pt x="0" y="18"/>
                    </a:lnTo>
                    <a:lnTo>
                      <a:pt x="23" y="0"/>
                    </a:lnTo>
                    <a:lnTo>
                      <a:pt x="66" y="0"/>
                    </a:lnTo>
                    <a:lnTo>
                      <a:pt x="66" y="18"/>
                    </a:lnTo>
                  </a:path>
                </a:pathLst>
              </a:custGeom>
              <a:solidFill>
                <a:srgbClr val="FDF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51" name="Freeform 1181"/>
              <p:cNvSpPr>
                <a:spLocks/>
              </p:cNvSpPr>
              <p:nvPr/>
            </p:nvSpPr>
            <p:spPr bwMode="auto">
              <a:xfrm>
                <a:off x="1353" y="1191"/>
                <a:ext cx="55" cy="17"/>
              </a:xfrm>
              <a:custGeom>
                <a:avLst/>
                <a:gdLst>
                  <a:gd name="T0" fmla="*/ 54 w 55"/>
                  <a:gd name="T1" fmla="*/ 16 h 17"/>
                  <a:gd name="T2" fmla="*/ 0 w 55"/>
                  <a:gd name="T3" fmla="*/ 16 h 17"/>
                  <a:gd name="T4" fmla="*/ 20 w 55"/>
                  <a:gd name="T5" fmla="*/ 0 h 17"/>
                  <a:gd name="T6" fmla="*/ 54 w 55"/>
                  <a:gd name="T7" fmla="*/ 0 h 17"/>
                  <a:gd name="T8" fmla="*/ 54 w 5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7"/>
                  <a:gd name="T17" fmla="*/ 55 w 5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7">
                    <a:moveTo>
                      <a:pt x="54" y="16"/>
                    </a:moveTo>
                    <a:lnTo>
                      <a:pt x="0" y="16"/>
                    </a:lnTo>
                    <a:lnTo>
                      <a:pt x="20" y="0"/>
                    </a:lnTo>
                    <a:lnTo>
                      <a:pt x="54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FDF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52" name="Freeform 1182"/>
              <p:cNvSpPr>
                <a:spLocks/>
              </p:cNvSpPr>
              <p:nvPr/>
            </p:nvSpPr>
            <p:spPr bwMode="auto">
              <a:xfrm>
                <a:off x="1365" y="1180"/>
                <a:ext cx="43" cy="19"/>
              </a:xfrm>
              <a:custGeom>
                <a:avLst/>
                <a:gdLst>
                  <a:gd name="T0" fmla="*/ 42 w 43"/>
                  <a:gd name="T1" fmla="*/ 18 h 19"/>
                  <a:gd name="T2" fmla="*/ 0 w 43"/>
                  <a:gd name="T3" fmla="*/ 18 h 19"/>
                  <a:gd name="T4" fmla="*/ 20 w 43"/>
                  <a:gd name="T5" fmla="*/ 0 h 19"/>
                  <a:gd name="T6" fmla="*/ 42 w 43"/>
                  <a:gd name="T7" fmla="*/ 0 h 19"/>
                  <a:gd name="T8" fmla="*/ 42 w 43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9"/>
                  <a:gd name="T17" fmla="*/ 43 w 4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9">
                    <a:moveTo>
                      <a:pt x="42" y="18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42" y="0"/>
                    </a:lnTo>
                    <a:lnTo>
                      <a:pt x="42" y="18"/>
                    </a:lnTo>
                  </a:path>
                </a:pathLst>
              </a:custGeom>
              <a:solidFill>
                <a:srgbClr val="FDF9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53" name="Freeform 1183"/>
              <p:cNvSpPr>
                <a:spLocks/>
              </p:cNvSpPr>
              <p:nvPr/>
            </p:nvSpPr>
            <p:spPr bwMode="auto">
              <a:xfrm>
                <a:off x="1374" y="1173"/>
                <a:ext cx="34" cy="19"/>
              </a:xfrm>
              <a:custGeom>
                <a:avLst/>
                <a:gdLst>
                  <a:gd name="T0" fmla="*/ 33 w 34"/>
                  <a:gd name="T1" fmla="*/ 18 h 19"/>
                  <a:gd name="T2" fmla="*/ 0 w 34"/>
                  <a:gd name="T3" fmla="*/ 18 h 19"/>
                  <a:gd name="T4" fmla="*/ 23 w 34"/>
                  <a:gd name="T5" fmla="*/ 0 h 19"/>
                  <a:gd name="T6" fmla="*/ 33 w 34"/>
                  <a:gd name="T7" fmla="*/ 0 h 19"/>
                  <a:gd name="T8" fmla="*/ 33 w 34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9"/>
                  <a:gd name="T17" fmla="*/ 34 w 3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9">
                    <a:moveTo>
                      <a:pt x="33" y="18"/>
                    </a:moveTo>
                    <a:lnTo>
                      <a:pt x="0" y="18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33" y="18"/>
                    </a:lnTo>
                  </a:path>
                </a:pathLst>
              </a:custGeom>
              <a:solidFill>
                <a:srgbClr val="FDF9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54" name="Freeform 1184"/>
              <p:cNvSpPr>
                <a:spLocks/>
              </p:cNvSpPr>
              <p:nvPr/>
            </p:nvSpPr>
            <p:spPr bwMode="auto">
              <a:xfrm>
                <a:off x="1386" y="1164"/>
                <a:ext cx="22" cy="18"/>
              </a:xfrm>
              <a:custGeom>
                <a:avLst/>
                <a:gdLst>
                  <a:gd name="T0" fmla="*/ 21 w 22"/>
                  <a:gd name="T1" fmla="*/ 17 h 18"/>
                  <a:gd name="T2" fmla="*/ 0 w 22"/>
                  <a:gd name="T3" fmla="*/ 17 h 18"/>
                  <a:gd name="T4" fmla="*/ 21 w 22"/>
                  <a:gd name="T5" fmla="*/ 0 h 18"/>
                  <a:gd name="T6" fmla="*/ 21 w 22"/>
                  <a:gd name="T7" fmla="*/ 17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8"/>
                  <a:gd name="T14" fmla="*/ 22 w 2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8">
                    <a:moveTo>
                      <a:pt x="21" y="17"/>
                    </a:moveTo>
                    <a:lnTo>
                      <a:pt x="0" y="17"/>
                    </a:lnTo>
                    <a:lnTo>
                      <a:pt x="21" y="0"/>
                    </a:lnTo>
                    <a:lnTo>
                      <a:pt x="21" y="17"/>
                    </a:lnTo>
                  </a:path>
                </a:pathLst>
              </a:custGeom>
              <a:solidFill>
                <a:srgbClr val="FDF9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55" name="Freeform 1185"/>
              <p:cNvSpPr>
                <a:spLocks/>
              </p:cNvSpPr>
              <p:nvPr/>
            </p:nvSpPr>
            <p:spPr bwMode="auto">
              <a:xfrm>
                <a:off x="1398" y="1164"/>
                <a:ext cx="19" cy="18"/>
              </a:xfrm>
              <a:custGeom>
                <a:avLst/>
                <a:gdLst>
                  <a:gd name="T0" fmla="*/ 18 w 19"/>
                  <a:gd name="T1" fmla="*/ 17 h 18"/>
                  <a:gd name="T2" fmla="*/ 0 w 19"/>
                  <a:gd name="T3" fmla="*/ 17 h 18"/>
                  <a:gd name="T4" fmla="*/ 18 w 19"/>
                  <a:gd name="T5" fmla="*/ 0 h 18"/>
                  <a:gd name="T6" fmla="*/ 18 w 19"/>
                  <a:gd name="T7" fmla="*/ 17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8"/>
                  <a:gd name="T14" fmla="*/ 19 w 1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8">
                    <a:moveTo>
                      <a:pt x="18" y="17"/>
                    </a:moveTo>
                    <a:lnTo>
                      <a:pt x="0" y="17"/>
                    </a:lnTo>
                    <a:lnTo>
                      <a:pt x="18" y="0"/>
                    </a:lnTo>
                    <a:lnTo>
                      <a:pt x="18" y="17"/>
                    </a:lnTo>
                  </a:path>
                </a:pathLst>
              </a:custGeom>
              <a:solidFill>
                <a:srgbClr val="FD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56" name="Freeform 1186"/>
              <p:cNvSpPr>
                <a:spLocks/>
              </p:cNvSpPr>
              <p:nvPr/>
            </p:nvSpPr>
            <p:spPr bwMode="auto">
              <a:xfrm>
                <a:off x="941" y="1508"/>
                <a:ext cx="17" cy="1810"/>
              </a:xfrm>
              <a:custGeom>
                <a:avLst/>
                <a:gdLst>
                  <a:gd name="T0" fmla="*/ 3 w 17"/>
                  <a:gd name="T1" fmla="*/ 0 h 1810"/>
                  <a:gd name="T2" fmla="*/ 3 w 17"/>
                  <a:gd name="T3" fmla="*/ 3 h 1810"/>
                  <a:gd name="T4" fmla="*/ 0 w 17"/>
                  <a:gd name="T5" fmla="*/ 1809 h 1810"/>
                  <a:gd name="T6" fmla="*/ 12 w 17"/>
                  <a:gd name="T7" fmla="*/ 1809 h 1810"/>
                  <a:gd name="T8" fmla="*/ 16 w 17"/>
                  <a:gd name="T9" fmla="*/ 3 h 1810"/>
                  <a:gd name="T10" fmla="*/ 3 w 17"/>
                  <a:gd name="T11" fmla="*/ 0 h 1810"/>
                  <a:gd name="T12" fmla="*/ 3 w 17"/>
                  <a:gd name="T13" fmla="*/ 0 h 1810"/>
                  <a:gd name="T14" fmla="*/ 3 w 17"/>
                  <a:gd name="T15" fmla="*/ 0 h 1810"/>
                  <a:gd name="T16" fmla="*/ 3 w 17"/>
                  <a:gd name="T17" fmla="*/ 3 h 1810"/>
                  <a:gd name="T18" fmla="*/ 3 w 17"/>
                  <a:gd name="T19" fmla="*/ 0 h 18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810"/>
                  <a:gd name="T32" fmla="*/ 17 w 17"/>
                  <a:gd name="T33" fmla="*/ 1810 h 18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810">
                    <a:moveTo>
                      <a:pt x="3" y="0"/>
                    </a:moveTo>
                    <a:lnTo>
                      <a:pt x="3" y="3"/>
                    </a:lnTo>
                    <a:lnTo>
                      <a:pt x="0" y="1809"/>
                    </a:lnTo>
                    <a:lnTo>
                      <a:pt x="12" y="1809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57" name="Freeform 1187"/>
              <p:cNvSpPr>
                <a:spLocks/>
              </p:cNvSpPr>
              <p:nvPr/>
            </p:nvSpPr>
            <p:spPr bwMode="auto">
              <a:xfrm>
                <a:off x="943" y="1154"/>
                <a:ext cx="471" cy="362"/>
              </a:xfrm>
              <a:custGeom>
                <a:avLst/>
                <a:gdLst>
                  <a:gd name="T0" fmla="*/ 470 w 471"/>
                  <a:gd name="T1" fmla="*/ 9 h 362"/>
                  <a:gd name="T2" fmla="*/ 462 w 471"/>
                  <a:gd name="T3" fmla="*/ 4 h 362"/>
                  <a:gd name="T4" fmla="*/ 0 w 471"/>
                  <a:gd name="T5" fmla="*/ 353 h 362"/>
                  <a:gd name="T6" fmla="*/ 6 w 471"/>
                  <a:gd name="T7" fmla="*/ 361 h 362"/>
                  <a:gd name="T8" fmla="*/ 470 w 471"/>
                  <a:gd name="T9" fmla="*/ 14 h 362"/>
                  <a:gd name="T10" fmla="*/ 470 w 471"/>
                  <a:gd name="T11" fmla="*/ 9 h 362"/>
                  <a:gd name="T12" fmla="*/ 470 w 471"/>
                  <a:gd name="T13" fmla="*/ 9 h 362"/>
                  <a:gd name="T14" fmla="*/ 470 w 471"/>
                  <a:gd name="T15" fmla="*/ 0 h 362"/>
                  <a:gd name="T16" fmla="*/ 462 w 471"/>
                  <a:gd name="T17" fmla="*/ 4 h 362"/>
                  <a:gd name="T18" fmla="*/ 470 w 471"/>
                  <a:gd name="T19" fmla="*/ 9 h 3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1"/>
                  <a:gd name="T31" fmla="*/ 0 h 362"/>
                  <a:gd name="T32" fmla="*/ 471 w 471"/>
                  <a:gd name="T33" fmla="*/ 362 h 3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1" h="362">
                    <a:moveTo>
                      <a:pt x="470" y="9"/>
                    </a:moveTo>
                    <a:lnTo>
                      <a:pt x="462" y="4"/>
                    </a:lnTo>
                    <a:lnTo>
                      <a:pt x="0" y="353"/>
                    </a:lnTo>
                    <a:lnTo>
                      <a:pt x="6" y="361"/>
                    </a:lnTo>
                    <a:lnTo>
                      <a:pt x="470" y="14"/>
                    </a:lnTo>
                    <a:lnTo>
                      <a:pt x="470" y="9"/>
                    </a:lnTo>
                    <a:lnTo>
                      <a:pt x="470" y="0"/>
                    </a:lnTo>
                    <a:lnTo>
                      <a:pt x="462" y="4"/>
                    </a:lnTo>
                    <a:lnTo>
                      <a:pt x="470" y="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58" name="Freeform 1188"/>
              <p:cNvSpPr>
                <a:spLocks/>
              </p:cNvSpPr>
              <p:nvPr/>
            </p:nvSpPr>
            <p:spPr bwMode="auto">
              <a:xfrm>
                <a:off x="1402" y="1164"/>
                <a:ext cx="19" cy="1809"/>
              </a:xfrm>
              <a:custGeom>
                <a:avLst/>
                <a:gdLst>
                  <a:gd name="T0" fmla="*/ 14 w 19"/>
                  <a:gd name="T1" fmla="*/ 1808 h 1809"/>
                  <a:gd name="T2" fmla="*/ 18 w 19"/>
                  <a:gd name="T3" fmla="*/ 1803 h 1809"/>
                  <a:gd name="T4" fmla="*/ 18 w 19"/>
                  <a:gd name="T5" fmla="*/ 0 h 1809"/>
                  <a:gd name="T6" fmla="*/ 0 w 19"/>
                  <a:gd name="T7" fmla="*/ 0 h 1809"/>
                  <a:gd name="T8" fmla="*/ 0 w 19"/>
                  <a:gd name="T9" fmla="*/ 1803 h 1809"/>
                  <a:gd name="T10" fmla="*/ 14 w 19"/>
                  <a:gd name="T11" fmla="*/ 1808 h 1809"/>
                  <a:gd name="T12" fmla="*/ 14 w 19"/>
                  <a:gd name="T13" fmla="*/ 1808 h 1809"/>
                  <a:gd name="T14" fmla="*/ 18 w 19"/>
                  <a:gd name="T15" fmla="*/ 1805 h 1809"/>
                  <a:gd name="T16" fmla="*/ 18 w 19"/>
                  <a:gd name="T17" fmla="*/ 1803 h 1809"/>
                  <a:gd name="T18" fmla="*/ 14 w 19"/>
                  <a:gd name="T19" fmla="*/ 1808 h 18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1809"/>
                  <a:gd name="T32" fmla="*/ 19 w 19"/>
                  <a:gd name="T33" fmla="*/ 1809 h 18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1809">
                    <a:moveTo>
                      <a:pt x="14" y="1808"/>
                    </a:moveTo>
                    <a:lnTo>
                      <a:pt x="18" y="180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803"/>
                    </a:lnTo>
                    <a:lnTo>
                      <a:pt x="14" y="1808"/>
                    </a:lnTo>
                    <a:lnTo>
                      <a:pt x="18" y="1805"/>
                    </a:lnTo>
                    <a:lnTo>
                      <a:pt x="18" y="1803"/>
                    </a:lnTo>
                    <a:lnTo>
                      <a:pt x="14" y="18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59" name="Freeform 1189"/>
              <p:cNvSpPr>
                <a:spLocks/>
              </p:cNvSpPr>
              <p:nvPr/>
            </p:nvSpPr>
            <p:spPr bwMode="auto">
              <a:xfrm>
                <a:off x="941" y="2965"/>
                <a:ext cx="471" cy="363"/>
              </a:xfrm>
              <a:custGeom>
                <a:avLst/>
                <a:gdLst>
                  <a:gd name="T0" fmla="*/ 0 w 471"/>
                  <a:gd name="T1" fmla="*/ 353 h 363"/>
                  <a:gd name="T2" fmla="*/ 8 w 471"/>
                  <a:gd name="T3" fmla="*/ 357 h 363"/>
                  <a:gd name="T4" fmla="*/ 470 w 471"/>
                  <a:gd name="T5" fmla="*/ 6 h 363"/>
                  <a:gd name="T6" fmla="*/ 464 w 471"/>
                  <a:gd name="T7" fmla="*/ 0 h 363"/>
                  <a:gd name="T8" fmla="*/ 2 w 471"/>
                  <a:gd name="T9" fmla="*/ 347 h 363"/>
                  <a:gd name="T10" fmla="*/ 0 w 471"/>
                  <a:gd name="T11" fmla="*/ 353 h 363"/>
                  <a:gd name="T12" fmla="*/ 0 w 471"/>
                  <a:gd name="T13" fmla="*/ 353 h 363"/>
                  <a:gd name="T14" fmla="*/ 0 w 471"/>
                  <a:gd name="T15" fmla="*/ 362 h 363"/>
                  <a:gd name="T16" fmla="*/ 8 w 471"/>
                  <a:gd name="T17" fmla="*/ 357 h 363"/>
                  <a:gd name="T18" fmla="*/ 0 w 471"/>
                  <a:gd name="T19" fmla="*/ 353 h 3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1"/>
                  <a:gd name="T31" fmla="*/ 0 h 363"/>
                  <a:gd name="T32" fmla="*/ 471 w 471"/>
                  <a:gd name="T33" fmla="*/ 363 h 3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1" h="363">
                    <a:moveTo>
                      <a:pt x="0" y="353"/>
                    </a:moveTo>
                    <a:lnTo>
                      <a:pt x="8" y="357"/>
                    </a:lnTo>
                    <a:lnTo>
                      <a:pt x="470" y="6"/>
                    </a:lnTo>
                    <a:lnTo>
                      <a:pt x="464" y="0"/>
                    </a:lnTo>
                    <a:lnTo>
                      <a:pt x="2" y="347"/>
                    </a:lnTo>
                    <a:lnTo>
                      <a:pt x="0" y="353"/>
                    </a:lnTo>
                    <a:lnTo>
                      <a:pt x="0" y="362"/>
                    </a:lnTo>
                    <a:lnTo>
                      <a:pt x="8" y="357"/>
                    </a:lnTo>
                    <a:lnTo>
                      <a:pt x="0" y="35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60" name="Freeform 1190"/>
              <p:cNvSpPr>
                <a:spLocks/>
              </p:cNvSpPr>
              <p:nvPr/>
            </p:nvSpPr>
            <p:spPr bwMode="auto">
              <a:xfrm>
                <a:off x="1407" y="296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61" name="Freeform 1191"/>
              <p:cNvSpPr>
                <a:spLocks/>
              </p:cNvSpPr>
              <p:nvPr/>
            </p:nvSpPr>
            <p:spPr bwMode="auto">
              <a:xfrm>
                <a:off x="1407" y="295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7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62" name="Freeform 1192"/>
              <p:cNvSpPr>
                <a:spLocks/>
              </p:cNvSpPr>
              <p:nvPr/>
            </p:nvSpPr>
            <p:spPr bwMode="auto">
              <a:xfrm>
                <a:off x="1407" y="2946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7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63" name="Freeform 1193"/>
              <p:cNvSpPr>
                <a:spLocks/>
              </p:cNvSpPr>
              <p:nvPr/>
            </p:nvSpPr>
            <p:spPr bwMode="auto">
              <a:xfrm>
                <a:off x="1407" y="293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64" name="Freeform 1194"/>
              <p:cNvSpPr>
                <a:spLocks/>
              </p:cNvSpPr>
              <p:nvPr/>
            </p:nvSpPr>
            <p:spPr bwMode="auto">
              <a:xfrm>
                <a:off x="1407" y="293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65" name="Freeform 1195"/>
              <p:cNvSpPr>
                <a:spLocks/>
              </p:cNvSpPr>
              <p:nvPr/>
            </p:nvSpPr>
            <p:spPr bwMode="auto">
              <a:xfrm>
                <a:off x="1407" y="2925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7C6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66" name="Freeform 1196"/>
              <p:cNvSpPr>
                <a:spLocks/>
              </p:cNvSpPr>
              <p:nvPr/>
            </p:nvSpPr>
            <p:spPr bwMode="auto">
              <a:xfrm>
                <a:off x="1407" y="291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6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67" name="Freeform 1197"/>
              <p:cNvSpPr>
                <a:spLocks/>
              </p:cNvSpPr>
              <p:nvPr/>
            </p:nvSpPr>
            <p:spPr bwMode="auto">
              <a:xfrm>
                <a:off x="1407" y="291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6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68" name="Freeform 1198"/>
              <p:cNvSpPr>
                <a:spLocks/>
              </p:cNvSpPr>
              <p:nvPr/>
            </p:nvSpPr>
            <p:spPr bwMode="auto">
              <a:xfrm>
                <a:off x="1407" y="2903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7C6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69" name="Freeform 1199"/>
              <p:cNvSpPr>
                <a:spLocks/>
              </p:cNvSpPr>
              <p:nvPr/>
            </p:nvSpPr>
            <p:spPr bwMode="auto">
              <a:xfrm>
                <a:off x="1407" y="2899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7C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70" name="Freeform 1200"/>
              <p:cNvSpPr>
                <a:spLocks/>
              </p:cNvSpPr>
              <p:nvPr/>
            </p:nvSpPr>
            <p:spPr bwMode="auto">
              <a:xfrm>
                <a:off x="1407" y="289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71" name="Freeform 1201"/>
              <p:cNvSpPr>
                <a:spLocks/>
              </p:cNvSpPr>
              <p:nvPr/>
            </p:nvSpPr>
            <p:spPr bwMode="auto">
              <a:xfrm>
                <a:off x="1407" y="2884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72" name="Freeform 1202"/>
              <p:cNvSpPr>
                <a:spLocks/>
              </p:cNvSpPr>
              <p:nvPr/>
            </p:nvSpPr>
            <p:spPr bwMode="auto">
              <a:xfrm>
                <a:off x="1407" y="2877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7C6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73" name="Freeform 1203"/>
              <p:cNvSpPr>
                <a:spLocks/>
              </p:cNvSpPr>
              <p:nvPr/>
            </p:nvSpPr>
            <p:spPr bwMode="auto">
              <a:xfrm>
                <a:off x="1407" y="286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6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74" name="Freeform 1204"/>
              <p:cNvSpPr>
                <a:spLocks/>
              </p:cNvSpPr>
              <p:nvPr/>
            </p:nvSpPr>
            <p:spPr bwMode="auto">
              <a:xfrm>
                <a:off x="1407" y="2862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8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75" name="Freeform 1205"/>
              <p:cNvSpPr>
                <a:spLocks/>
              </p:cNvSpPr>
              <p:nvPr/>
            </p:nvSpPr>
            <p:spPr bwMode="auto">
              <a:xfrm>
                <a:off x="1407" y="2856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7C8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76" name="Freeform 1206"/>
              <p:cNvSpPr>
                <a:spLocks/>
              </p:cNvSpPr>
              <p:nvPr/>
            </p:nvSpPr>
            <p:spPr bwMode="auto">
              <a:xfrm>
                <a:off x="1407" y="284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77" name="Freeform 1207"/>
              <p:cNvSpPr>
                <a:spLocks/>
              </p:cNvSpPr>
              <p:nvPr/>
            </p:nvSpPr>
            <p:spPr bwMode="auto">
              <a:xfrm>
                <a:off x="1407" y="284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78" name="Freeform 1208"/>
              <p:cNvSpPr>
                <a:spLocks/>
              </p:cNvSpPr>
              <p:nvPr/>
            </p:nvSpPr>
            <p:spPr bwMode="auto">
              <a:xfrm>
                <a:off x="1407" y="2835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79" name="Freeform 1209"/>
              <p:cNvSpPr>
                <a:spLocks/>
              </p:cNvSpPr>
              <p:nvPr/>
            </p:nvSpPr>
            <p:spPr bwMode="auto">
              <a:xfrm>
                <a:off x="1407" y="2827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7C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80" name="Freeform 1210"/>
              <p:cNvSpPr>
                <a:spLocks/>
              </p:cNvSpPr>
              <p:nvPr/>
            </p:nvSpPr>
            <p:spPr bwMode="auto">
              <a:xfrm>
                <a:off x="1407" y="282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81" name="Freeform 1211"/>
              <p:cNvSpPr>
                <a:spLocks/>
              </p:cNvSpPr>
              <p:nvPr/>
            </p:nvSpPr>
            <p:spPr bwMode="auto">
              <a:xfrm>
                <a:off x="1407" y="2813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82" name="Freeform 1212"/>
              <p:cNvSpPr>
                <a:spLocks/>
              </p:cNvSpPr>
              <p:nvPr/>
            </p:nvSpPr>
            <p:spPr bwMode="auto">
              <a:xfrm>
                <a:off x="1407" y="2806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7C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83" name="Freeform 1213"/>
              <p:cNvSpPr>
                <a:spLocks/>
              </p:cNvSpPr>
              <p:nvPr/>
            </p:nvSpPr>
            <p:spPr bwMode="auto">
              <a:xfrm>
                <a:off x="1407" y="279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84" name="Freeform 1214"/>
              <p:cNvSpPr>
                <a:spLocks/>
              </p:cNvSpPr>
              <p:nvPr/>
            </p:nvSpPr>
            <p:spPr bwMode="auto">
              <a:xfrm>
                <a:off x="1407" y="2792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7C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85" name="Freeform 1215"/>
              <p:cNvSpPr>
                <a:spLocks/>
              </p:cNvSpPr>
              <p:nvPr/>
            </p:nvSpPr>
            <p:spPr bwMode="auto">
              <a:xfrm>
                <a:off x="1407" y="278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7C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86" name="Freeform 1216"/>
              <p:cNvSpPr>
                <a:spLocks/>
              </p:cNvSpPr>
              <p:nvPr/>
            </p:nvSpPr>
            <p:spPr bwMode="auto">
              <a:xfrm>
                <a:off x="1407" y="277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7C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87" name="Freeform 1217"/>
              <p:cNvSpPr>
                <a:spLocks/>
              </p:cNvSpPr>
              <p:nvPr/>
            </p:nvSpPr>
            <p:spPr bwMode="auto">
              <a:xfrm>
                <a:off x="1407" y="2770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8C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88" name="Freeform 1218"/>
              <p:cNvSpPr>
                <a:spLocks/>
              </p:cNvSpPr>
              <p:nvPr/>
            </p:nvSpPr>
            <p:spPr bwMode="auto">
              <a:xfrm>
                <a:off x="1407" y="2763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89" name="Freeform 1219"/>
              <p:cNvSpPr>
                <a:spLocks/>
              </p:cNvSpPr>
              <p:nvPr/>
            </p:nvSpPr>
            <p:spPr bwMode="auto">
              <a:xfrm>
                <a:off x="1407" y="2756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8C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90" name="Freeform 1220"/>
              <p:cNvSpPr>
                <a:spLocks/>
              </p:cNvSpPr>
              <p:nvPr/>
            </p:nvSpPr>
            <p:spPr bwMode="auto">
              <a:xfrm>
                <a:off x="1407" y="2749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8C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91" name="Freeform 1221"/>
              <p:cNvSpPr>
                <a:spLocks/>
              </p:cNvSpPr>
              <p:nvPr/>
            </p:nvSpPr>
            <p:spPr bwMode="auto">
              <a:xfrm>
                <a:off x="1407" y="274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92" name="Freeform 1222"/>
              <p:cNvSpPr>
                <a:spLocks/>
              </p:cNvSpPr>
              <p:nvPr/>
            </p:nvSpPr>
            <p:spPr bwMode="auto">
              <a:xfrm>
                <a:off x="1407" y="2735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8C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93" name="Freeform 1223"/>
              <p:cNvSpPr>
                <a:spLocks/>
              </p:cNvSpPr>
              <p:nvPr/>
            </p:nvSpPr>
            <p:spPr bwMode="auto">
              <a:xfrm>
                <a:off x="1407" y="272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94" name="Freeform 1224"/>
              <p:cNvSpPr>
                <a:spLocks/>
              </p:cNvSpPr>
              <p:nvPr/>
            </p:nvSpPr>
            <p:spPr bwMode="auto">
              <a:xfrm>
                <a:off x="1407" y="272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95" name="Freeform 1225"/>
              <p:cNvSpPr>
                <a:spLocks/>
              </p:cNvSpPr>
              <p:nvPr/>
            </p:nvSpPr>
            <p:spPr bwMode="auto">
              <a:xfrm>
                <a:off x="1407" y="2713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8C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96" name="Freeform 1226"/>
              <p:cNvSpPr>
                <a:spLocks/>
              </p:cNvSpPr>
              <p:nvPr/>
            </p:nvSpPr>
            <p:spPr bwMode="auto">
              <a:xfrm>
                <a:off x="1407" y="2705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97" name="Freeform 1227"/>
              <p:cNvSpPr>
                <a:spLocks/>
              </p:cNvSpPr>
              <p:nvPr/>
            </p:nvSpPr>
            <p:spPr bwMode="auto">
              <a:xfrm>
                <a:off x="1407" y="270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98" name="Freeform 1228"/>
              <p:cNvSpPr>
                <a:spLocks/>
              </p:cNvSpPr>
              <p:nvPr/>
            </p:nvSpPr>
            <p:spPr bwMode="auto">
              <a:xfrm>
                <a:off x="1407" y="2694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A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99" name="Freeform 1229"/>
              <p:cNvSpPr>
                <a:spLocks/>
              </p:cNvSpPr>
              <p:nvPr/>
            </p:nvSpPr>
            <p:spPr bwMode="auto">
              <a:xfrm>
                <a:off x="1407" y="2686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8CA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00" name="Freeform 1230"/>
              <p:cNvSpPr>
                <a:spLocks/>
              </p:cNvSpPr>
              <p:nvPr/>
            </p:nvSpPr>
            <p:spPr bwMode="auto">
              <a:xfrm>
                <a:off x="1407" y="267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01" name="Freeform 1231"/>
              <p:cNvSpPr>
                <a:spLocks/>
              </p:cNvSpPr>
              <p:nvPr/>
            </p:nvSpPr>
            <p:spPr bwMode="auto">
              <a:xfrm>
                <a:off x="1407" y="2672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02" name="Freeform 1232"/>
              <p:cNvSpPr>
                <a:spLocks/>
              </p:cNvSpPr>
              <p:nvPr/>
            </p:nvSpPr>
            <p:spPr bwMode="auto">
              <a:xfrm>
                <a:off x="1407" y="2665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8C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03" name="Freeform 1233"/>
              <p:cNvSpPr>
                <a:spLocks/>
              </p:cNvSpPr>
              <p:nvPr/>
            </p:nvSpPr>
            <p:spPr bwMode="auto">
              <a:xfrm>
                <a:off x="1407" y="265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04" name="Freeform 1234"/>
              <p:cNvSpPr>
                <a:spLocks/>
              </p:cNvSpPr>
              <p:nvPr/>
            </p:nvSpPr>
            <p:spPr bwMode="auto">
              <a:xfrm>
                <a:off x="1407" y="265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05" name="Freeform 1235"/>
              <p:cNvSpPr>
                <a:spLocks/>
              </p:cNvSpPr>
              <p:nvPr/>
            </p:nvSpPr>
            <p:spPr bwMode="auto">
              <a:xfrm>
                <a:off x="1407" y="2643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06" name="Freeform 1236"/>
              <p:cNvSpPr>
                <a:spLocks/>
              </p:cNvSpPr>
              <p:nvPr/>
            </p:nvSpPr>
            <p:spPr bwMode="auto">
              <a:xfrm>
                <a:off x="1407" y="2637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8C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07" name="Freeform 1237"/>
              <p:cNvSpPr>
                <a:spLocks/>
              </p:cNvSpPr>
              <p:nvPr/>
            </p:nvSpPr>
            <p:spPr bwMode="auto">
              <a:xfrm>
                <a:off x="1407" y="262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08" name="Freeform 1238"/>
              <p:cNvSpPr>
                <a:spLocks/>
              </p:cNvSpPr>
              <p:nvPr/>
            </p:nvSpPr>
            <p:spPr bwMode="auto">
              <a:xfrm>
                <a:off x="1407" y="2622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09" name="Freeform 1239"/>
              <p:cNvSpPr>
                <a:spLocks/>
              </p:cNvSpPr>
              <p:nvPr/>
            </p:nvSpPr>
            <p:spPr bwMode="auto">
              <a:xfrm>
                <a:off x="1407" y="2615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8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10" name="Freeform 1240"/>
              <p:cNvSpPr>
                <a:spLocks/>
              </p:cNvSpPr>
              <p:nvPr/>
            </p:nvSpPr>
            <p:spPr bwMode="auto">
              <a:xfrm>
                <a:off x="1407" y="260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11" name="Freeform 1241"/>
              <p:cNvSpPr>
                <a:spLocks/>
              </p:cNvSpPr>
              <p:nvPr/>
            </p:nvSpPr>
            <p:spPr bwMode="auto">
              <a:xfrm>
                <a:off x="1407" y="260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12" name="Freeform 1242"/>
              <p:cNvSpPr>
                <a:spLocks/>
              </p:cNvSpPr>
              <p:nvPr/>
            </p:nvSpPr>
            <p:spPr bwMode="auto">
              <a:xfrm>
                <a:off x="1407" y="259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8C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13" name="Freeform 1243"/>
              <p:cNvSpPr>
                <a:spLocks/>
              </p:cNvSpPr>
              <p:nvPr/>
            </p:nvSpPr>
            <p:spPr bwMode="auto">
              <a:xfrm>
                <a:off x="1407" y="258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14" name="Freeform 1244"/>
              <p:cNvSpPr>
                <a:spLocks/>
              </p:cNvSpPr>
              <p:nvPr/>
            </p:nvSpPr>
            <p:spPr bwMode="auto">
              <a:xfrm>
                <a:off x="1407" y="257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15" name="Freeform 1245"/>
              <p:cNvSpPr>
                <a:spLocks/>
              </p:cNvSpPr>
              <p:nvPr/>
            </p:nvSpPr>
            <p:spPr bwMode="auto">
              <a:xfrm>
                <a:off x="1407" y="2573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16" name="Freeform 1246"/>
              <p:cNvSpPr>
                <a:spLocks/>
              </p:cNvSpPr>
              <p:nvPr/>
            </p:nvSpPr>
            <p:spPr bwMode="auto">
              <a:xfrm>
                <a:off x="1407" y="2566"/>
                <a:ext cx="2447" cy="17"/>
              </a:xfrm>
              <a:custGeom>
                <a:avLst/>
                <a:gdLst>
                  <a:gd name="T0" fmla="*/ 2446 w 2447"/>
                  <a:gd name="T1" fmla="*/ 16 h 17"/>
                  <a:gd name="T2" fmla="*/ 0 w 2447"/>
                  <a:gd name="T3" fmla="*/ 16 h 17"/>
                  <a:gd name="T4" fmla="*/ 0 w 2447"/>
                  <a:gd name="T5" fmla="*/ 0 h 17"/>
                  <a:gd name="T6" fmla="*/ 2446 w 2447"/>
                  <a:gd name="T7" fmla="*/ 0 h 17"/>
                  <a:gd name="T8" fmla="*/ 2446 w 24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7"/>
                  <a:gd name="T17" fmla="*/ 2447 w 24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7">
                    <a:moveTo>
                      <a:pt x="24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6"/>
                    </a:lnTo>
                  </a:path>
                </a:pathLst>
              </a:custGeom>
              <a:solidFill>
                <a:srgbClr val="F8CF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17" name="Freeform 1247"/>
              <p:cNvSpPr>
                <a:spLocks/>
              </p:cNvSpPr>
              <p:nvPr/>
            </p:nvSpPr>
            <p:spPr bwMode="auto">
              <a:xfrm>
                <a:off x="1407" y="255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F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18" name="Freeform 1248"/>
              <p:cNvSpPr>
                <a:spLocks/>
              </p:cNvSpPr>
              <p:nvPr/>
            </p:nvSpPr>
            <p:spPr bwMode="auto">
              <a:xfrm>
                <a:off x="1407" y="255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F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19" name="Freeform 1249"/>
              <p:cNvSpPr>
                <a:spLocks/>
              </p:cNvSpPr>
              <p:nvPr/>
            </p:nvSpPr>
            <p:spPr bwMode="auto">
              <a:xfrm>
                <a:off x="1407" y="2545"/>
                <a:ext cx="2447" cy="17"/>
              </a:xfrm>
              <a:custGeom>
                <a:avLst/>
                <a:gdLst>
                  <a:gd name="T0" fmla="*/ 2446 w 2447"/>
                  <a:gd name="T1" fmla="*/ 16 h 17"/>
                  <a:gd name="T2" fmla="*/ 0 w 2447"/>
                  <a:gd name="T3" fmla="*/ 16 h 17"/>
                  <a:gd name="T4" fmla="*/ 0 w 2447"/>
                  <a:gd name="T5" fmla="*/ 0 h 17"/>
                  <a:gd name="T6" fmla="*/ 2446 w 2447"/>
                  <a:gd name="T7" fmla="*/ 0 h 17"/>
                  <a:gd name="T8" fmla="*/ 2446 w 24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7"/>
                  <a:gd name="T17" fmla="*/ 2447 w 24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7">
                    <a:moveTo>
                      <a:pt x="24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6"/>
                    </a:lnTo>
                  </a:path>
                </a:pathLst>
              </a:custGeom>
              <a:solidFill>
                <a:srgbClr val="F8CF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20" name="Freeform 1250"/>
              <p:cNvSpPr>
                <a:spLocks/>
              </p:cNvSpPr>
              <p:nvPr/>
            </p:nvSpPr>
            <p:spPr bwMode="auto">
              <a:xfrm>
                <a:off x="1407" y="253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21" name="Freeform 1251"/>
              <p:cNvSpPr>
                <a:spLocks/>
              </p:cNvSpPr>
              <p:nvPr/>
            </p:nvSpPr>
            <p:spPr bwMode="auto">
              <a:xfrm>
                <a:off x="1407" y="253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22" name="Freeform 1252"/>
              <p:cNvSpPr>
                <a:spLocks/>
              </p:cNvSpPr>
              <p:nvPr/>
            </p:nvSpPr>
            <p:spPr bwMode="auto">
              <a:xfrm>
                <a:off x="1407" y="2522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8C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23" name="Freeform 1253"/>
              <p:cNvSpPr>
                <a:spLocks/>
              </p:cNvSpPr>
              <p:nvPr/>
            </p:nvSpPr>
            <p:spPr bwMode="auto">
              <a:xfrm>
                <a:off x="1407" y="2515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24" name="Freeform 1254"/>
              <p:cNvSpPr>
                <a:spLocks/>
              </p:cNvSpPr>
              <p:nvPr/>
            </p:nvSpPr>
            <p:spPr bwMode="auto">
              <a:xfrm>
                <a:off x="1407" y="250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8C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25" name="Freeform 1255"/>
              <p:cNvSpPr>
                <a:spLocks/>
              </p:cNvSpPr>
              <p:nvPr/>
            </p:nvSpPr>
            <p:spPr bwMode="auto">
              <a:xfrm>
                <a:off x="1407" y="250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1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26" name="Freeform 1256"/>
              <p:cNvSpPr>
                <a:spLocks/>
              </p:cNvSpPr>
              <p:nvPr/>
            </p:nvSpPr>
            <p:spPr bwMode="auto">
              <a:xfrm>
                <a:off x="1407" y="2496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1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27" name="Freeform 1257"/>
              <p:cNvSpPr>
                <a:spLocks/>
              </p:cNvSpPr>
              <p:nvPr/>
            </p:nvSpPr>
            <p:spPr bwMode="auto">
              <a:xfrm>
                <a:off x="1407" y="248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28" name="Freeform 1258"/>
              <p:cNvSpPr>
                <a:spLocks/>
              </p:cNvSpPr>
              <p:nvPr/>
            </p:nvSpPr>
            <p:spPr bwMode="auto">
              <a:xfrm>
                <a:off x="1407" y="248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29" name="Freeform 1259"/>
              <p:cNvSpPr>
                <a:spLocks/>
              </p:cNvSpPr>
              <p:nvPr/>
            </p:nvSpPr>
            <p:spPr bwMode="auto">
              <a:xfrm>
                <a:off x="1407" y="2475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30" name="Freeform 1260"/>
              <p:cNvSpPr>
                <a:spLocks/>
              </p:cNvSpPr>
              <p:nvPr/>
            </p:nvSpPr>
            <p:spPr bwMode="auto">
              <a:xfrm>
                <a:off x="1407" y="246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31" name="Freeform 1261"/>
              <p:cNvSpPr>
                <a:spLocks/>
              </p:cNvSpPr>
              <p:nvPr/>
            </p:nvSpPr>
            <p:spPr bwMode="auto">
              <a:xfrm>
                <a:off x="1407" y="246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32" name="Freeform 1262"/>
              <p:cNvSpPr>
                <a:spLocks/>
              </p:cNvSpPr>
              <p:nvPr/>
            </p:nvSpPr>
            <p:spPr bwMode="auto">
              <a:xfrm>
                <a:off x="1407" y="2453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33" name="Freeform 1263"/>
              <p:cNvSpPr>
                <a:spLocks/>
              </p:cNvSpPr>
              <p:nvPr/>
            </p:nvSpPr>
            <p:spPr bwMode="auto">
              <a:xfrm>
                <a:off x="1407" y="2447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34" name="Freeform 1264"/>
              <p:cNvSpPr>
                <a:spLocks/>
              </p:cNvSpPr>
              <p:nvPr/>
            </p:nvSpPr>
            <p:spPr bwMode="auto">
              <a:xfrm>
                <a:off x="1407" y="243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35" name="Freeform 1265"/>
              <p:cNvSpPr>
                <a:spLocks/>
              </p:cNvSpPr>
              <p:nvPr/>
            </p:nvSpPr>
            <p:spPr bwMode="auto">
              <a:xfrm>
                <a:off x="1407" y="2432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36" name="Freeform 1266"/>
              <p:cNvSpPr>
                <a:spLocks/>
              </p:cNvSpPr>
              <p:nvPr/>
            </p:nvSpPr>
            <p:spPr bwMode="auto">
              <a:xfrm>
                <a:off x="1407" y="2425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37" name="Freeform 1267"/>
              <p:cNvSpPr>
                <a:spLocks/>
              </p:cNvSpPr>
              <p:nvPr/>
            </p:nvSpPr>
            <p:spPr bwMode="auto">
              <a:xfrm>
                <a:off x="1407" y="241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38" name="Freeform 1268"/>
              <p:cNvSpPr>
                <a:spLocks/>
              </p:cNvSpPr>
              <p:nvPr/>
            </p:nvSpPr>
            <p:spPr bwMode="auto">
              <a:xfrm>
                <a:off x="1407" y="241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39" name="Freeform 1269"/>
              <p:cNvSpPr>
                <a:spLocks/>
              </p:cNvSpPr>
              <p:nvPr/>
            </p:nvSpPr>
            <p:spPr bwMode="auto">
              <a:xfrm>
                <a:off x="1407" y="2404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40" name="Freeform 1270"/>
              <p:cNvSpPr>
                <a:spLocks/>
              </p:cNvSpPr>
              <p:nvPr/>
            </p:nvSpPr>
            <p:spPr bwMode="auto">
              <a:xfrm>
                <a:off x="1407" y="2395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41" name="Freeform 1271"/>
              <p:cNvSpPr>
                <a:spLocks/>
              </p:cNvSpPr>
              <p:nvPr/>
            </p:nvSpPr>
            <p:spPr bwMode="auto">
              <a:xfrm>
                <a:off x="1407" y="238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42" name="Freeform 1272"/>
              <p:cNvSpPr>
                <a:spLocks/>
              </p:cNvSpPr>
              <p:nvPr/>
            </p:nvSpPr>
            <p:spPr bwMode="auto">
              <a:xfrm>
                <a:off x="1407" y="2382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43" name="Freeform 1273"/>
              <p:cNvSpPr>
                <a:spLocks/>
              </p:cNvSpPr>
              <p:nvPr/>
            </p:nvSpPr>
            <p:spPr bwMode="auto">
              <a:xfrm>
                <a:off x="1407" y="2375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44" name="Freeform 1274"/>
              <p:cNvSpPr>
                <a:spLocks/>
              </p:cNvSpPr>
              <p:nvPr/>
            </p:nvSpPr>
            <p:spPr bwMode="auto">
              <a:xfrm>
                <a:off x="1407" y="236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45" name="Freeform 1275"/>
              <p:cNvSpPr>
                <a:spLocks/>
              </p:cNvSpPr>
              <p:nvPr/>
            </p:nvSpPr>
            <p:spPr bwMode="auto">
              <a:xfrm>
                <a:off x="1407" y="2361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46" name="Freeform 1276"/>
              <p:cNvSpPr>
                <a:spLocks/>
              </p:cNvSpPr>
              <p:nvPr/>
            </p:nvSpPr>
            <p:spPr bwMode="auto">
              <a:xfrm>
                <a:off x="1407" y="235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47" name="Freeform 1277"/>
              <p:cNvSpPr>
                <a:spLocks/>
              </p:cNvSpPr>
              <p:nvPr/>
            </p:nvSpPr>
            <p:spPr bwMode="auto">
              <a:xfrm>
                <a:off x="1407" y="234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48" name="Freeform 1278"/>
              <p:cNvSpPr>
                <a:spLocks/>
              </p:cNvSpPr>
              <p:nvPr/>
            </p:nvSpPr>
            <p:spPr bwMode="auto">
              <a:xfrm>
                <a:off x="1407" y="2340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49" name="Freeform 1279"/>
              <p:cNvSpPr>
                <a:spLocks/>
              </p:cNvSpPr>
              <p:nvPr/>
            </p:nvSpPr>
            <p:spPr bwMode="auto">
              <a:xfrm>
                <a:off x="1407" y="2332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50" name="Freeform 1280"/>
              <p:cNvSpPr>
                <a:spLocks/>
              </p:cNvSpPr>
              <p:nvPr/>
            </p:nvSpPr>
            <p:spPr bwMode="auto">
              <a:xfrm>
                <a:off x="1407" y="2325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51" name="Freeform 1281"/>
              <p:cNvSpPr>
                <a:spLocks/>
              </p:cNvSpPr>
              <p:nvPr/>
            </p:nvSpPr>
            <p:spPr bwMode="auto">
              <a:xfrm>
                <a:off x="1407" y="2318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52" name="Freeform 1282"/>
              <p:cNvSpPr>
                <a:spLocks/>
              </p:cNvSpPr>
              <p:nvPr/>
            </p:nvSpPr>
            <p:spPr bwMode="auto">
              <a:xfrm>
                <a:off x="1407" y="231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53" name="Freeform 1283"/>
              <p:cNvSpPr>
                <a:spLocks/>
              </p:cNvSpPr>
              <p:nvPr/>
            </p:nvSpPr>
            <p:spPr bwMode="auto">
              <a:xfrm>
                <a:off x="1407" y="230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54" name="Freeform 1284"/>
              <p:cNvSpPr>
                <a:spLocks/>
              </p:cNvSpPr>
              <p:nvPr/>
            </p:nvSpPr>
            <p:spPr bwMode="auto">
              <a:xfrm>
                <a:off x="1407" y="2299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55" name="Freeform 1285"/>
              <p:cNvSpPr>
                <a:spLocks/>
              </p:cNvSpPr>
              <p:nvPr/>
            </p:nvSpPr>
            <p:spPr bwMode="auto">
              <a:xfrm>
                <a:off x="1407" y="229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56" name="Freeform 1286"/>
              <p:cNvSpPr>
                <a:spLocks/>
              </p:cNvSpPr>
              <p:nvPr/>
            </p:nvSpPr>
            <p:spPr bwMode="auto">
              <a:xfrm>
                <a:off x="1407" y="2285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57" name="Freeform 1287"/>
              <p:cNvSpPr>
                <a:spLocks/>
              </p:cNvSpPr>
              <p:nvPr/>
            </p:nvSpPr>
            <p:spPr bwMode="auto">
              <a:xfrm>
                <a:off x="1407" y="2277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58" name="Freeform 1288"/>
              <p:cNvSpPr>
                <a:spLocks/>
              </p:cNvSpPr>
              <p:nvPr/>
            </p:nvSpPr>
            <p:spPr bwMode="auto">
              <a:xfrm>
                <a:off x="1407" y="227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59" name="Freeform 1289"/>
              <p:cNvSpPr>
                <a:spLocks/>
              </p:cNvSpPr>
              <p:nvPr/>
            </p:nvSpPr>
            <p:spPr bwMode="auto">
              <a:xfrm>
                <a:off x="1407" y="2263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60" name="Freeform 1290"/>
              <p:cNvSpPr>
                <a:spLocks/>
              </p:cNvSpPr>
              <p:nvPr/>
            </p:nvSpPr>
            <p:spPr bwMode="auto">
              <a:xfrm>
                <a:off x="1407" y="2257"/>
                <a:ext cx="2447" cy="17"/>
              </a:xfrm>
              <a:custGeom>
                <a:avLst/>
                <a:gdLst>
                  <a:gd name="T0" fmla="*/ 2446 w 2447"/>
                  <a:gd name="T1" fmla="*/ 16 h 17"/>
                  <a:gd name="T2" fmla="*/ 0 w 2447"/>
                  <a:gd name="T3" fmla="*/ 16 h 17"/>
                  <a:gd name="T4" fmla="*/ 0 w 2447"/>
                  <a:gd name="T5" fmla="*/ 0 h 17"/>
                  <a:gd name="T6" fmla="*/ 2446 w 2447"/>
                  <a:gd name="T7" fmla="*/ 0 h 17"/>
                  <a:gd name="T8" fmla="*/ 2446 w 24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7"/>
                  <a:gd name="T17" fmla="*/ 2447 w 24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7">
                    <a:moveTo>
                      <a:pt x="24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6"/>
                    </a:lnTo>
                  </a:path>
                </a:pathLst>
              </a:custGeom>
              <a:solidFill>
                <a:srgbClr val="F9D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61" name="Freeform 1291"/>
              <p:cNvSpPr>
                <a:spLocks/>
              </p:cNvSpPr>
              <p:nvPr/>
            </p:nvSpPr>
            <p:spPr bwMode="auto">
              <a:xfrm>
                <a:off x="1407" y="224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62" name="Freeform 1292"/>
              <p:cNvSpPr>
                <a:spLocks/>
              </p:cNvSpPr>
              <p:nvPr/>
            </p:nvSpPr>
            <p:spPr bwMode="auto">
              <a:xfrm>
                <a:off x="1407" y="2242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63" name="Freeform 1293"/>
              <p:cNvSpPr>
                <a:spLocks/>
              </p:cNvSpPr>
              <p:nvPr/>
            </p:nvSpPr>
            <p:spPr bwMode="auto">
              <a:xfrm>
                <a:off x="1407" y="223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64" name="Freeform 1294"/>
              <p:cNvSpPr>
                <a:spLocks/>
              </p:cNvSpPr>
              <p:nvPr/>
            </p:nvSpPr>
            <p:spPr bwMode="auto">
              <a:xfrm>
                <a:off x="1407" y="222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65" name="Freeform 1295"/>
              <p:cNvSpPr>
                <a:spLocks/>
              </p:cNvSpPr>
              <p:nvPr/>
            </p:nvSpPr>
            <p:spPr bwMode="auto">
              <a:xfrm>
                <a:off x="1407" y="222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66" name="Freeform 1296"/>
              <p:cNvSpPr>
                <a:spLocks/>
              </p:cNvSpPr>
              <p:nvPr/>
            </p:nvSpPr>
            <p:spPr bwMode="auto">
              <a:xfrm>
                <a:off x="1407" y="2213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67" name="Freeform 1297"/>
              <p:cNvSpPr>
                <a:spLocks/>
              </p:cNvSpPr>
              <p:nvPr/>
            </p:nvSpPr>
            <p:spPr bwMode="auto">
              <a:xfrm>
                <a:off x="1407" y="2205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68" name="Freeform 1298"/>
              <p:cNvSpPr>
                <a:spLocks/>
              </p:cNvSpPr>
              <p:nvPr/>
            </p:nvSpPr>
            <p:spPr bwMode="auto">
              <a:xfrm>
                <a:off x="1407" y="219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69" name="Freeform 1299"/>
              <p:cNvSpPr>
                <a:spLocks/>
              </p:cNvSpPr>
              <p:nvPr/>
            </p:nvSpPr>
            <p:spPr bwMode="auto">
              <a:xfrm>
                <a:off x="1407" y="219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70" name="Freeform 1300"/>
              <p:cNvSpPr>
                <a:spLocks/>
              </p:cNvSpPr>
              <p:nvPr/>
            </p:nvSpPr>
            <p:spPr bwMode="auto">
              <a:xfrm>
                <a:off x="1407" y="2185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71" name="Freeform 1301"/>
              <p:cNvSpPr>
                <a:spLocks/>
              </p:cNvSpPr>
              <p:nvPr/>
            </p:nvSpPr>
            <p:spPr bwMode="auto">
              <a:xfrm>
                <a:off x="1407" y="2177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72" name="Freeform 1302"/>
              <p:cNvSpPr>
                <a:spLocks/>
              </p:cNvSpPr>
              <p:nvPr/>
            </p:nvSpPr>
            <p:spPr bwMode="auto">
              <a:xfrm>
                <a:off x="1407" y="217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73" name="Freeform 1303"/>
              <p:cNvSpPr>
                <a:spLocks/>
              </p:cNvSpPr>
              <p:nvPr/>
            </p:nvSpPr>
            <p:spPr bwMode="auto">
              <a:xfrm>
                <a:off x="1407" y="2163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74" name="Freeform 1304"/>
              <p:cNvSpPr>
                <a:spLocks/>
              </p:cNvSpPr>
              <p:nvPr/>
            </p:nvSpPr>
            <p:spPr bwMode="auto">
              <a:xfrm>
                <a:off x="1407" y="2156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75" name="Freeform 1305"/>
              <p:cNvSpPr>
                <a:spLocks/>
              </p:cNvSpPr>
              <p:nvPr/>
            </p:nvSpPr>
            <p:spPr bwMode="auto">
              <a:xfrm>
                <a:off x="1407" y="214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76" name="Freeform 1306"/>
              <p:cNvSpPr>
                <a:spLocks/>
              </p:cNvSpPr>
              <p:nvPr/>
            </p:nvSpPr>
            <p:spPr bwMode="auto">
              <a:xfrm>
                <a:off x="1407" y="2142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77" name="Freeform 1307"/>
              <p:cNvSpPr>
                <a:spLocks/>
              </p:cNvSpPr>
              <p:nvPr/>
            </p:nvSpPr>
            <p:spPr bwMode="auto">
              <a:xfrm>
                <a:off x="1407" y="213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78" name="Freeform 1308"/>
              <p:cNvSpPr>
                <a:spLocks/>
              </p:cNvSpPr>
              <p:nvPr/>
            </p:nvSpPr>
            <p:spPr bwMode="auto">
              <a:xfrm>
                <a:off x="1407" y="212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79" name="Freeform 1309"/>
              <p:cNvSpPr>
                <a:spLocks/>
              </p:cNvSpPr>
              <p:nvPr/>
            </p:nvSpPr>
            <p:spPr bwMode="auto">
              <a:xfrm>
                <a:off x="1407" y="212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80" name="Freeform 1310"/>
              <p:cNvSpPr>
                <a:spLocks/>
              </p:cNvSpPr>
              <p:nvPr/>
            </p:nvSpPr>
            <p:spPr bwMode="auto">
              <a:xfrm>
                <a:off x="1407" y="2114"/>
                <a:ext cx="2447" cy="17"/>
              </a:xfrm>
              <a:custGeom>
                <a:avLst/>
                <a:gdLst>
                  <a:gd name="T0" fmla="*/ 2446 w 2447"/>
                  <a:gd name="T1" fmla="*/ 16 h 17"/>
                  <a:gd name="T2" fmla="*/ 0 w 2447"/>
                  <a:gd name="T3" fmla="*/ 16 h 17"/>
                  <a:gd name="T4" fmla="*/ 0 w 2447"/>
                  <a:gd name="T5" fmla="*/ 0 h 17"/>
                  <a:gd name="T6" fmla="*/ 2446 w 2447"/>
                  <a:gd name="T7" fmla="*/ 0 h 17"/>
                  <a:gd name="T8" fmla="*/ 2446 w 24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7"/>
                  <a:gd name="T17" fmla="*/ 2447 w 24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7">
                    <a:moveTo>
                      <a:pt x="24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6"/>
                    </a:lnTo>
                  </a:path>
                </a:pathLst>
              </a:custGeom>
              <a:solidFill>
                <a:srgbClr val="F9D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81" name="Freeform 1311"/>
              <p:cNvSpPr>
                <a:spLocks/>
              </p:cNvSpPr>
              <p:nvPr/>
            </p:nvSpPr>
            <p:spPr bwMode="auto">
              <a:xfrm>
                <a:off x="1407" y="210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82" name="Freeform 1312"/>
              <p:cNvSpPr>
                <a:spLocks/>
              </p:cNvSpPr>
              <p:nvPr/>
            </p:nvSpPr>
            <p:spPr bwMode="auto">
              <a:xfrm>
                <a:off x="1407" y="209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83" name="Freeform 1313"/>
              <p:cNvSpPr>
                <a:spLocks/>
              </p:cNvSpPr>
              <p:nvPr/>
            </p:nvSpPr>
            <p:spPr bwMode="auto">
              <a:xfrm>
                <a:off x="1407" y="2095"/>
                <a:ext cx="2447" cy="17"/>
              </a:xfrm>
              <a:custGeom>
                <a:avLst/>
                <a:gdLst>
                  <a:gd name="T0" fmla="*/ 2446 w 2447"/>
                  <a:gd name="T1" fmla="*/ 16 h 17"/>
                  <a:gd name="T2" fmla="*/ 0 w 2447"/>
                  <a:gd name="T3" fmla="*/ 16 h 17"/>
                  <a:gd name="T4" fmla="*/ 0 w 2447"/>
                  <a:gd name="T5" fmla="*/ 0 h 17"/>
                  <a:gd name="T6" fmla="*/ 2446 w 2447"/>
                  <a:gd name="T7" fmla="*/ 0 h 17"/>
                  <a:gd name="T8" fmla="*/ 2446 w 24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7"/>
                  <a:gd name="T17" fmla="*/ 2447 w 24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7">
                    <a:moveTo>
                      <a:pt x="24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6"/>
                    </a:lnTo>
                  </a:path>
                </a:pathLst>
              </a:custGeom>
              <a:solidFill>
                <a:srgbClr val="F9D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84" name="Freeform 1314"/>
              <p:cNvSpPr>
                <a:spLocks/>
              </p:cNvSpPr>
              <p:nvPr/>
            </p:nvSpPr>
            <p:spPr bwMode="auto">
              <a:xfrm>
                <a:off x="1407" y="208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85" name="Freeform 1315"/>
              <p:cNvSpPr>
                <a:spLocks/>
              </p:cNvSpPr>
              <p:nvPr/>
            </p:nvSpPr>
            <p:spPr bwMode="auto">
              <a:xfrm>
                <a:off x="1407" y="208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86" name="Freeform 1316"/>
              <p:cNvSpPr>
                <a:spLocks/>
              </p:cNvSpPr>
              <p:nvPr/>
            </p:nvSpPr>
            <p:spPr bwMode="auto">
              <a:xfrm>
                <a:off x="1407" y="2073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87" name="Freeform 1317"/>
              <p:cNvSpPr>
                <a:spLocks/>
              </p:cNvSpPr>
              <p:nvPr/>
            </p:nvSpPr>
            <p:spPr bwMode="auto">
              <a:xfrm>
                <a:off x="1407" y="2066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9D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88" name="Freeform 1318"/>
              <p:cNvSpPr>
                <a:spLocks/>
              </p:cNvSpPr>
              <p:nvPr/>
            </p:nvSpPr>
            <p:spPr bwMode="auto">
              <a:xfrm>
                <a:off x="1407" y="205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9D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89" name="Freeform 1319"/>
              <p:cNvSpPr>
                <a:spLocks/>
              </p:cNvSpPr>
              <p:nvPr/>
            </p:nvSpPr>
            <p:spPr bwMode="auto">
              <a:xfrm>
                <a:off x="1407" y="2052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D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90" name="Freeform 1320"/>
              <p:cNvSpPr>
                <a:spLocks/>
              </p:cNvSpPr>
              <p:nvPr/>
            </p:nvSpPr>
            <p:spPr bwMode="auto">
              <a:xfrm>
                <a:off x="1407" y="204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D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91" name="Freeform 1321"/>
              <p:cNvSpPr>
                <a:spLocks/>
              </p:cNvSpPr>
              <p:nvPr/>
            </p:nvSpPr>
            <p:spPr bwMode="auto">
              <a:xfrm>
                <a:off x="1407" y="203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D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92" name="Freeform 1322"/>
              <p:cNvSpPr>
                <a:spLocks/>
              </p:cNvSpPr>
              <p:nvPr/>
            </p:nvSpPr>
            <p:spPr bwMode="auto">
              <a:xfrm>
                <a:off x="1407" y="202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D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93" name="Freeform 1323"/>
              <p:cNvSpPr>
                <a:spLocks/>
              </p:cNvSpPr>
              <p:nvPr/>
            </p:nvSpPr>
            <p:spPr bwMode="auto">
              <a:xfrm>
                <a:off x="1407" y="2023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DE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94" name="Freeform 1324"/>
              <p:cNvSpPr>
                <a:spLocks/>
              </p:cNvSpPr>
              <p:nvPr/>
            </p:nvSpPr>
            <p:spPr bwMode="auto">
              <a:xfrm>
                <a:off x="1407" y="2015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DE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95" name="Freeform 1325"/>
              <p:cNvSpPr>
                <a:spLocks/>
              </p:cNvSpPr>
              <p:nvPr/>
            </p:nvSpPr>
            <p:spPr bwMode="auto">
              <a:xfrm>
                <a:off x="1407" y="200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DE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96" name="Freeform 1326"/>
              <p:cNvSpPr>
                <a:spLocks/>
              </p:cNvSpPr>
              <p:nvPr/>
            </p:nvSpPr>
            <p:spPr bwMode="auto">
              <a:xfrm>
                <a:off x="1407" y="200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D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97" name="Freeform 1327"/>
              <p:cNvSpPr>
                <a:spLocks/>
              </p:cNvSpPr>
              <p:nvPr/>
            </p:nvSpPr>
            <p:spPr bwMode="auto">
              <a:xfrm>
                <a:off x="1407" y="1995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D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98" name="Freeform 1328"/>
              <p:cNvSpPr>
                <a:spLocks/>
              </p:cNvSpPr>
              <p:nvPr/>
            </p:nvSpPr>
            <p:spPr bwMode="auto">
              <a:xfrm>
                <a:off x="1407" y="198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D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99" name="Freeform 1329"/>
              <p:cNvSpPr>
                <a:spLocks/>
              </p:cNvSpPr>
              <p:nvPr/>
            </p:nvSpPr>
            <p:spPr bwMode="auto">
              <a:xfrm>
                <a:off x="1407" y="198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D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00" name="Freeform 1330"/>
              <p:cNvSpPr>
                <a:spLocks/>
              </p:cNvSpPr>
              <p:nvPr/>
            </p:nvSpPr>
            <p:spPr bwMode="auto">
              <a:xfrm>
                <a:off x="1407" y="1973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D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01" name="Freeform 1331"/>
              <p:cNvSpPr>
                <a:spLocks/>
              </p:cNvSpPr>
              <p:nvPr/>
            </p:nvSpPr>
            <p:spPr bwMode="auto">
              <a:xfrm>
                <a:off x="1407" y="1965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D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02" name="Freeform 1332"/>
              <p:cNvSpPr>
                <a:spLocks/>
              </p:cNvSpPr>
              <p:nvPr/>
            </p:nvSpPr>
            <p:spPr bwMode="auto">
              <a:xfrm>
                <a:off x="1407" y="195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03" name="Freeform 1333"/>
              <p:cNvSpPr>
                <a:spLocks/>
              </p:cNvSpPr>
              <p:nvPr/>
            </p:nvSpPr>
            <p:spPr bwMode="auto">
              <a:xfrm>
                <a:off x="1407" y="1952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04" name="Freeform 1334"/>
              <p:cNvSpPr>
                <a:spLocks/>
              </p:cNvSpPr>
              <p:nvPr/>
            </p:nvSpPr>
            <p:spPr bwMode="auto">
              <a:xfrm>
                <a:off x="1407" y="1943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05" name="Freeform 1335"/>
              <p:cNvSpPr>
                <a:spLocks/>
              </p:cNvSpPr>
              <p:nvPr/>
            </p:nvSpPr>
            <p:spPr bwMode="auto">
              <a:xfrm>
                <a:off x="1407" y="193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06" name="Freeform 1336"/>
              <p:cNvSpPr>
                <a:spLocks/>
              </p:cNvSpPr>
              <p:nvPr/>
            </p:nvSpPr>
            <p:spPr bwMode="auto">
              <a:xfrm>
                <a:off x="1407" y="1930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07" name="Freeform 1337"/>
              <p:cNvSpPr>
                <a:spLocks/>
              </p:cNvSpPr>
              <p:nvPr/>
            </p:nvSpPr>
            <p:spPr bwMode="auto">
              <a:xfrm>
                <a:off x="1407" y="1923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08" name="Freeform 1338"/>
              <p:cNvSpPr>
                <a:spLocks/>
              </p:cNvSpPr>
              <p:nvPr/>
            </p:nvSpPr>
            <p:spPr bwMode="auto">
              <a:xfrm>
                <a:off x="1407" y="1915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09" name="Freeform 1339"/>
              <p:cNvSpPr>
                <a:spLocks/>
              </p:cNvSpPr>
              <p:nvPr/>
            </p:nvSpPr>
            <p:spPr bwMode="auto">
              <a:xfrm>
                <a:off x="1407" y="1909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10" name="Freeform 1340"/>
              <p:cNvSpPr>
                <a:spLocks/>
              </p:cNvSpPr>
              <p:nvPr/>
            </p:nvSpPr>
            <p:spPr bwMode="auto">
              <a:xfrm>
                <a:off x="1407" y="1901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11" name="Freeform 1341"/>
              <p:cNvSpPr>
                <a:spLocks/>
              </p:cNvSpPr>
              <p:nvPr/>
            </p:nvSpPr>
            <p:spPr bwMode="auto">
              <a:xfrm>
                <a:off x="1407" y="189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12" name="Freeform 1342"/>
              <p:cNvSpPr>
                <a:spLocks/>
              </p:cNvSpPr>
              <p:nvPr/>
            </p:nvSpPr>
            <p:spPr bwMode="auto">
              <a:xfrm>
                <a:off x="1407" y="1890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13" name="Freeform 1343"/>
              <p:cNvSpPr>
                <a:spLocks/>
              </p:cNvSpPr>
              <p:nvPr/>
            </p:nvSpPr>
            <p:spPr bwMode="auto">
              <a:xfrm>
                <a:off x="1407" y="1882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14" name="Freeform 1344"/>
              <p:cNvSpPr>
                <a:spLocks/>
              </p:cNvSpPr>
              <p:nvPr/>
            </p:nvSpPr>
            <p:spPr bwMode="auto">
              <a:xfrm>
                <a:off x="1407" y="1876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15" name="Freeform 1345"/>
              <p:cNvSpPr>
                <a:spLocks/>
              </p:cNvSpPr>
              <p:nvPr/>
            </p:nvSpPr>
            <p:spPr bwMode="auto">
              <a:xfrm>
                <a:off x="1407" y="1868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16" name="Freeform 1346"/>
              <p:cNvSpPr>
                <a:spLocks/>
              </p:cNvSpPr>
              <p:nvPr/>
            </p:nvSpPr>
            <p:spPr bwMode="auto">
              <a:xfrm>
                <a:off x="1407" y="186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17" name="Freeform 1347"/>
              <p:cNvSpPr>
                <a:spLocks/>
              </p:cNvSpPr>
              <p:nvPr/>
            </p:nvSpPr>
            <p:spPr bwMode="auto">
              <a:xfrm>
                <a:off x="1407" y="185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18" name="Freeform 1348"/>
              <p:cNvSpPr>
                <a:spLocks/>
              </p:cNvSpPr>
              <p:nvPr/>
            </p:nvSpPr>
            <p:spPr bwMode="auto">
              <a:xfrm>
                <a:off x="1407" y="1847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19" name="Freeform 1349"/>
              <p:cNvSpPr>
                <a:spLocks/>
              </p:cNvSpPr>
              <p:nvPr/>
            </p:nvSpPr>
            <p:spPr bwMode="auto">
              <a:xfrm>
                <a:off x="1407" y="183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20" name="Freeform 1350"/>
              <p:cNvSpPr>
                <a:spLocks/>
              </p:cNvSpPr>
              <p:nvPr/>
            </p:nvSpPr>
            <p:spPr bwMode="auto">
              <a:xfrm>
                <a:off x="1407" y="1833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21" name="Freeform 1351"/>
              <p:cNvSpPr>
                <a:spLocks/>
              </p:cNvSpPr>
              <p:nvPr/>
            </p:nvSpPr>
            <p:spPr bwMode="auto">
              <a:xfrm>
                <a:off x="1407" y="1824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22" name="Freeform 1352"/>
              <p:cNvSpPr>
                <a:spLocks/>
              </p:cNvSpPr>
              <p:nvPr/>
            </p:nvSpPr>
            <p:spPr bwMode="auto">
              <a:xfrm>
                <a:off x="1407" y="181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23" name="Freeform 1353"/>
              <p:cNvSpPr>
                <a:spLocks/>
              </p:cNvSpPr>
              <p:nvPr/>
            </p:nvSpPr>
            <p:spPr bwMode="auto">
              <a:xfrm>
                <a:off x="1407" y="181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24" name="Freeform 1354"/>
              <p:cNvSpPr>
                <a:spLocks/>
              </p:cNvSpPr>
              <p:nvPr/>
            </p:nvSpPr>
            <p:spPr bwMode="auto">
              <a:xfrm>
                <a:off x="1407" y="180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25" name="Freeform 1355"/>
              <p:cNvSpPr>
                <a:spLocks/>
              </p:cNvSpPr>
              <p:nvPr/>
            </p:nvSpPr>
            <p:spPr bwMode="auto">
              <a:xfrm>
                <a:off x="1407" y="179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26" name="Freeform 1356"/>
              <p:cNvSpPr>
                <a:spLocks/>
              </p:cNvSpPr>
              <p:nvPr/>
            </p:nvSpPr>
            <p:spPr bwMode="auto">
              <a:xfrm>
                <a:off x="1407" y="179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27" name="Freeform 1357"/>
              <p:cNvSpPr>
                <a:spLocks/>
              </p:cNvSpPr>
              <p:nvPr/>
            </p:nvSpPr>
            <p:spPr bwMode="auto">
              <a:xfrm>
                <a:off x="1407" y="1782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28" name="Freeform 1358"/>
              <p:cNvSpPr>
                <a:spLocks/>
              </p:cNvSpPr>
              <p:nvPr/>
            </p:nvSpPr>
            <p:spPr bwMode="auto">
              <a:xfrm>
                <a:off x="1407" y="1775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29" name="Freeform 1359"/>
              <p:cNvSpPr>
                <a:spLocks/>
              </p:cNvSpPr>
              <p:nvPr/>
            </p:nvSpPr>
            <p:spPr bwMode="auto">
              <a:xfrm>
                <a:off x="1407" y="176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30" name="Freeform 1360"/>
              <p:cNvSpPr>
                <a:spLocks/>
              </p:cNvSpPr>
              <p:nvPr/>
            </p:nvSpPr>
            <p:spPr bwMode="auto">
              <a:xfrm>
                <a:off x="1407" y="1761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31" name="Freeform 1361"/>
              <p:cNvSpPr>
                <a:spLocks/>
              </p:cNvSpPr>
              <p:nvPr/>
            </p:nvSpPr>
            <p:spPr bwMode="auto">
              <a:xfrm>
                <a:off x="1407" y="1753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32" name="Freeform 1362"/>
              <p:cNvSpPr>
                <a:spLocks/>
              </p:cNvSpPr>
              <p:nvPr/>
            </p:nvSpPr>
            <p:spPr bwMode="auto">
              <a:xfrm>
                <a:off x="1407" y="174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33" name="Freeform 1363"/>
              <p:cNvSpPr>
                <a:spLocks/>
              </p:cNvSpPr>
              <p:nvPr/>
            </p:nvSpPr>
            <p:spPr bwMode="auto">
              <a:xfrm>
                <a:off x="1407" y="173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34" name="Freeform 1364"/>
              <p:cNvSpPr>
                <a:spLocks/>
              </p:cNvSpPr>
              <p:nvPr/>
            </p:nvSpPr>
            <p:spPr bwMode="auto">
              <a:xfrm>
                <a:off x="1407" y="1733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35" name="Freeform 1365"/>
              <p:cNvSpPr>
                <a:spLocks/>
              </p:cNvSpPr>
              <p:nvPr/>
            </p:nvSpPr>
            <p:spPr bwMode="auto">
              <a:xfrm>
                <a:off x="1407" y="1725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36" name="Freeform 1366"/>
              <p:cNvSpPr>
                <a:spLocks/>
              </p:cNvSpPr>
              <p:nvPr/>
            </p:nvSpPr>
            <p:spPr bwMode="auto">
              <a:xfrm>
                <a:off x="1407" y="171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8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37" name="Freeform 1367"/>
              <p:cNvSpPr>
                <a:spLocks/>
              </p:cNvSpPr>
              <p:nvPr/>
            </p:nvSpPr>
            <p:spPr bwMode="auto">
              <a:xfrm>
                <a:off x="1407" y="1711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8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38" name="Freeform 1368"/>
              <p:cNvSpPr>
                <a:spLocks/>
              </p:cNvSpPr>
              <p:nvPr/>
            </p:nvSpPr>
            <p:spPr bwMode="auto">
              <a:xfrm>
                <a:off x="1407" y="170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AE8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39" name="Freeform 1369"/>
              <p:cNvSpPr>
                <a:spLocks/>
              </p:cNvSpPr>
              <p:nvPr/>
            </p:nvSpPr>
            <p:spPr bwMode="auto">
              <a:xfrm>
                <a:off x="1407" y="169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AE8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40" name="Freeform 1370"/>
              <p:cNvSpPr>
                <a:spLocks/>
              </p:cNvSpPr>
              <p:nvPr/>
            </p:nvSpPr>
            <p:spPr bwMode="auto">
              <a:xfrm>
                <a:off x="1407" y="1692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41" name="Freeform 1371"/>
              <p:cNvSpPr>
                <a:spLocks/>
              </p:cNvSpPr>
              <p:nvPr/>
            </p:nvSpPr>
            <p:spPr bwMode="auto">
              <a:xfrm>
                <a:off x="1407" y="1686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BE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42" name="Freeform 1372"/>
              <p:cNvSpPr>
                <a:spLocks/>
              </p:cNvSpPr>
              <p:nvPr/>
            </p:nvSpPr>
            <p:spPr bwMode="auto">
              <a:xfrm>
                <a:off x="1407" y="167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43" name="Freeform 1373"/>
              <p:cNvSpPr>
                <a:spLocks/>
              </p:cNvSpPr>
              <p:nvPr/>
            </p:nvSpPr>
            <p:spPr bwMode="auto">
              <a:xfrm>
                <a:off x="1407" y="167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44" name="Freeform 1374"/>
              <p:cNvSpPr>
                <a:spLocks/>
              </p:cNvSpPr>
              <p:nvPr/>
            </p:nvSpPr>
            <p:spPr bwMode="auto">
              <a:xfrm>
                <a:off x="1407" y="1664"/>
                <a:ext cx="2447" cy="17"/>
              </a:xfrm>
              <a:custGeom>
                <a:avLst/>
                <a:gdLst>
                  <a:gd name="T0" fmla="*/ 2446 w 2447"/>
                  <a:gd name="T1" fmla="*/ 16 h 17"/>
                  <a:gd name="T2" fmla="*/ 0 w 2447"/>
                  <a:gd name="T3" fmla="*/ 16 h 17"/>
                  <a:gd name="T4" fmla="*/ 0 w 2447"/>
                  <a:gd name="T5" fmla="*/ 0 h 17"/>
                  <a:gd name="T6" fmla="*/ 2446 w 2447"/>
                  <a:gd name="T7" fmla="*/ 0 h 17"/>
                  <a:gd name="T8" fmla="*/ 2446 w 24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7"/>
                  <a:gd name="T17" fmla="*/ 2447 w 24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7">
                    <a:moveTo>
                      <a:pt x="24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6"/>
                    </a:lnTo>
                  </a:path>
                </a:pathLst>
              </a:custGeom>
              <a:solidFill>
                <a:srgbClr val="FBE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45" name="Freeform 1375"/>
              <p:cNvSpPr>
                <a:spLocks/>
              </p:cNvSpPr>
              <p:nvPr/>
            </p:nvSpPr>
            <p:spPr bwMode="auto">
              <a:xfrm>
                <a:off x="1407" y="165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46" name="Freeform 1376"/>
              <p:cNvSpPr>
                <a:spLocks/>
              </p:cNvSpPr>
              <p:nvPr/>
            </p:nvSpPr>
            <p:spPr bwMode="auto">
              <a:xfrm>
                <a:off x="1407" y="164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47" name="Freeform 1377"/>
              <p:cNvSpPr>
                <a:spLocks/>
              </p:cNvSpPr>
              <p:nvPr/>
            </p:nvSpPr>
            <p:spPr bwMode="auto">
              <a:xfrm>
                <a:off x="1407" y="1643"/>
                <a:ext cx="2447" cy="17"/>
              </a:xfrm>
              <a:custGeom>
                <a:avLst/>
                <a:gdLst>
                  <a:gd name="T0" fmla="*/ 2446 w 2447"/>
                  <a:gd name="T1" fmla="*/ 16 h 17"/>
                  <a:gd name="T2" fmla="*/ 0 w 2447"/>
                  <a:gd name="T3" fmla="*/ 16 h 17"/>
                  <a:gd name="T4" fmla="*/ 0 w 2447"/>
                  <a:gd name="T5" fmla="*/ 0 h 17"/>
                  <a:gd name="T6" fmla="*/ 2446 w 2447"/>
                  <a:gd name="T7" fmla="*/ 0 h 17"/>
                  <a:gd name="T8" fmla="*/ 2446 w 24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7"/>
                  <a:gd name="T17" fmla="*/ 2447 w 24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7">
                    <a:moveTo>
                      <a:pt x="24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6"/>
                    </a:lnTo>
                  </a:path>
                </a:pathLst>
              </a:custGeom>
              <a:solidFill>
                <a:srgbClr val="FBE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48" name="Freeform 1378"/>
              <p:cNvSpPr>
                <a:spLocks/>
              </p:cNvSpPr>
              <p:nvPr/>
            </p:nvSpPr>
            <p:spPr bwMode="auto">
              <a:xfrm>
                <a:off x="1407" y="1634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49" name="Freeform 1379"/>
              <p:cNvSpPr>
                <a:spLocks/>
              </p:cNvSpPr>
              <p:nvPr/>
            </p:nvSpPr>
            <p:spPr bwMode="auto">
              <a:xfrm>
                <a:off x="1407" y="162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50" name="Freeform 1380"/>
              <p:cNvSpPr>
                <a:spLocks/>
              </p:cNvSpPr>
              <p:nvPr/>
            </p:nvSpPr>
            <p:spPr bwMode="auto">
              <a:xfrm>
                <a:off x="1407" y="162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51" name="Freeform 1381"/>
              <p:cNvSpPr>
                <a:spLocks/>
              </p:cNvSpPr>
              <p:nvPr/>
            </p:nvSpPr>
            <p:spPr bwMode="auto">
              <a:xfrm>
                <a:off x="1407" y="161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BE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52" name="Freeform 1382"/>
              <p:cNvSpPr>
                <a:spLocks/>
              </p:cNvSpPr>
              <p:nvPr/>
            </p:nvSpPr>
            <p:spPr bwMode="auto">
              <a:xfrm>
                <a:off x="1407" y="160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53" name="Freeform 1383"/>
              <p:cNvSpPr>
                <a:spLocks/>
              </p:cNvSpPr>
              <p:nvPr/>
            </p:nvSpPr>
            <p:spPr bwMode="auto">
              <a:xfrm>
                <a:off x="1407" y="159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54" name="Freeform 1384"/>
              <p:cNvSpPr>
                <a:spLocks/>
              </p:cNvSpPr>
              <p:nvPr/>
            </p:nvSpPr>
            <p:spPr bwMode="auto">
              <a:xfrm>
                <a:off x="1407" y="1592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BE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55" name="Freeform 1385"/>
              <p:cNvSpPr>
                <a:spLocks/>
              </p:cNvSpPr>
              <p:nvPr/>
            </p:nvSpPr>
            <p:spPr bwMode="auto">
              <a:xfrm>
                <a:off x="1407" y="1585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56" name="Freeform 1386"/>
              <p:cNvSpPr>
                <a:spLocks/>
              </p:cNvSpPr>
              <p:nvPr/>
            </p:nvSpPr>
            <p:spPr bwMode="auto">
              <a:xfrm>
                <a:off x="1407" y="157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57" name="Freeform 1387"/>
              <p:cNvSpPr>
                <a:spLocks/>
              </p:cNvSpPr>
              <p:nvPr/>
            </p:nvSpPr>
            <p:spPr bwMode="auto">
              <a:xfrm>
                <a:off x="1407" y="1571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BE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58" name="Freeform 1388"/>
              <p:cNvSpPr>
                <a:spLocks/>
              </p:cNvSpPr>
              <p:nvPr/>
            </p:nvSpPr>
            <p:spPr bwMode="auto">
              <a:xfrm>
                <a:off x="1407" y="1563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D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59" name="Freeform 1389"/>
              <p:cNvSpPr>
                <a:spLocks/>
              </p:cNvSpPr>
              <p:nvPr/>
            </p:nvSpPr>
            <p:spPr bwMode="auto">
              <a:xfrm>
                <a:off x="1407" y="155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D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60" name="Freeform 1390"/>
              <p:cNvSpPr>
                <a:spLocks/>
              </p:cNvSpPr>
              <p:nvPr/>
            </p:nvSpPr>
            <p:spPr bwMode="auto">
              <a:xfrm>
                <a:off x="1407" y="154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D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61" name="Freeform 1391"/>
              <p:cNvSpPr>
                <a:spLocks/>
              </p:cNvSpPr>
              <p:nvPr/>
            </p:nvSpPr>
            <p:spPr bwMode="auto">
              <a:xfrm>
                <a:off x="1407" y="1543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BED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62" name="Freeform 1392"/>
              <p:cNvSpPr>
                <a:spLocks/>
              </p:cNvSpPr>
              <p:nvPr/>
            </p:nvSpPr>
            <p:spPr bwMode="auto">
              <a:xfrm>
                <a:off x="1407" y="1534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63" name="Freeform 1393"/>
              <p:cNvSpPr>
                <a:spLocks/>
              </p:cNvSpPr>
              <p:nvPr/>
            </p:nvSpPr>
            <p:spPr bwMode="auto">
              <a:xfrm>
                <a:off x="1407" y="152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E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64" name="Freeform 1394"/>
              <p:cNvSpPr>
                <a:spLocks/>
              </p:cNvSpPr>
              <p:nvPr/>
            </p:nvSpPr>
            <p:spPr bwMode="auto">
              <a:xfrm>
                <a:off x="1407" y="1521"/>
                <a:ext cx="2447" cy="17"/>
              </a:xfrm>
              <a:custGeom>
                <a:avLst/>
                <a:gdLst>
                  <a:gd name="T0" fmla="*/ 2446 w 2447"/>
                  <a:gd name="T1" fmla="*/ 16 h 17"/>
                  <a:gd name="T2" fmla="*/ 0 w 2447"/>
                  <a:gd name="T3" fmla="*/ 16 h 17"/>
                  <a:gd name="T4" fmla="*/ 0 w 2447"/>
                  <a:gd name="T5" fmla="*/ 0 h 17"/>
                  <a:gd name="T6" fmla="*/ 2446 w 2447"/>
                  <a:gd name="T7" fmla="*/ 0 h 17"/>
                  <a:gd name="T8" fmla="*/ 2446 w 24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7"/>
                  <a:gd name="T17" fmla="*/ 2447 w 24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7">
                    <a:moveTo>
                      <a:pt x="24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6"/>
                    </a:lnTo>
                  </a:path>
                </a:pathLst>
              </a:custGeom>
              <a:solidFill>
                <a:srgbClr val="FBE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65" name="Freeform 1395"/>
              <p:cNvSpPr>
                <a:spLocks/>
              </p:cNvSpPr>
              <p:nvPr/>
            </p:nvSpPr>
            <p:spPr bwMode="auto">
              <a:xfrm>
                <a:off x="1407" y="1513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F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66" name="Freeform 1396"/>
              <p:cNvSpPr>
                <a:spLocks/>
              </p:cNvSpPr>
              <p:nvPr/>
            </p:nvSpPr>
            <p:spPr bwMode="auto">
              <a:xfrm>
                <a:off x="1407" y="150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F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67" name="Freeform 1397"/>
              <p:cNvSpPr>
                <a:spLocks/>
              </p:cNvSpPr>
              <p:nvPr/>
            </p:nvSpPr>
            <p:spPr bwMode="auto">
              <a:xfrm>
                <a:off x="1407" y="1500"/>
                <a:ext cx="2447" cy="17"/>
              </a:xfrm>
              <a:custGeom>
                <a:avLst/>
                <a:gdLst>
                  <a:gd name="T0" fmla="*/ 2446 w 2447"/>
                  <a:gd name="T1" fmla="*/ 16 h 17"/>
                  <a:gd name="T2" fmla="*/ 0 w 2447"/>
                  <a:gd name="T3" fmla="*/ 16 h 17"/>
                  <a:gd name="T4" fmla="*/ 0 w 2447"/>
                  <a:gd name="T5" fmla="*/ 0 h 17"/>
                  <a:gd name="T6" fmla="*/ 2446 w 2447"/>
                  <a:gd name="T7" fmla="*/ 0 h 17"/>
                  <a:gd name="T8" fmla="*/ 2446 w 24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7"/>
                  <a:gd name="T17" fmla="*/ 2447 w 24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7">
                    <a:moveTo>
                      <a:pt x="24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6"/>
                    </a:lnTo>
                  </a:path>
                </a:pathLst>
              </a:custGeom>
              <a:solidFill>
                <a:srgbClr val="FBF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68" name="Freeform 1398"/>
              <p:cNvSpPr>
                <a:spLocks/>
              </p:cNvSpPr>
              <p:nvPr/>
            </p:nvSpPr>
            <p:spPr bwMode="auto">
              <a:xfrm>
                <a:off x="1407" y="149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BF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69" name="Freeform 1399"/>
              <p:cNvSpPr>
                <a:spLocks/>
              </p:cNvSpPr>
              <p:nvPr/>
            </p:nvSpPr>
            <p:spPr bwMode="auto">
              <a:xfrm>
                <a:off x="1407" y="148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F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70" name="Freeform 1400"/>
              <p:cNvSpPr>
                <a:spLocks/>
              </p:cNvSpPr>
              <p:nvPr/>
            </p:nvSpPr>
            <p:spPr bwMode="auto">
              <a:xfrm>
                <a:off x="1407" y="148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F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71" name="Freeform 1401"/>
              <p:cNvSpPr>
                <a:spLocks/>
              </p:cNvSpPr>
              <p:nvPr/>
            </p:nvSpPr>
            <p:spPr bwMode="auto">
              <a:xfrm>
                <a:off x="1407" y="1473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BF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72" name="Freeform 1402"/>
              <p:cNvSpPr>
                <a:spLocks/>
              </p:cNvSpPr>
              <p:nvPr/>
            </p:nvSpPr>
            <p:spPr bwMode="auto">
              <a:xfrm>
                <a:off x="1407" y="146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F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73" name="Freeform 1403"/>
              <p:cNvSpPr>
                <a:spLocks/>
              </p:cNvSpPr>
              <p:nvPr/>
            </p:nvSpPr>
            <p:spPr bwMode="auto">
              <a:xfrm>
                <a:off x="1407" y="1459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BF1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74" name="Freeform 1404"/>
              <p:cNvSpPr>
                <a:spLocks/>
              </p:cNvSpPr>
              <p:nvPr/>
            </p:nvSpPr>
            <p:spPr bwMode="auto">
              <a:xfrm>
                <a:off x="1407" y="1452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BF1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75" name="Freeform 1405"/>
              <p:cNvSpPr>
                <a:spLocks/>
              </p:cNvSpPr>
              <p:nvPr/>
            </p:nvSpPr>
            <p:spPr bwMode="auto">
              <a:xfrm>
                <a:off x="1407" y="1444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F1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76" name="Freeform 1406"/>
              <p:cNvSpPr>
                <a:spLocks/>
              </p:cNvSpPr>
              <p:nvPr/>
            </p:nvSpPr>
            <p:spPr bwMode="auto">
              <a:xfrm>
                <a:off x="1407" y="1438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BF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77" name="Freeform 1407"/>
              <p:cNvSpPr>
                <a:spLocks/>
              </p:cNvSpPr>
              <p:nvPr/>
            </p:nvSpPr>
            <p:spPr bwMode="auto">
              <a:xfrm>
                <a:off x="1407" y="143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BF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78" name="Freeform 1408"/>
              <p:cNvSpPr>
                <a:spLocks/>
              </p:cNvSpPr>
              <p:nvPr/>
            </p:nvSpPr>
            <p:spPr bwMode="auto">
              <a:xfrm>
                <a:off x="1407" y="142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CF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79" name="Freeform 1409"/>
              <p:cNvSpPr>
                <a:spLocks/>
              </p:cNvSpPr>
              <p:nvPr/>
            </p:nvSpPr>
            <p:spPr bwMode="auto">
              <a:xfrm>
                <a:off x="1407" y="1416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CF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80" name="Freeform 1410"/>
              <p:cNvSpPr>
                <a:spLocks/>
              </p:cNvSpPr>
              <p:nvPr/>
            </p:nvSpPr>
            <p:spPr bwMode="auto">
              <a:xfrm>
                <a:off x="1407" y="140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3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81" name="Freeform 1411"/>
              <p:cNvSpPr>
                <a:spLocks/>
              </p:cNvSpPr>
              <p:nvPr/>
            </p:nvSpPr>
            <p:spPr bwMode="auto">
              <a:xfrm>
                <a:off x="1407" y="1402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CF3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82" name="Freeform 1412"/>
              <p:cNvSpPr>
                <a:spLocks/>
              </p:cNvSpPr>
              <p:nvPr/>
            </p:nvSpPr>
            <p:spPr bwMode="auto">
              <a:xfrm>
                <a:off x="1407" y="1395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CF3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83" name="Freeform 1413"/>
              <p:cNvSpPr>
                <a:spLocks/>
              </p:cNvSpPr>
              <p:nvPr/>
            </p:nvSpPr>
            <p:spPr bwMode="auto">
              <a:xfrm>
                <a:off x="1407" y="138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3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84" name="Freeform 1414"/>
              <p:cNvSpPr>
                <a:spLocks/>
              </p:cNvSpPr>
              <p:nvPr/>
            </p:nvSpPr>
            <p:spPr bwMode="auto">
              <a:xfrm>
                <a:off x="1407" y="138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85" name="Freeform 1415"/>
              <p:cNvSpPr>
                <a:spLocks/>
              </p:cNvSpPr>
              <p:nvPr/>
            </p:nvSpPr>
            <p:spPr bwMode="auto">
              <a:xfrm>
                <a:off x="1407" y="1372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86" name="Freeform 1416"/>
              <p:cNvSpPr>
                <a:spLocks/>
              </p:cNvSpPr>
              <p:nvPr/>
            </p:nvSpPr>
            <p:spPr bwMode="auto">
              <a:xfrm>
                <a:off x="1407" y="136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87" name="Freeform 1417"/>
              <p:cNvSpPr>
                <a:spLocks/>
              </p:cNvSpPr>
              <p:nvPr/>
            </p:nvSpPr>
            <p:spPr bwMode="auto">
              <a:xfrm>
                <a:off x="1407" y="135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88" name="Freeform 1418"/>
              <p:cNvSpPr>
                <a:spLocks/>
              </p:cNvSpPr>
              <p:nvPr/>
            </p:nvSpPr>
            <p:spPr bwMode="auto">
              <a:xfrm>
                <a:off x="1407" y="1352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CF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89" name="Freeform 1419"/>
              <p:cNvSpPr>
                <a:spLocks/>
              </p:cNvSpPr>
              <p:nvPr/>
            </p:nvSpPr>
            <p:spPr bwMode="auto">
              <a:xfrm>
                <a:off x="1407" y="1344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90" name="Freeform 1420"/>
              <p:cNvSpPr>
                <a:spLocks/>
              </p:cNvSpPr>
              <p:nvPr/>
            </p:nvSpPr>
            <p:spPr bwMode="auto">
              <a:xfrm>
                <a:off x="1407" y="133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91" name="Freeform 1421"/>
              <p:cNvSpPr>
                <a:spLocks/>
              </p:cNvSpPr>
              <p:nvPr/>
            </p:nvSpPr>
            <p:spPr bwMode="auto">
              <a:xfrm>
                <a:off x="1407" y="1330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CF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92" name="Freeform 1422"/>
              <p:cNvSpPr>
                <a:spLocks/>
              </p:cNvSpPr>
              <p:nvPr/>
            </p:nvSpPr>
            <p:spPr bwMode="auto">
              <a:xfrm>
                <a:off x="1407" y="1323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93" name="Freeform 1423"/>
              <p:cNvSpPr>
                <a:spLocks/>
              </p:cNvSpPr>
              <p:nvPr/>
            </p:nvSpPr>
            <p:spPr bwMode="auto">
              <a:xfrm>
                <a:off x="1407" y="1316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CF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94" name="Freeform 1424"/>
              <p:cNvSpPr>
                <a:spLocks/>
              </p:cNvSpPr>
              <p:nvPr/>
            </p:nvSpPr>
            <p:spPr bwMode="auto">
              <a:xfrm>
                <a:off x="1407" y="1309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CF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95" name="Freeform 1425"/>
              <p:cNvSpPr>
                <a:spLocks/>
              </p:cNvSpPr>
              <p:nvPr/>
            </p:nvSpPr>
            <p:spPr bwMode="auto">
              <a:xfrm>
                <a:off x="1407" y="1301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96" name="Freeform 1426"/>
              <p:cNvSpPr>
                <a:spLocks/>
              </p:cNvSpPr>
              <p:nvPr/>
            </p:nvSpPr>
            <p:spPr bwMode="auto">
              <a:xfrm>
                <a:off x="1407" y="129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97" name="Freeform 1427"/>
              <p:cNvSpPr>
                <a:spLocks/>
              </p:cNvSpPr>
              <p:nvPr/>
            </p:nvSpPr>
            <p:spPr bwMode="auto">
              <a:xfrm>
                <a:off x="1407" y="128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98" name="Freeform 1428"/>
              <p:cNvSpPr>
                <a:spLocks/>
              </p:cNvSpPr>
              <p:nvPr/>
            </p:nvSpPr>
            <p:spPr bwMode="auto">
              <a:xfrm>
                <a:off x="1407" y="1283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CF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99" name="Freeform 1429"/>
              <p:cNvSpPr>
                <a:spLocks/>
              </p:cNvSpPr>
              <p:nvPr/>
            </p:nvSpPr>
            <p:spPr bwMode="auto">
              <a:xfrm>
                <a:off x="1407" y="1275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00" name="Freeform 1430"/>
              <p:cNvSpPr>
                <a:spLocks/>
              </p:cNvSpPr>
              <p:nvPr/>
            </p:nvSpPr>
            <p:spPr bwMode="auto">
              <a:xfrm>
                <a:off x="1407" y="126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01" name="Freeform 1431"/>
              <p:cNvSpPr>
                <a:spLocks/>
              </p:cNvSpPr>
              <p:nvPr/>
            </p:nvSpPr>
            <p:spPr bwMode="auto">
              <a:xfrm>
                <a:off x="1407" y="1261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CF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02" name="Freeform 1432"/>
              <p:cNvSpPr>
                <a:spLocks/>
              </p:cNvSpPr>
              <p:nvPr/>
            </p:nvSpPr>
            <p:spPr bwMode="auto">
              <a:xfrm>
                <a:off x="1407" y="1254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CF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03" name="Freeform 1433"/>
              <p:cNvSpPr>
                <a:spLocks/>
              </p:cNvSpPr>
              <p:nvPr/>
            </p:nvSpPr>
            <p:spPr bwMode="auto">
              <a:xfrm>
                <a:off x="1407" y="124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CF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04" name="Freeform 1434"/>
              <p:cNvSpPr>
                <a:spLocks/>
              </p:cNvSpPr>
              <p:nvPr/>
            </p:nvSpPr>
            <p:spPr bwMode="auto">
              <a:xfrm>
                <a:off x="1407" y="1240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DF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05" name="Freeform 1435"/>
              <p:cNvSpPr>
                <a:spLocks/>
              </p:cNvSpPr>
              <p:nvPr/>
            </p:nvSpPr>
            <p:spPr bwMode="auto">
              <a:xfrm>
                <a:off x="1407" y="1234"/>
                <a:ext cx="2447" cy="17"/>
              </a:xfrm>
              <a:custGeom>
                <a:avLst/>
                <a:gdLst>
                  <a:gd name="T0" fmla="*/ 2446 w 2447"/>
                  <a:gd name="T1" fmla="*/ 16 h 17"/>
                  <a:gd name="T2" fmla="*/ 0 w 2447"/>
                  <a:gd name="T3" fmla="*/ 16 h 17"/>
                  <a:gd name="T4" fmla="*/ 0 w 2447"/>
                  <a:gd name="T5" fmla="*/ 0 h 17"/>
                  <a:gd name="T6" fmla="*/ 2446 w 2447"/>
                  <a:gd name="T7" fmla="*/ 0 h 17"/>
                  <a:gd name="T8" fmla="*/ 2446 w 24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7"/>
                  <a:gd name="T17" fmla="*/ 2447 w 24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7">
                    <a:moveTo>
                      <a:pt x="24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6"/>
                    </a:lnTo>
                  </a:path>
                </a:pathLst>
              </a:custGeom>
              <a:solidFill>
                <a:srgbClr val="FDF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06" name="Freeform 1436"/>
              <p:cNvSpPr>
                <a:spLocks/>
              </p:cNvSpPr>
              <p:nvPr/>
            </p:nvSpPr>
            <p:spPr bwMode="auto">
              <a:xfrm>
                <a:off x="1407" y="1225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DF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07" name="Freeform 1437"/>
              <p:cNvSpPr>
                <a:spLocks/>
              </p:cNvSpPr>
              <p:nvPr/>
            </p:nvSpPr>
            <p:spPr bwMode="auto">
              <a:xfrm>
                <a:off x="1407" y="1219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DF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08" name="Freeform 1438"/>
              <p:cNvSpPr>
                <a:spLocks/>
              </p:cNvSpPr>
              <p:nvPr/>
            </p:nvSpPr>
            <p:spPr bwMode="auto">
              <a:xfrm>
                <a:off x="1407" y="1212"/>
                <a:ext cx="2447" cy="17"/>
              </a:xfrm>
              <a:custGeom>
                <a:avLst/>
                <a:gdLst>
                  <a:gd name="T0" fmla="*/ 2446 w 2447"/>
                  <a:gd name="T1" fmla="*/ 16 h 17"/>
                  <a:gd name="T2" fmla="*/ 0 w 2447"/>
                  <a:gd name="T3" fmla="*/ 16 h 17"/>
                  <a:gd name="T4" fmla="*/ 0 w 2447"/>
                  <a:gd name="T5" fmla="*/ 0 h 17"/>
                  <a:gd name="T6" fmla="*/ 2446 w 2447"/>
                  <a:gd name="T7" fmla="*/ 0 h 17"/>
                  <a:gd name="T8" fmla="*/ 2446 w 24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7"/>
                  <a:gd name="T17" fmla="*/ 2447 w 24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7">
                    <a:moveTo>
                      <a:pt x="24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6"/>
                    </a:lnTo>
                  </a:path>
                </a:pathLst>
              </a:custGeom>
              <a:solidFill>
                <a:srgbClr val="FDF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09" name="Freeform 1439"/>
              <p:cNvSpPr>
                <a:spLocks/>
              </p:cNvSpPr>
              <p:nvPr/>
            </p:nvSpPr>
            <p:spPr bwMode="auto">
              <a:xfrm>
                <a:off x="1407" y="1204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DF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10" name="Freeform 1440"/>
              <p:cNvSpPr>
                <a:spLocks/>
              </p:cNvSpPr>
              <p:nvPr/>
            </p:nvSpPr>
            <p:spPr bwMode="auto">
              <a:xfrm>
                <a:off x="1407" y="1197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DF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11" name="Freeform 1441"/>
              <p:cNvSpPr>
                <a:spLocks/>
              </p:cNvSpPr>
              <p:nvPr/>
            </p:nvSpPr>
            <p:spPr bwMode="auto">
              <a:xfrm>
                <a:off x="1407" y="1191"/>
                <a:ext cx="2447" cy="17"/>
              </a:xfrm>
              <a:custGeom>
                <a:avLst/>
                <a:gdLst>
                  <a:gd name="T0" fmla="*/ 2446 w 2447"/>
                  <a:gd name="T1" fmla="*/ 16 h 17"/>
                  <a:gd name="T2" fmla="*/ 0 w 2447"/>
                  <a:gd name="T3" fmla="*/ 16 h 17"/>
                  <a:gd name="T4" fmla="*/ 0 w 2447"/>
                  <a:gd name="T5" fmla="*/ 0 h 17"/>
                  <a:gd name="T6" fmla="*/ 2446 w 2447"/>
                  <a:gd name="T7" fmla="*/ 0 h 17"/>
                  <a:gd name="T8" fmla="*/ 2446 w 24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7"/>
                  <a:gd name="T17" fmla="*/ 2447 w 24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7">
                    <a:moveTo>
                      <a:pt x="24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6"/>
                    </a:lnTo>
                  </a:path>
                </a:pathLst>
              </a:custGeom>
              <a:solidFill>
                <a:srgbClr val="FDF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12" name="Freeform 1442"/>
              <p:cNvSpPr>
                <a:spLocks/>
              </p:cNvSpPr>
              <p:nvPr/>
            </p:nvSpPr>
            <p:spPr bwMode="auto">
              <a:xfrm>
                <a:off x="1407" y="1182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DF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13" name="Freeform 1443"/>
              <p:cNvSpPr>
                <a:spLocks/>
              </p:cNvSpPr>
              <p:nvPr/>
            </p:nvSpPr>
            <p:spPr bwMode="auto">
              <a:xfrm>
                <a:off x="1407" y="1176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DF9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14" name="Freeform 1444"/>
              <p:cNvSpPr>
                <a:spLocks/>
              </p:cNvSpPr>
              <p:nvPr/>
            </p:nvSpPr>
            <p:spPr bwMode="auto">
              <a:xfrm>
                <a:off x="1407" y="1168"/>
                <a:ext cx="2447" cy="19"/>
              </a:xfrm>
              <a:custGeom>
                <a:avLst/>
                <a:gdLst>
                  <a:gd name="T0" fmla="*/ 2446 w 2447"/>
                  <a:gd name="T1" fmla="*/ 18 h 19"/>
                  <a:gd name="T2" fmla="*/ 0 w 2447"/>
                  <a:gd name="T3" fmla="*/ 18 h 19"/>
                  <a:gd name="T4" fmla="*/ 0 w 2447"/>
                  <a:gd name="T5" fmla="*/ 0 h 19"/>
                  <a:gd name="T6" fmla="*/ 2446 w 2447"/>
                  <a:gd name="T7" fmla="*/ 0 h 19"/>
                  <a:gd name="T8" fmla="*/ 2446 w 244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9"/>
                  <a:gd name="T17" fmla="*/ 2447 w 244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9">
                    <a:moveTo>
                      <a:pt x="2446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8"/>
                    </a:lnTo>
                  </a:path>
                </a:pathLst>
              </a:custGeom>
              <a:solidFill>
                <a:srgbClr val="FDF9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15" name="Freeform 1445"/>
              <p:cNvSpPr>
                <a:spLocks/>
              </p:cNvSpPr>
              <p:nvPr/>
            </p:nvSpPr>
            <p:spPr bwMode="auto">
              <a:xfrm>
                <a:off x="1407" y="1162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DF9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16" name="Freeform 1446"/>
              <p:cNvSpPr>
                <a:spLocks/>
              </p:cNvSpPr>
              <p:nvPr/>
            </p:nvSpPr>
            <p:spPr bwMode="auto">
              <a:xfrm>
                <a:off x="1407" y="1162"/>
                <a:ext cx="2447" cy="18"/>
              </a:xfrm>
              <a:custGeom>
                <a:avLst/>
                <a:gdLst>
                  <a:gd name="T0" fmla="*/ 2446 w 2447"/>
                  <a:gd name="T1" fmla="*/ 17 h 18"/>
                  <a:gd name="T2" fmla="*/ 0 w 2447"/>
                  <a:gd name="T3" fmla="*/ 17 h 18"/>
                  <a:gd name="T4" fmla="*/ 0 w 2447"/>
                  <a:gd name="T5" fmla="*/ 0 h 18"/>
                  <a:gd name="T6" fmla="*/ 2446 w 2447"/>
                  <a:gd name="T7" fmla="*/ 0 h 18"/>
                  <a:gd name="T8" fmla="*/ 2446 w 244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8"/>
                  <a:gd name="T17" fmla="*/ 2447 w 244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8">
                    <a:moveTo>
                      <a:pt x="244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446" y="0"/>
                    </a:lnTo>
                    <a:lnTo>
                      <a:pt x="2446" y="17"/>
                    </a:lnTo>
                  </a:path>
                </a:pathLst>
              </a:custGeom>
              <a:solidFill>
                <a:srgbClr val="FD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17" name="Freeform 1447"/>
              <p:cNvSpPr>
                <a:spLocks/>
              </p:cNvSpPr>
              <p:nvPr/>
            </p:nvSpPr>
            <p:spPr bwMode="auto">
              <a:xfrm>
                <a:off x="1407" y="1162"/>
                <a:ext cx="2447" cy="1"/>
              </a:xfrm>
              <a:custGeom>
                <a:avLst/>
                <a:gdLst>
                  <a:gd name="T0" fmla="*/ 2446 w 2447"/>
                  <a:gd name="T1" fmla="*/ 0 h 1"/>
                  <a:gd name="T2" fmla="*/ 0 w 2447"/>
                  <a:gd name="T3" fmla="*/ 0 h 1"/>
                  <a:gd name="T4" fmla="*/ 0 w 2447"/>
                  <a:gd name="T5" fmla="*/ 0 h 1"/>
                  <a:gd name="T6" fmla="*/ 2446 w 2447"/>
                  <a:gd name="T7" fmla="*/ 0 h 1"/>
                  <a:gd name="T8" fmla="*/ 2446 w 244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7"/>
                  <a:gd name="T16" fmla="*/ 0 h 1"/>
                  <a:gd name="T17" fmla="*/ 2447 w 244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7" h="1">
                    <a:moveTo>
                      <a:pt x="2446" y="0"/>
                    </a:moveTo>
                    <a:lnTo>
                      <a:pt x="0" y="0"/>
                    </a:lnTo>
                    <a:lnTo>
                      <a:pt x="2446" y="0"/>
                    </a:lnTo>
                  </a:path>
                </a:pathLst>
              </a:custGeom>
              <a:solidFill>
                <a:srgbClr val="FD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18" name="Freeform 1448"/>
              <p:cNvSpPr>
                <a:spLocks/>
              </p:cNvSpPr>
              <p:nvPr/>
            </p:nvSpPr>
            <p:spPr bwMode="auto">
              <a:xfrm>
                <a:off x="1402" y="1156"/>
                <a:ext cx="19" cy="1812"/>
              </a:xfrm>
              <a:custGeom>
                <a:avLst/>
                <a:gdLst>
                  <a:gd name="T0" fmla="*/ 10 w 19"/>
                  <a:gd name="T1" fmla="*/ 0 h 1812"/>
                  <a:gd name="T2" fmla="*/ 0 w 19"/>
                  <a:gd name="T3" fmla="*/ 5 h 1812"/>
                  <a:gd name="T4" fmla="*/ 0 w 19"/>
                  <a:gd name="T5" fmla="*/ 1811 h 1812"/>
                  <a:gd name="T6" fmla="*/ 18 w 19"/>
                  <a:gd name="T7" fmla="*/ 1811 h 1812"/>
                  <a:gd name="T8" fmla="*/ 18 w 19"/>
                  <a:gd name="T9" fmla="*/ 5 h 1812"/>
                  <a:gd name="T10" fmla="*/ 10 w 19"/>
                  <a:gd name="T11" fmla="*/ 0 h 1812"/>
                  <a:gd name="T12" fmla="*/ 10 w 19"/>
                  <a:gd name="T13" fmla="*/ 0 h 1812"/>
                  <a:gd name="T14" fmla="*/ 0 w 19"/>
                  <a:gd name="T15" fmla="*/ 0 h 1812"/>
                  <a:gd name="T16" fmla="*/ 0 w 19"/>
                  <a:gd name="T17" fmla="*/ 5 h 1812"/>
                  <a:gd name="T18" fmla="*/ 10 w 19"/>
                  <a:gd name="T19" fmla="*/ 0 h 18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1812"/>
                  <a:gd name="T32" fmla="*/ 19 w 19"/>
                  <a:gd name="T33" fmla="*/ 1812 h 18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1812">
                    <a:moveTo>
                      <a:pt x="10" y="0"/>
                    </a:moveTo>
                    <a:lnTo>
                      <a:pt x="0" y="5"/>
                    </a:lnTo>
                    <a:lnTo>
                      <a:pt x="0" y="1811"/>
                    </a:lnTo>
                    <a:lnTo>
                      <a:pt x="18" y="1811"/>
                    </a:lnTo>
                    <a:lnTo>
                      <a:pt x="18" y="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19" name="Freeform 1449"/>
              <p:cNvSpPr>
                <a:spLocks/>
              </p:cNvSpPr>
              <p:nvPr/>
            </p:nvSpPr>
            <p:spPr bwMode="auto">
              <a:xfrm>
                <a:off x="1407" y="1156"/>
                <a:ext cx="2449" cy="19"/>
              </a:xfrm>
              <a:custGeom>
                <a:avLst/>
                <a:gdLst>
                  <a:gd name="T0" fmla="*/ 2448 w 2449"/>
                  <a:gd name="T1" fmla="*/ 10 h 19"/>
                  <a:gd name="T2" fmla="*/ 2445 w 2449"/>
                  <a:gd name="T3" fmla="*/ 0 h 19"/>
                  <a:gd name="T4" fmla="*/ 0 w 2449"/>
                  <a:gd name="T5" fmla="*/ 0 h 19"/>
                  <a:gd name="T6" fmla="*/ 0 w 2449"/>
                  <a:gd name="T7" fmla="*/ 18 h 19"/>
                  <a:gd name="T8" fmla="*/ 2445 w 2449"/>
                  <a:gd name="T9" fmla="*/ 18 h 19"/>
                  <a:gd name="T10" fmla="*/ 2448 w 2449"/>
                  <a:gd name="T11" fmla="*/ 10 h 19"/>
                  <a:gd name="T12" fmla="*/ 2448 w 2449"/>
                  <a:gd name="T13" fmla="*/ 10 h 19"/>
                  <a:gd name="T14" fmla="*/ 2448 w 2449"/>
                  <a:gd name="T15" fmla="*/ 0 h 19"/>
                  <a:gd name="T16" fmla="*/ 2445 w 2449"/>
                  <a:gd name="T17" fmla="*/ 0 h 19"/>
                  <a:gd name="T18" fmla="*/ 2448 w 2449"/>
                  <a:gd name="T19" fmla="*/ 1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49"/>
                  <a:gd name="T31" fmla="*/ 0 h 19"/>
                  <a:gd name="T32" fmla="*/ 2449 w 2449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49" h="19">
                    <a:moveTo>
                      <a:pt x="2448" y="10"/>
                    </a:moveTo>
                    <a:lnTo>
                      <a:pt x="244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445" y="18"/>
                    </a:lnTo>
                    <a:lnTo>
                      <a:pt x="2448" y="10"/>
                    </a:lnTo>
                    <a:lnTo>
                      <a:pt x="2448" y="0"/>
                    </a:lnTo>
                    <a:lnTo>
                      <a:pt x="2445" y="0"/>
                    </a:lnTo>
                    <a:lnTo>
                      <a:pt x="2448" y="1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20" name="Freeform 1450"/>
              <p:cNvSpPr>
                <a:spLocks/>
              </p:cNvSpPr>
              <p:nvPr/>
            </p:nvSpPr>
            <p:spPr bwMode="auto">
              <a:xfrm>
                <a:off x="3848" y="1162"/>
                <a:ext cx="18" cy="1811"/>
              </a:xfrm>
              <a:custGeom>
                <a:avLst/>
                <a:gdLst>
                  <a:gd name="T0" fmla="*/ 11 w 18"/>
                  <a:gd name="T1" fmla="*/ 1810 h 1811"/>
                  <a:gd name="T2" fmla="*/ 17 w 18"/>
                  <a:gd name="T3" fmla="*/ 1805 h 1811"/>
                  <a:gd name="T4" fmla="*/ 17 w 18"/>
                  <a:gd name="T5" fmla="*/ 0 h 1811"/>
                  <a:gd name="T6" fmla="*/ 0 w 18"/>
                  <a:gd name="T7" fmla="*/ 0 h 1811"/>
                  <a:gd name="T8" fmla="*/ 0 w 18"/>
                  <a:gd name="T9" fmla="*/ 1805 h 1811"/>
                  <a:gd name="T10" fmla="*/ 11 w 18"/>
                  <a:gd name="T11" fmla="*/ 1810 h 1811"/>
                  <a:gd name="T12" fmla="*/ 11 w 18"/>
                  <a:gd name="T13" fmla="*/ 1810 h 1811"/>
                  <a:gd name="T14" fmla="*/ 17 w 18"/>
                  <a:gd name="T15" fmla="*/ 1810 h 1811"/>
                  <a:gd name="T16" fmla="*/ 17 w 18"/>
                  <a:gd name="T17" fmla="*/ 1805 h 1811"/>
                  <a:gd name="T18" fmla="*/ 11 w 18"/>
                  <a:gd name="T19" fmla="*/ 1810 h 18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811"/>
                  <a:gd name="T32" fmla="*/ 18 w 18"/>
                  <a:gd name="T33" fmla="*/ 1811 h 18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811">
                    <a:moveTo>
                      <a:pt x="11" y="1810"/>
                    </a:moveTo>
                    <a:lnTo>
                      <a:pt x="17" y="1805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805"/>
                    </a:lnTo>
                    <a:lnTo>
                      <a:pt x="11" y="1810"/>
                    </a:lnTo>
                    <a:lnTo>
                      <a:pt x="17" y="1810"/>
                    </a:lnTo>
                    <a:lnTo>
                      <a:pt x="17" y="1805"/>
                    </a:lnTo>
                    <a:lnTo>
                      <a:pt x="11" y="181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21" name="Freeform 1451"/>
              <p:cNvSpPr>
                <a:spLocks/>
              </p:cNvSpPr>
              <p:nvPr/>
            </p:nvSpPr>
            <p:spPr bwMode="auto">
              <a:xfrm>
                <a:off x="1402" y="2962"/>
                <a:ext cx="2452" cy="19"/>
              </a:xfrm>
              <a:custGeom>
                <a:avLst/>
                <a:gdLst>
                  <a:gd name="T0" fmla="*/ 0 w 2452"/>
                  <a:gd name="T1" fmla="*/ 10 h 19"/>
                  <a:gd name="T2" fmla="*/ 5 w 2452"/>
                  <a:gd name="T3" fmla="*/ 18 h 19"/>
                  <a:gd name="T4" fmla="*/ 2451 w 2452"/>
                  <a:gd name="T5" fmla="*/ 18 h 19"/>
                  <a:gd name="T6" fmla="*/ 2451 w 2452"/>
                  <a:gd name="T7" fmla="*/ 0 h 19"/>
                  <a:gd name="T8" fmla="*/ 5 w 2452"/>
                  <a:gd name="T9" fmla="*/ 0 h 19"/>
                  <a:gd name="T10" fmla="*/ 0 w 2452"/>
                  <a:gd name="T11" fmla="*/ 10 h 19"/>
                  <a:gd name="T12" fmla="*/ 0 w 2452"/>
                  <a:gd name="T13" fmla="*/ 10 h 19"/>
                  <a:gd name="T14" fmla="*/ 0 w 2452"/>
                  <a:gd name="T15" fmla="*/ 18 h 19"/>
                  <a:gd name="T16" fmla="*/ 5 w 2452"/>
                  <a:gd name="T17" fmla="*/ 18 h 19"/>
                  <a:gd name="T18" fmla="*/ 0 w 2452"/>
                  <a:gd name="T19" fmla="*/ 1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52"/>
                  <a:gd name="T31" fmla="*/ 0 h 19"/>
                  <a:gd name="T32" fmla="*/ 2452 w 2452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52" h="19">
                    <a:moveTo>
                      <a:pt x="0" y="10"/>
                    </a:moveTo>
                    <a:lnTo>
                      <a:pt x="5" y="18"/>
                    </a:lnTo>
                    <a:lnTo>
                      <a:pt x="2451" y="18"/>
                    </a:lnTo>
                    <a:lnTo>
                      <a:pt x="2451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22" name="Freeform 1452"/>
              <p:cNvSpPr>
                <a:spLocks/>
              </p:cNvSpPr>
              <p:nvPr/>
            </p:nvSpPr>
            <p:spPr bwMode="auto">
              <a:xfrm>
                <a:off x="941" y="1511"/>
                <a:ext cx="17" cy="1807"/>
              </a:xfrm>
              <a:custGeom>
                <a:avLst/>
                <a:gdLst>
                  <a:gd name="T0" fmla="*/ 0 w 17"/>
                  <a:gd name="T1" fmla="*/ 0 h 1807"/>
                  <a:gd name="T2" fmla="*/ 0 w 17"/>
                  <a:gd name="T3" fmla="*/ 1806 h 1807"/>
                  <a:gd name="T4" fmla="*/ 16 w 17"/>
                  <a:gd name="T5" fmla="*/ 1806 h 1807"/>
                  <a:gd name="T6" fmla="*/ 16 w 17"/>
                  <a:gd name="T7" fmla="*/ 0 h 1807"/>
                  <a:gd name="T8" fmla="*/ 0 w 17"/>
                  <a:gd name="T9" fmla="*/ 0 h 18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07"/>
                  <a:gd name="T17" fmla="*/ 17 w 17"/>
                  <a:gd name="T18" fmla="*/ 1807 h 18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07">
                    <a:moveTo>
                      <a:pt x="0" y="0"/>
                    </a:moveTo>
                    <a:lnTo>
                      <a:pt x="0" y="1806"/>
                    </a:lnTo>
                    <a:lnTo>
                      <a:pt x="16" y="180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23" name="Freeform 1453"/>
              <p:cNvSpPr>
                <a:spLocks/>
              </p:cNvSpPr>
              <p:nvPr/>
            </p:nvSpPr>
            <p:spPr bwMode="auto">
              <a:xfrm>
                <a:off x="914" y="3312"/>
                <a:ext cx="32" cy="19"/>
              </a:xfrm>
              <a:custGeom>
                <a:avLst/>
                <a:gdLst>
                  <a:gd name="T0" fmla="*/ 0 w 32"/>
                  <a:gd name="T1" fmla="*/ 18 h 19"/>
                  <a:gd name="T2" fmla="*/ 31 w 32"/>
                  <a:gd name="T3" fmla="*/ 18 h 19"/>
                  <a:gd name="T4" fmla="*/ 31 w 32"/>
                  <a:gd name="T5" fmla="*/ 0 h 19"/>
                  <a:gd name="T6" fmla="*/ 0 w 32"/>
                  <a:gd name="T7" fmla="*/ 0 h 19"/>
                  <a:gd name="T8" fmla="*/ 0 w 3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9"/>
                  <a:gd name="T17" fmla="*/ 32 w 3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9">
                    <a:moveTo>
                      <a:pt x="0" y="18"/>
                    </a:moveTo>
                    <a:lnTo>
                      <a:pt x="31" y="18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24" name="Freeform 1454"/>
              <p:cNvSpPr>
                <a:spLocks/>
              </p:cNvSpPr>
              <p:nvPr/>
            </p:nvSpPr>
            <p:spPr bwMode="auto">
              <a:xfrm>
                <a:off x="914" y="3131"/>
                <a:ext cx="32" cy="19"/>
              </a:xfrm>
              <a:custGeom>
                <a:avLst/>
                <a:gdLst>
                  <a:gd name="T0" fmla="*/ 0 w 32"/>
                  <a:gd name="T1" fmla="*/ 18 h 19"/>
                  <a:gd name="T2" fmla="*/ 31 w 32"/>
                  <a:gd name="T3" fmla="*/ 18 h 19"/>
                  <a:gd name="T4" fmla="*/ 31 w 32"/>
                  <a:gd name="T5" fmla="*/ 0 h 19"/>
                  <a:gd name="T6" fmla="*/ 0 w 32"/>
                  <a:gd name="T7" fmla="*/ 0 h 19"/>
                  <a:gd name="T8" fmla="*/ 0 w 3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9"/>
                  <a:gd name="T17" fmla="*/ 32 w 3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9">
                    <a:moveTo>
                      <a:pt x="0" y="18"/>
                    </a:moveTo>
                    <a:lnTo>
                      <a:pt x="31" y="18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25" name="Freeform 1455"/>
              <p:cNvSpPr>
                <a:spLocks/>
              </p:cNvSpPr>
              <p:nvPr/>
            </p:nvSpPr>
            <p:spPr bwMode="auto">
              <a:xfrm>
                <a:off x="914" y="2951"/>
                <a:ext cx="32" cy="18"/>
              </a:xfrm>
              <a:custGeom>
                <a:avLst/>
                <a:gdLst>
                  <a:gd name="T0" fmla="*/ 0 w 32"/>
                  <a:gd name="T1" fmla="*/ 17 h 18"/>
                  <a:gd name="T2" fmla="*/ 31 w 32"/>
                  <a:gd name="T3" fmla="*/ 17 h 18"/>
                  <a:gd name="T4" fmla="*/ 31 w 32"/>
                  <a:gd name="T5" fmla="*/ 0 h 18"/>
                  <a:gd name="T6" fmla="*/ 0 w 32"/>
                  <a:gd name="T7" fmla="*/ 0 h 18"/>
                  <a:gd name="T8" fmla="*/ 0 w 3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8"/>
                  <a:gd name="T17" fmla="*/ 32 w 3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8">
                    <a:moveTo>
                      <a:pt x="0" y="17"/>
                    </a:moveTo>
                    <a:lnTo>
                      <a:pt x="31" y="17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26" name="Freeform 1456"/>
              <p:cNvSpPr>
                <a:spLocks/>
              </p:cNvSpPr>
              <p:nvPr/>
            </p:nvSpPr>
            <p:spPr bwMode="auto">
              <a:xfrm>
                <a:off x="914" y="2770"/>
                <a:ext cx="32" cy="18"/>
              </a:xfrm>
              <a:custGeom>
                <a:avLst/>
                <a:gdLst>
                  <a:gd name="T0" fmla="*/ 0 w 32"/>
                  <a:gd name="T1" fmla="*/ 17 h 18"/>
                  <a:gd name="T2" fmla="*/ 31 w 32"/>
                  <a:gd name="T3" fmla="*/ 17 h 18"/>
                  <a:gd name="T4" fmla="*/ 31 w 32"/>
                  <a:gd name="T5" fmla="*/ 0 h 18"/>
                  <a:gd name="T6" fmla="*/ 0 w 32"/>
                  <a:gd name="T7" fmla="*/ 0 h 18"/>
                  <a:gd name="T8" fmla="*/ 0 w 3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8"/>
                  <a:gd name="T17" fmla="*/ 32 w 3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8">
                    <a:moveTo>
                      <a:pt x="0" y="17"/>
                    </a:moveTo>
                    <a:lnTo>
                      <a:pt x="31" y="17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27" name="Freeform 1457"/>
              <p:cNvSpPr>
                <a:spLocks/>
              </p:cNvSpPr>
              <p:nvPr/>
            </p:nvSpPr>
            <p:spPr bwMode="auto">
              <a:xfrm>
                <a:off x="914" y="2590"/>
                <a:ext cx="32" cy="18"/>
              </a:xfrm>
              <a:custGeom>
                <a:avLst/>
                <a:gdLst>
                  <a:gd name="T0" fmla="*/ 0 w 32"/>
                  <a:gd name="T1" fmla="*/ 17 h 18"/>
                  <a:gd name="T2" fmla="*/ 31 w 32"/>
                  <a:gd name="T3" fmla="*/ 17 h 18"/>
                  <a:gd name="T4" fmla="*/ 31 w 32"/>
                  <a:gd name="T5" fmla="*/ 0 h 18"/>
                  <a:gd name="T6" fmla="*/ 0 w 32"/>
                  <a:gd name="T7" fmla="*/ 0 h 18"/>
                  <a:gd name="T8" fmla="*/ 0 w 3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8"/>
                  <a:gd name="T17" fmla="*/ 32 w 3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8">
                    <a:moveTo>
                      <a:pt x="0" y="17"/>
                    </a:moveTo>
                    <a:lnTo>
                      <a:pt x="31" y="17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28" name="Freeform 1458"/>
              <p:cNvSpPr>
                <a:spLocks/>
              </p:cNvSpPr>
              <p:nvPr/>
            </p:nvSpPr>
            <p:spPr bwMode="auto">
              <a:xfrm>
                <a:off x="914" y="2408"/>
                <a:ext cx="32" cy="19"/>
              </a:xfrm>
              <a:custGeom>
                <a:avLst/>
                <a:gdLst>
                  <a:gd name="T0" fmla="*/ 0 w 32"/>
                  <a:gd name="T1" fmla="*/ 18 h 19"/>
                  <a:gd name="T2" fmla="*/ 31 w 32"/>
                  <a:gd name="T3" fmla="*/ 18 h 19"/>
                  <a:gd name="T4" fmla="*/ 31 w 32"/>
                  <a:gd name="T5" fmla="*/ 0 h 19"/>
                  <a:gd name="T6" fmla="*/ 0 w 32"/>
                  <a:gd name="T7" fmla="*/ 0 h 19"/>
                  <a:gd name="T8" fmla="*/ 0 w 3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9"/>
                  <a:gd name="T17" fmla="*/ 32 w 3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9">
                    <a:moveTo>
                      <a:pt x="0" y="18"/>
                    </a:moveTo>
                    <a:lnTo>
                      <a:pt x="31" y="18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29" name="Freeform 1459"/>
              <p:cNvSpPr>
                <a:spLocks/>
              </p:cNvSpPr>
              <p:nvPr/>
            </p:nvSpPr>
            <p:spPr bwMode="auto">
              <a:xfrm>
                <a:off x="914" y="2227"/>
                <a:ext cx="32" cy="19"/>
              </a:xfrm>
              <a:custGeom>
                <a:avLst/>
                <a:gdLst>
                  <a:gd name="T0" fmla="*/ 0 w 32"/>
                  <a:gd name="T1" fmla="*/ 18 h 19"/>
                  <a:gd name="T2" fmla="*/ 31 w 32"/>
                  <a:gd name="T3" fmla="*/ 18 h 19"/>
                  <a:gd name="T4" fmla="*/ 31 w 32"/>
                  <a:gd name="T5" fmla="*/ 0 h 19"/>
                  <a:gd name="T6" fmla="*/ 0 w 32"/>
                  <a:gd name="T7" fmla="*/ 0 h 19"/>
                  <a:gd name="T8" fmla="*/ 0 w 3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9"/>
                  <a:gd name="T17" fmla="*/ 32 w 3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9">
                    <a:moveTo>
                      <a:pt x="0" y="18"/>
                    </a:moveTo>
                    <a:lnTo>
                      <a:pt x="31" y="18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30" name="Freeform 1460"/>
              <p:cNvSpPr>
                <a:spLocks/>
              </p:cNvSpPr>
              <p:nvPr/>
            </p:nvSpPr>
            <p:spPr bwMode="auto">
              <a:xfrm>
                <a:off x="914" y="2046"/>
                <a:ext cx="32" cy="18"/>
              </a:xfrm>
              <a:custGeom>
                <a:avLst/>
                <a:gdLst>
                  <a:gd name="T0" fmla="*/ 0 w 32"/>
                  <a:gd name="T1" fmla="*/ 17 h 18"/>
                  <a:gd name="T2" fmla="*/ 31 w 32"/>
                  <a:gd name="T3" fmla="*/ 17 h 18"/>
                  <a:gd name="T4" fmla="*/ 31 w 32"/>
                  <a:gd name="T5" fmla="*/ 0 h 18"/>
                  <a:gd name="T6" fmla="*/ 0 w 32"/>
                  <a:gd name="T7" fmla="*/ 0 h 18"/>
                  <a:gd name="T8" fmla="*/ 0 w 3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8"/>
                  <a:gd name="T17" fmla="*/ 32 w 3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8">
                    <a:moveTo>
                      <a:pt x="0" y="17"/>
                    </a:moveTo>
                    <a:lnTo>
                      <a:pt x="31" y="17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31" name="Freeform 1461"/>
              <p:cNvSpPr>
                <a:spLocks/>
              </p:cNvSpPr>
              <p:nvPr/>
            </p:nvSpPr>
            <p:spPr bwMode="auto">
              <a:xfrm>
                <a:off x="914" y="1865"/>
                <a:ext cx="32" cy="19"/>
              </a:xfrm>
              <a:custGeom>
                <a:avLst/>
                <a:gdLst>
                  <a:gd name="T0" fmla="*/ 0 w 32"/>
                  <a:gd name="T1" fmla="*/ 18 h 19"/>
                  <a:gd name="T2" fmla="*/ 31 w 32"/>
                  <a:gd name="T3" fmla="*/ 18 h 19"/>
                  <a:gd name="T4" fmla="*/ 31 w 32"/>
                  <a:gd name="T5" fmla="*/ 0 h 19"/>
                  <a:gd name="T6" fmla="*/ 0 w 32"/>
                  <a:gd name="T7" fmla="*/ 0 h 19"/>
                  <a:gd name="T8" fmla="*/ 0 w 3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9"/>
                  <a:gd name="T17" fmla="*/ 32 w 3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9">
                    <a:moveTo>
                      <a:pt x="0" y="18"/>
                    </a:moveTo>
                    <a:lnTo>
                      <a:pt x="31" y="18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32" name="Freeform 1462"/>
              <p:cNvSpPr>
                <a:spLocks/>
              </p:cNvSpPr>
              <p:nvPr/>
            </p:nvSpPr>
            <p:spPr bwMode="auto">
              <a:xfrm>
                <a:off x="914" y="1688"/>
                <a:ext cx="32" cy="18"/>
              </a:xfrm>
              <a:custGeom>
                <a:avLst/>
                <a:gdLst>
                  <a:gd name="T0" fmla="*/ 0 w 32"/>
                  <a:gd name="T1" fmla="*/ 17 h 18"/>
                  <a:gd name="T2" fmla="*/ 31 w 32"/>
                  <a:gd name="T3" fmla="*/ 17 h 18"/>
                  <a:gd name="T4" fmla="*/ 31 w 32"/>
                  <a:gd name="T5" fmla="*/ 0 h 18"/>
                  <a:gd name="T6" fmla="*/ 0 w 32"/>
                  <a:gd name="T7" fmla="*/ 0 h 18"/>
                  <a:gd name="T8" fmla="*/ 0 w 32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8"/>
                  <a:gd name="T17" fmla="*/ 32 w 3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8">
                    <a:moveTo>
                      <a:pt x="0" y="17"/>
                    </a:moveTo>
                    <a:lnTo>
                      <a:pt x="31" y="17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33" name="Rectangle 1463"/>
              <p:cNvSpPr>
                <a:spLocks noChangeArrowheads="1"/>
              </p:cNvSpPr>
              <p:nvPr/>
            </p:nvSpPr>
            <p:spPr bwMode="auto">
              <a:xfrm>
                <a:off x="614" y="3195"/>
                <a:ext cx="27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600" b="1">
                    <a:solidFill>
                      <a:schemeClr val="tx2"/>
                    </a:solidFill>
                  </a:rPr>
                  <a:t>0</a:t>
                </a:r>
                <a:r>
                  <a:rPr lang="en-US" altLang="ru-RU" sz="1600" b="1">
                    <a:solidFill>
                      <a:schemeClr val="tx2"/>
                    </a:solidFill>
                  </a:rPr>
                  <a:t>%</a:t>
                </a:r>
              </a:p>
            </p:txBody>
          </p:sp>
          <p:sp>
            <p:nvSpPr>
              <p:cNvPr id="27334" name="Rectangle 1464"/>
              <p:cNvSpPr>
                <a:spLocks noChangeArrowheads="1"/>
              </p:cNvSpPr>
              <p:nvPr/>
            </p:nvSpPr>
            <p:spPr bwMode="auto">
              <a:xfrm>
                <a:off x="566" y="2841"/>
                <a:ext cx="344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20%</a:t>
                </a:r>
              </a:p>
            </p:txBody>
          </p:sp>
          <p:sp>
            <p:nvSpPr>
              <p:cNvPr id="27335" name="Rectangle 1465"/>
              <p:cNvSpPr>
                <a:spLocks noChangeArrowheads="1"/>
              </p:cNvSpPr>
              <p:nvPr/>
            </p:nvSpPr>
            <p:spPr bwMode="auto">
              <a:xfrm>
                <a:off x="566" y="2475"/>
                <a:ext cx="344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40%</a:t>
                </a:r>
              </a:p>
            </p:txBody>
          </p:sp>
          <p:sp>
            <p:nvSpPr>
              <p:cNvPr id="27336" name="Rectangle 1466"/>
              <p:cNvSpPr>
                <a:spLocks noChangeArrowheads="1"/>
              </p:cNvSpPr>
              <p:nvPr/>
            </p:nvSpPr>
            <p:spPr bwMode="auto">
              <a:xfrm>
                <a:off x="566" y="2120"/>
                <a:ext cx="344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60%</a:t>
                </a:r>
              </a:p>
            </p:txBody>
          </p:sp>
          <p:sp>
            <p:nvSpPr>
              <p:cNvPr id="27337" name="Rectangle 1467"/>
              <p:cNvSpPr>
                <a:spLocks noChangeArrowheads="1"/>
              </p:cNvSpPr>
              <p:nvPr/>
            </p:nvSpPr>
            <p:spPr bwMode="auto">
              <a:xfrm>
                <a:off x="566" y="1753"/>
                <a:ext cx="344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80%</a:t>
                </a:r>
              </a:p>
            </p:txBody>
          </p:sp>
          <p:sp>
            <p:nvSpPr>
              <p:cNvPr id="27338" name="Rectangle 1468"/>
              <p:cNvSpPr>
                <a:spLocks noChangeArrowheads="1"/>
              </p:cNvSpPr>
              <p:nvPr/>
            </p:nvSpPr>
            <p:spPr bwMode="auto">
              <a:xfrm>
                <a:off x="497" y="1397"/>
                <a:ext cx="409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600" b="1">
                    <a:solidFill>
                      <a:schemeClr val="tx2"/>
                    </a:solidFill>
                  </a:rPr>
                  <a:t>100%</a:t>
                </a:r>
              </a:p>
            </p:txBody>
          </p:sp>
          <p:sp>
            <p:nvSpPr>
              <p:cNvPr id="27339" name="Freeform 1469"/>
              <p:cNvSpPr>
                <a:spLocks/>
              </p:cNvSpPr>
              <p:nvPr/>
            </p:nvSpPr>
            <p:spPr bwMode="auto">
              <a:xfrm>
                <a:off x="914" y="1506"/>
                <a:ext cx="32" cy="19"/>
              </a:xfrm>
              <a:custGeom>
                <a:avLst/>
                <a:gdLst>
                  <a:gd name="T0" fmla="*/ 0 w 32"/>
                  <a:gd name="T1" fmla="*/ 18 h 19"/>
                  <a:gd name="T2" fmla="*/ 31 w 32"/>
                  <a:gd name="T3" fmla="*/ 18 h 19"/>
                  <a:gd name="T4" fmla="*/ 31 w 32"/>
                  <a:gd name="T5" fmla="*/ 0 h 19"/>
                  <a:gd name="T6" fmla="*/ 0 w 32"/>
                  <a:gd name="T7" fmla="*/ 0 h 19"/>
                  <a:gd name="T8" fmla="*/ 0 w 32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9"/>
                  <a:gd name="T17" fmla="*/ 32 w 3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9">
                    <a:moveTo>
                      <a:pt x="0" y="18"/>
                    </a:moveTo>
                    <a:lnTo>
                      <a:pt x="31" y="18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40" name="Freeform 1470"/>
              <p:cNvSpPr>
                <a:spLocks/>
              </p:cNvSpPr>
              <p:nvPr/>
            </p:nvSpPr>
            <p:spPr bwMode="auto">
              <a:xfrm>
                <a:off x="941" y="3317"/>
                <a:ext cx="17" cy="32"/>
              </a:xfrm>
              <a:custGeom>
                <a:avLst/>
                <a:gdLst>
                  <a:gd name="T0" fmla="*/ 16 w 17"/>
                  <a:gd name="T1" fmla="*/ 31 h 32"/>
                  <a:gd name="T2" fmla="*/ 16 w 17"/>
                  <a:gd name="T3" fmla="*/ 0 h 32"/>
                  <a:gd name="T4" fmla="*/ 0 w 17"/>
                  <a:gd name="T5" fmla="*/ 0 h 32"/>
                  <a:gd name="T6" fmla="*/ 0 w 17"/>
                  <a:gd name="T7" fmla="*/ 31 h 32"/>
                  <a:gd name="T8" fmla="*/ 16 w 17"/>
                  <a:gd name="T9" fmla="*/ 3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16" y="31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16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41" name="Freeform 1471"/>
              <p:cNvSpPr>
                <a:spLocks/>
              </p:cNvSpPr>
              <p:nvPr/>
            </p:nvSpPr>
            <p:spPr bwMode="auto">
              <a:xfrm>
                <a:off x="1649" y="1366"/>
                <a:ext cx="539" cy="1833"/>
              </a:xfrm>
              <a:custGeom>
                <a:avLst/>
                <a:gdLst>
                  <a:gd name="T0" fmla="*/ 538 w 539"/>
                  <a:gd name="T1" fmla="*/ 108 h 1833"/>
                  <a:gd name="T2" fmla="*/ 538 w 539"/>
                  <a:gd name="T3" fmla="*/ 1605 h 1833"/>
                  <a:gd name="T4" fmla="*/ 538 w 539"/>
                  <a:gd name="T5" fmla="*/ 1607 h 1833"/>
                  <a:gd name="T6" fmla="*/ 538 w 539"/>
                  <a:gd name="T7" fmla="*/ 1607 h 1833"/>
                  <a:gd name="T8" fmla="*/ 538 w 539"/>
                  <a:gd name="T9" fmla="*/ 1607 h 1833"/>
                  <a:gd name="T10" fmla="*/ 538 w 539"/>
                  <a:gd name="T11" fmla="*/ 1609 h 1833"/>
                  <a:gd name="T12" fmla="*/ 538 w 539"/>
                  <a:gd name="T13" fmla="*/ 1609 h 1833"/>
                  <a:gd name="T14" fmla="*/ 538 w 539"/>
                  <a:gd name="T15" fmla="*/ 1609 h 1833"/>
                  <a:gd name="T16" fmla="*/ 538 w 539"/>
                  <a:gd name="T17" fmla="*/ 1612 h 1833"/>
                  <a:gd name="T18" fmla="*/ 538 w 539"/>
                  <a:gd name="T19" fmla="*/ 1612 h 1833"/>
                  <a:gd name="T20" fmla="*/ 538 w 539"/>
                  <a:gd name="T21" fmla="*/ 1612 h 1833"/>
                  <a:gd name="T22" fmla="*/ 538 w 539"/>
                  <a:gd name="T23" fmla="*/ 1615 h 1833"/>
                  <a:gd name="T24" fmla="*/ 538 w 539"/>
                  <a:gd name="T25" fmla="*/ 1615 h 1833"/>
                  <a:gd name="T26" fmla="*/ 538 w 539"/>
                  <a:gd name="T27" fmla="*/ 1615 h 1833"/>
                  <a:gd name="T28" fmla="*/ 538 w 539"/>
                  <a:gd name="T29" fmla="*/ 1617 h 1833"/>
                  <a:gd name="T30" fmla="*/ 538 w 539"/>
                  <a:gd name="T31" fmla="*/ 1617 h 1833"/>
                  <a:gd name="T32" fmla="*/ 538 w 539"/>
                  <a:gd name="T33" fmla="*/ 1617 h 1833"/>
                  <a:gd name="T34" fmla="*/ 538 w 539"/>
                  <a:gd name="T35" fmla="*/ 1619 h 1833"/>
                  <a:gd name="T36" fmla="*/ 538 w 539"/>
                  <a:gd name="T37" fmla="*/ 1715 h 1833"/>
                  <a:gd name="T38" fmla="*/ 538 w 539"/>
                  <a:gd name="T39" fmla="*/ 1717 h 1833"/>
                  <a:gd name="T40" fmla="*/ 538 w 539"/>
                  <a:gd name="T41" fmla="*/ 1717 h 1833"/>
                  <a:gd name="T42" fmla="*/ 538 w 539"/>
                  <a:gd name="T43" fmla="*/ 1717 h 1833"/>
                  <a:gd name="T44" fmla="*/ 538 w 539"/>
                  <a:gd name="T45" fmla="*/ 1719 h 1833"/>
                  <a:gd name="T46" fmla="*/ 538 w 539"/>
                  <a:gd name="T47" fmla="*/ 1719 h 1833"/>
                  <a:gd name="T48" fmla="*/ 538 w 539"/>
                  <a:gd name="T49" fmla="*/ 1719 h 1833"/>
                  <a:gd name="T50" fmla="*/ 538 w 539"/>
                  <a:gd name="T51" fmla="*/ 1722 h 1833"/>
                  <a:gd name="T52" fmla="*/ 538 w 539"/>
                  <a:gd name="T53" fmla="*/ 1722 h 1833"/>
                  <a:gd name="T54" fmla="*/ 534 w 539"/>
                  <a:gd name="T55" fmla="*/ 1734 h 1833"/>
                  <a:gd name="T56" fmla="*/ 530 w 539"/>
                  <a:gd name="T57" fmla="*/ 1742 h 1833"/>
                  <a:gd name="T58" fmla="*/ 525 w 539"/>
                  <a:gd name="T59" fmla="*/ 1755 h 1833"/>
                  <a:gd name="T60" fmla="*/ 516 w 539"/>
                  <a:gd name="T61" fmla="*/ 1764 h 1833"/>
                  <a:gd name="T62" fmla="*/ 503 w 539"/>
                  <a:gd name="T63" fmla="*/ 1774 h 1833"/>
                  <a:gd name="T64" fmla="*/ 489 w 539"/>
                  <a:gd name="T65" fmla="*/ 1783 h 1833"/>
                  <a:gd name="T66" fmla="*/ 475 w 539"/>
                  <a:gd name="T67" fmla="*/ 1791 h 1833"/>
                  <a:gd name="T68" fmla="*/ 458 w 539"/>
                  <a:gd name="T69" fmla="*/ 1800 h 1833"/>
                  <a:gd name="T70" fmla="*/ 418 w 539"/>
                  <a:gd name="T71" fmla="*/ 1812 h 1833"/>
                  <a:gd name="T72" fmla="*/ 373 w 539"/>
                  <a:gd name="T73" fmla="*/ 1824 h 1833"/>
                  <a:gd name="T74" fmla="*/ 320 w 539"/>
                  <a:gd name="T75" fmla="*/ 1828 h 1833"/>
                  <a:gd name="T76" fmla="*/ 269 w 539"/>
                  <a:gd name="T77" fmla="*/ 1832 h 1833"/>
                  <a:gd name="T78" fmla="*/ 216 w 539"/>
                  <a:gd name="T79" fmla="*/ 1828 h 1833"/>
                  <a:gd name="T80" fmla="*/ 165 w 539"/>
                  <a:gd name="T81" fmla="*/ 1824 h 1833"/>
                  <a:gd name="T82" fmla="*/ 120 w 539"/>
                  <a:gd name="T83" fmla="*/ 1814 h 1833"/>
                  <a:gd name="T84" fmla="*/ 82 w 539"/>
                  <a:gd name="T85" fmla="*/ 1800 h 1833"/>
                  <a:gd name="T86" fmla="*/ 63 w 539"/>
                  <a:gd name="T87" fmla="*/ 1793 h 1833"/>
                  <a:gd name="T88" fmla="*/ 49 w 539"/>
                  <a:gd name="T89" fmla="*/ 1785 h 1833"/>
                  <a:gd name="T90" fmla="*/ 35 w 539"/>
                  <a:gd name="T91" fmla="*/ 1777 h 1833"/>
                  <a:gd name="T92" fmla="*/ 23 w 539"/>
                  <a:gd name="T93" fmla="*/ 1767 h 1833"/>
                  <a:gd name="T94" fmla="*/ 14 w 539"/>
                  <a:gd name="T95" fmla="*/ 1757 h 1833"/>
                  <a:gd name="T96" fmla="*/ 6 w 539"/>
                  <a:gd name="T97" fmla="*/ 1748 h 1833"/>
                  <a:gd name="T98" fmla="*/ 2 w 539"/>
                  <a:gd name="T99" fmla="*/ 1738 h 1833"/>
                  <a:gd name="T100" fmla="*/ 0 w 539"/>
                  <a:gd name="T101" fmla="*/ 1726 h 1833"/>
                  <a:gd name="T102" fmla="*/ 0 w 539"/>
                  <a:gd name="T103" fmla="*/ 1726 h 1833"/>
                  <a:gd name="T104" fmla="*/ 0 w 539"/>
                  <a:gd name="T105" fmla="*/ 1617 h 1833"/>
                  <a:gd name="T106" fmla="*/ 0 w 539"/>
                  <a:gd name="T107" fmla="*/ 108 h 1833"/>
                  <a:gd name="T108" fmla="*/ 0 w 539"/>
                  <a:gd name="T109" fmla="*/ 0 h 1833"/>
                  <a:gd name="T110" fmla="*/ 538 w 539"/>
                  <a:gd name="T111" fmla="*/ 0 h 1833"/>
                  <a:gd name="T112" fmla="*/ 538 w 539"/>
                  <a:gd name="T113" fmla="*/ 108 h 18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9"/>
                  <a:gd name="T172" fmla="*/ 0 h 1833"/>
                  <a:gd name="T173" fmla="*/ 539 w 539"/>
                  <a:gd name="T174" fmla="*/ 1833 h 18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9" h="1833">
                    <a:moveTo>
                      <a:pt x="538" y="108"/>
                    </a:moveTo>
                    <a:lnTo>
                      <a:pt x="538" y="1605"/>
                    </a:lnTo>
                    <a:lnTo>
                      <a:pt x="538" y="1607"/>
                    </a:lnTo>
                    <a:lnTo>
                      <a:pt x="538" y="1609"/>
                    </a:lnTo>
                    <a:lnTo>
                      <a:pt x="538" y="1612"/>
                    </a:lnTo>
                    <a:lnTo>
                      <a:pt x="538" y="1615"/>
                    </a:lnTo>
                    <a:lnTo>
                      <a:pt x="538" y="1617"/>
                    </a:lnTo>
                    <a:lnTo>
                      <a:pt x="538" y="1619"/>
                    </a:lnTo>
                    <a:lnTo>
                      <a:pt x="538" y="1715"/>
                    </a:lnTo>
                    <a:lnTo>
                      <a:pt x="538" y="1717"/>
                    </a:lnTo>
                    <a:lnTo>
                      <a:pt x="538" y="1719"/>
                    </a:lnTo>
                    <a:lnTo>
                      <a:pt x="538" y="1722"/>
                    </a:lnTo>
                    <a:lnTo>
                      <a:pt x="534" y="1734"/>
                    </a:lnTo>
                    <a:lnTo>
                      <a:pt x="530" y="1742"/>
                    </a:lnTo>
                    <a:lnTo>
                      <a:pt x="525" y="1755"/>
                    </a:lnTo>
                    <a:lnTo>
                      <a:pt x="516" y="1764"/>
                    </a:lnTo>
                    <a:lnTo>
                      <a:pt x="503" y="1774"/>
                    </a:lnTo>
                    <a:lnTo>
                      <a:pt x="489" y="1783"/>
                    </a:lnTo>
                    <a:lnTo>
                      <a:pt x="475" y="1791"/>
                    </a:lnTo>
                    <a:lnTo>
                      <a:pt x="458" y="1800"/>
                    </a:lnTo>
                    <a:lnTo>
                      <a:pt x="418" y="1812"/>
                    </a:lnTo>
                    <a:lnTo>
                      <a:pt x="373" y="1824"/>
                    </a:lnTo>
                    <a:lnTo>
                      <a:pt x="320" y="1828"/>
                    </a:lnTo>
                    <a:lnTo>
                      <a:pt x="269" y="1832"/>
                    </a:lnTo>
                    <a:lnTo>
                      <a:pt x="216" y="1828"/>
                    </a:lnTo>
                    <a:lnTo>
                      <a:pt x="165" y="1824"/>
                    </a:lnTo>
                    <a:lnTo>
                      <a:pt x="120" y="1814"/>
                    </a:lnTo>
                    <a:lnTo>
                      <a:pt x="82" y="1800"/>
                    </a:lnTo>
                    <a:lnTo>
                      <a:pt x="63" y="1793"/>
                    </a:lnTo>
                    <a:lnTo>
                      <a:pt x="49" y="1785"/>
                    </a:lnTo>
                    <a:lnTo>
                      <a:pt x="35" y="1777"/>
                    </a:lnTo>
                    <a:lnTo>
                      <a:pt x="23" y="1767"/>
                    </a:lnTo>
                    <a:lnTo>
                      <a:pt x="14" y="1757"/>
                    </a:lnTo>
                    <a:lnTo>
                      <a:pt x="6" y="1748"/>
                    </a:lnTo>
                    <a:lnTo>
                      <a:pt x="2" y="1738"/>
                    </a:lnTo>
                    <a:lnTo>
                      <a:pt x="0" y="1726"/>
                    </a:lnTo>
                    <a:lnTo>
                      <a:pt x="0" y="1617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538" y="0"/>
                    </a:lnTo>
                    <a:lnTo>
                      <a:pt x="538" y="108"/>
                    </a:lnTo>
                  </a:path>
                </a:pathLst>
              </a:custGeom>
              <a:solidFill>
                <a:srgbClr val="911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42" name="Freeform 1472"/>
              <p:cNvSpPr>
                <a:spLocks/>
              </p:cNvSpPr>
              <p:nvPr/>
            </p:nvSpPr>
            <p:spPr bwMode="auto">
              <a:xfrm>
                <a:off x="1649" y="1366"/>
                <a:ext cx="539" cy="1833"/>
              </a:xfrm>
              <a:custGeom>
                <a:avLst/>
                <a:gdLst>
                  <a:gd name="T0" fmla="*/ 538 w 539"/>
                  <a:gd name="T1" fmla="*/ 108 h 1833"/>
                  <a:gd name="T2" fmla="*/ 538 w 539"/>
                  <a:gd name="T3" fmla="*/ 1605 h 1833"/>
                  <a:gd name="T4" fmla="*/ 538 w 539"/>
                  <a:gd name="T5" fmla="*/ 1607 h 1833"/>
                  <a:gd name="T6" fmla="*/ 538 w 539"/>
                  <a:gd name="T7" fmla="*/ 1607 h 1833"/>
                  <a:gd name="T8" fmla="*/ 538 w 539"/>
                  <a:gd name="T9" fmla="*/ 1607 h 1833"/>
                  <a:gd name="T10" fmla="*/ 538 w 539"/>
                  <a:gd name="T11" fmla="*/ 1609 h 1833"/>
                  <a:gd name="T12" fmla="*/ 538 w 539"/>
                  <a:gd name="T13" fmla="*/ 1609 h 1833"/>
                  <a:gd name="T14" fmla="*/ 538 w 539"/>
                  <a:gd name="T15" fmla="*/ 1609 h 1833"/>
                  <a:gd name="T16" fmla="*/ 538 w 539"/>
                  <a:gd name="T17" fmla="*/ 1612 h 1833"/>
                  <a:gd name="T18" fmla="*/ 538 w 539"/>
                  <a:gd name="T19" fmla="*/ 1612 h 1833"/>
                  <a:gd name="T20" fmla="*/ 538 w 539"/>
                  <a:gd name="T21" fmla="*/ 1612 h 1833"/>
                  <a:gd name="T22" fmla="*/ 538 w 539"/>
                  <a:gd name="T23" fmla="*/ 1615 h 1833"/>
                  <a:gd name="T24" fmla="*/ 538 w 539"/>
                  <a:gd name="T25" fmla="*/ 1615 h 1833"/>
                  <a:gd name="T26" fmla="*/ 538 w 539"/>
                  <a:gd name="T27" fmla="*/ 1615 h 1833"/>
                  <a:gd name="T28" fmla="*/ 538 w 539"/>
                  <a:gd name="T29" fmla="*/ 1617 h 1833"/>
                  <a:gd name="T30" fmla="*/ 538 w 539"/>
                  <a:gd name="T31" fmla="*/ 1617 h 1833"/>
                  <a:gd name="T32" fmla="*/ 538 w 539"/>
                  <a:gd name="T33" fmla="*/ 1617 h 1833"/>
                  <a:gd name="T34" fmla="*/ 538 w 539"/>
                  <a:gd name="T35" fmla="*/ 1619 h 1833"/>
                  <a:gd name="T36" fmla="*/ 538 w 539"/>
                  <a:gd name="T37" fmla="*/ 1715 h 1833"/>
                  <a:gd name="T38" fmla="*/ 538 w 539"/>
                  <a:gd name="T39" fmla="*/ 1717 h 1833"/>
                  <a:gd name="T40" fmla="*/ 538 w 539"/>
                  <a:gd name="T41" fmla="*/ 1717 h 1833"/>
                  <a:gd name="T42" fmla="*/ 538 w 539"/>
                  <a:gd name="T43" fmla="*/ 1717 h 1833"/>
                  <a:gd name="T44" fmla="*/ 538 w 539"/>
                  <a:gd name="T45" fmla="*/ 1719 h 1833"/>
                  <a:gd name="T46" fmla="*/ 538 w 539"/>
                  <a:gd name="T47" fmla="*/ 1719 h 1833"/>
                  <a:gd name="T48" fmla="*/ 538 w 539"/>
                  <a:gd name="T49" fmla="*/ 1719 h 1833"/>
                  <a:gd name="T50" fmla="*/ 538 w 539"/>
                  <a:gd name="T51" fmla="*/ 1722 h 1833"/>
                  <a:gd name="T52" fmla="*/ 538 w 539"/>
                  <a:gd name="T53" fmla="*/ 1722 h 1833"/>
                  <a:gd name="T54" fmla="*/ 534 w 539"/>
                  <a:gd name="T55" fmla="*/ 1734 h 1833"/>
                  <a:gd name="T56" fmla="*/ 530 w 539"/>
                  <a:gd name="T57" fmla="*/ 1742 h 1833"/>
                  <a:gd name="T58" fmla="*/ 525 w 539"/>
                  <a:gd name="T59" fmla="*/ 1755 h 1833"/>
                  <a:gd name="T60" fmla="*/ 516 w 539"/>
                  <a:gd name="T61" fmla="*/ 1764 h 1833"/>
                  <a:gd name="T62" fmla="*/ 503 w 539"/>
                  <a:gd name="T63" fmla="*/ 1774 h 1833"/>
                  <a:gd name="T64" fmla="*/ 489 w 539"/>
                  <a:gd name="T65" fmla="*/ 1783 h 1833"/>
                  <a:gd name="T66" fmla="*/ 475 w 539"/>
                  <a:gd name="T67" fmla="*/ 1791 h 1833"/>
                  <a:gd name="T68" fmla="*/ 458 w 539"/>
                  <a:gd name="T69" fmla="*/ 1800 h 1833"/>
                  <a:gd name="T70" fmla="*/ 418 w 539"/>
                  <a:gd name="T71" fmla="*/ 1812 h 1833"/>
                  <a:gd name="T72" fmla="*/ 373 w 539"/>
                  <a:gd name="T73" fmla="*/ 1824 h 1833"/>
                  <a:gd name="T74" fmla="*/ 320 w 539"/>
                  <a:gd name="T75" fmla="*/ 1828 h 1833"/>
                  <a:gd name="T76" fmla="*/ 269 w 539"/>
                  <a:gd name="T77" fmla="*/ 1832 h 1833"/>
                  <a:gd name="T78" fmla="*/ 216 w 539"/>
                  <a:gd name="T79" fmla="*/ 1828 h 1833"/>
                  <a:gd name="T80" fmla="*/ 165 w 539"/>
                  <a:gd name="T81" fmla="*/ 1824 h 1833"/>
                  <a:gd name="T82" fmla="*/ 120 w 539"/>
                  <a:gd name="T83" fmla="*/ 1814 h 1833"/>
                  <a:gd name="T84" fmla="*/ 82 w 539"/>
                  <a:gd name="T85" fmla="*/ 1800 h 1833"/>
                  <a:gd name="T86" fmla="*/ 63 w 539"/>
                  <a:gd name="T87" fmla="*/ 1793 h 1833"/>
                  <a:gd name="T88" fmla="*/ 49 w 539"/>
                  <a:gd name="T89" fmla="*/ 1785 h 1833"/>
                  <a:gd name="T90" fmla="*/ 35 w 539"/>
                  <a:gd name="T91" fmla="*/ 1777 h 1833"/>
                  <a:gd name="T92" fmla="*/ 23 w 539"/>
                  <a:gd name="T93" fmla="*/ 1767 h 1833"/>
                  <a:gd name="T94" fmla="*/ 14 w 539"/>
                  <a:gd name="T95" fmla="*/ 1757 h 1833"/>
                  <a:gd name="T96" fmla="*/ 6 w 539"/>
                  <a:gd name="T97" fmla="*/ 1748 h 1833"/>
                  <a:gd name="T98" fmla="*/ 2 w 539"/>
                  <a:gd name="T99" fmla="*/ 1738 h 1833"/>
                  <a:gd name="T100" fmla="*/ 0 w 539"/>
                  <a:gd name="T101" fmla="*/ 1726 h 1833"/>
                  <a:gd name="T102" fmla="*/ 0 w 539"/>
                  <a:gd name="T103" fmla="*/ 1726 h 1833"/>
                  <a:gd name="T104" fmla="*/ 0 w 539"/>
                  <a:gd name="T105" fmla="*/ 1617 h 1833"/>
                  <a:gd name="T106" fmla="*/ 0 w 539"/>
                  <a:gd name="T107" fmla="*/ 108 h 1833"/>
                  <a:gd name="T108" fmla="*/ 0 w 539"/>
                  <a:gd name="T109" fmla="*/ 0 h 1833"/>
                  <a:gd name="T110" fmla="*/ 538 w 539"/>
                  <a:gd name="T111" fmla="*/ 0 h 1833"/>
                  <a:gd name="T112" fmla="*/ 538 w 539"/>
                  <a:gd name="T113" fmla="*/ 108 h 18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9"/>
                  <a:gd name="T172" fmla="*/ 0 h 1833"/>
                  <a:gd name="T173" fmla="*/ 539 w 539"/>
                  <a:gd name="T174" fmla="*/ 1833 h 18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9" h="1833">
                    <a:moveTo>
                      <a:pt x="538" y="108"/>
                    </a:moveTo>
                    <a:lnTo>
                      <a:pt x="538" y="1605"/>
                    </a:lnTo>
                    <a:lnTo>
                      <a:pt x="538" y="1607"/>
                    </a:lnTo>
                    <a:lnTo>
                      <a:pt x="538" y="1609"/>
                    </a:lnTo>
                    <a:lnTo>
                      <a:pt x="538" y="1612"/>
                    </a:lnTo>
                    <a:lnTo>
                      <a:pt x="538" y="1615"/>
                    </a:lnTo>
                    <a:lnTo>
                      <a:pt x="538" y="1617"/>
                    </a:lnTo>
                    <a:lnTo>
                      <a:pt x="538" y="1619"/>
                    </a:lnTo>
                    <a:lnTo>
                      <a:pt x="538" y="1715"/>
                    </a:lnTo>
                    <a:lnTo>
                      <a:pt x="538" y="1717"/>
                    </a:lnTo>
                    <a:lnTo>
                      <a:pt x="538" y="1719"/>
                    </a:lnTo>
                    <a:lnTo>
                      <a:pt x="538" y="1722"/>
                    </a:lnTo>
                    <a:lnTo>
                      <a:pt x="534" y="1734"/>
                    </a:lnTo>
                    <a:lnTo>
                      <a:pt x="530" y="1742"/>
                    </a:lnTo>
                    <a:lnTo>
                      <a:pt x="525" y="1755"/>
                    </a:lnTo>
                    <a:lnTo>
                      <a:pt x="516" y="1764"/>
                    </a:lnTo>
                    <a:lnTo>
                      <a:pt x="503" y="1774"/>
                    </a:lnTo>
                    <a:lnTo>
                      <a:pt x="489" y="1783"/>
                    </a:lnTo>
                    <a:lnTo>
                      <a:pt x="475" y="1791"/>
                    </a:lnTo>
                    <a:lnTo>
                      <a:pt x="458" y="1800"/>
                    </a:lnTo>
                    <a:lnTo>
                      <a:pt x="418" y="1812"/>
                    </a:lnTo>
                    <a:lnTo>
                      <a:pt x="373" y="1824"/>
                    </a:lnTo>
                    <a:lnTo>
                      <a:pt x="320" y="1828"/>
                    </a:lnTo>
                    <a:lnTo>
                      <a:pt x="269" y="1832"/>
                    </a:lnTo>
                    <a:lnTo>
                      <a:pt x="216" y="1828"/>
                    </a:lnTo>
                    <a:lnTo>
                      <a:pt x="165" y="1824"/>
                    </a:lnTo>
                    <a:lnTo>
                      <a:pt x="120" y="1814"/>
                    </a:lnTo>
                    <a:lnTo>
                      <a:pt x="82" y="1800"/>
                    </a:lnTo>
                    <a:lnTo>
                      <a:pt x="63" y="1793"/>
                    </a:lnTo>
                    <a:lnTo>
                      <a:pt x="49" y="1785"/>
                    </a:lnTo>
                    <a:lnTo>
                      <a:pt x="35" y="1777"/>
                    </a:lnTo>
                    <a:lnTo>
                      <a:pt x="23" y="1767"/>
                    </a:lnTo>
                    <a:lnTo>
                      <a:pt x="14" y="1757"/>
                    </a:lnTo>
                    <a:lnTo>
                      <a:pt x="6" y="1748"/>
                    </a:lnTo>
                    <a:lnTo>
                      <a:pt x="2" y="1738"/>
                    </a:lnTo>
                    <a:lnTo>
                      <a:pt x="0" y="1726"/>
                    </a:lnTo>
                    <a:lnTo>
                      <a:pt x="0" y="1617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538" y="0"/>
                    </a:lnTo>
                    <a:lnTo>
                      <a:pt x="538" y="108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43" name="Freeform 1473"/>
              <p:cNvSpPr>
                <a:spLocks/>
              </p:cNvSpPr>
              <p:nvPr/>
            </p:nvSpPr>
            <p:spPr bwMode="auto">
              <a:xfrm>
                <a:off x="1649" y="1370"/>
                <a:ext cx="539" cy="230"/>
              </a:xfrm>
              <a:custGeom>
                <a:avLst/>
                <a:gdLst>
                  <a:gd name="T0" fmla="*/ 0 w 539"/>
                  <a:gd name="T1" fmla="*/ 0 h 230"/>
                  <a:gd name="T2" fmla="*/ 538 w 539"/>
                  <a:gd name="T3" fmla="*/ 0 h 230"/>
                  <a:gd name="T4" fmla="*/ 538 w 539"/>
                  <a:gd name="T5" fmla="*/ 112 h 230"/>
                  <a:gd name="T6" fmla="*/ 538 w 539"/>
                  <a:gd name="T7" fmla="*/ 114 h 230"/>
                  <a:gd name="T8" fmla="*/ 538 w 539"/>
                  <a:gd name="T9" fmla="*/ 114 h 230"/>
                  <a:gd name="T10" fmla="*/ 538 w 539"/>
                  <a:gd name="T11" fmla="*/ 114 h 230"/>
                  <a:gd name="T12" fmla="*/ 538 w 539"/>
                  <a:gd name="T13" fmla="*/ 116 h 230"/>
                  <a:gd name="T14" fmla="*/ 538 w 539"/>
                  <a:gd name="T15" fmla="*/ 116 h 230"/>
                  <a:gd name="T16" fmla="*/ 538 w 539"/>
                  <a:gd name="T17" fmla="*/ 116 h 230"/>
                  <a:gd name="T18" fmla="*/ 538 w 539"/>
                  <a:gd name="T19" fmla="*/ 116 h 230"/>
                  <a:gd name="T20" fmla="*/ 538 w 539"/>
                  <a:gd name="T21" fmla="*/ 118 h 230"/>
                  <a:gd name="T22" fmla="*/ 534 w 539"/>
                  <a:gd name="T23" fmla="*/ 131 h 230"/>
                  <a:gd name="T24" fmla="*/ 530 w 539"/>
                  <a:gd name="T25" fmla="*/ 140 h 230"/>
                  <a:gd name="T26" fmla="*/ 525 w 539"/>
                  <a:gd name="T27" fmla="*/ 151 h 230"/>
                  <a:gd name="T28" fmla="*/ 516 w 539"/>
                  <a:gd name="T29" fmla="*/ 161 h 230"/>
                  <a:gd name="T30" fmla="*/ 503 w 539"/>
                  <a:gd name="T31" fmla="*/ 171 h 230"/>
                  <a:gd name="T32" fmla="*/ 489 w 539"/>
                  <a:gd name="T33" fmla="*/ 180 h 230"/>
                  <a:gd name="T34" fmla="*/ 475 w 539"/>
                  <a:gd name="T35" fmla="*/ 188 h 230"/>
                  <a:gd name="T36" fmla="*/ 458 w 539"/>
                  <a:gd name="T37" fmla="*/ 198 h 230"/>
                  <a:gd name="T38" fmla="*/ 418 w 539"/>
                  <a:gd name="T39" fmla="*/ 209 h 230"/>
                  <a:gd name="T40" fmla="*/ 373 w 539"/>
                  <a:gd name="T41" fmla="*/ 219 h 230"/>
                  <a:gd name="T42" fmla="*/ 320 w 539"/>
                  <a:gd name="T43" fmla="*/ 226 h 230"/>
                  <a:gd name="T44" fmla="*/ 269 w 539"/>
                  <a:gd name="T45" fmla="*/ 229 h 230"/>
                  <a:gd name="T46" fmla="*/ 216 w 539"/>
                  <a:gd name="T47" fmla="*/ 226 h 230"/>
                  <a:gd name="T48" fmla="*/ 165 w 539"/>
                  <a:gd name="T49" fmla="*/ 221 h 230"/>
                  <a:gd name="T50" fmla="*/ 120 w 539"/>
                  <a:gd name="T51" fmla="*/ 212 h 230"/>
                  <a:gd name="T52" fmla="*/ 82 w 539"/>
                  <a:gd name="T53" fmla="*/ 198 h 230"/>
                  <a:gd name="T54" fmla="*/ 63 w 539"/>
                  <a:gd name="T55" fmla="*/ 190 h 230"/>
                  <a:gd name="T56" fmla="*/ 49 w 539"/>
                  <a:gd name="T57" fmla="*/ 183 h 230"/>
                  <a:gd name="T58" fmla="*/ 35 w 539"/>
                  <a:gd name="T59" fmla="*/ 173 h 230"/>
                  <a:gd name="T60" fmla="*/ 23 w 539"/>
                  <a:gd name="T61" fmla="*/ 164 h 230"/>
                  <a:gd name="T62" fmla="*/ 14 w 539"/>
                  <a:gd name="T63" fmla="*/ 155 h 230"/>
                  <a:gd name="T64" fmla="*/ 6 w 539"/>
                  <a:gd name="T65" fmla="*/ 145 h 230"/>
                  <a:gd name="T66" fmla="*/ 2 w 539"/>
                  <a:gd name="T67" fmla="*/ 135 h 230"/>
                  <a:gd name="T68" fmla="*/ 0 w 539"/>
                  <a:gd name="T69" fmla="*/ 123 h 230"/>
                  <a:gd name="T70" fmla="*/ 0 w 539"/>
                  <a:gd name="T71" fmla="*/ 123 h 230"/>
                  <a:gd name="T72" fmla="*/ 0 w 539"/>
                  <a:gd name="T73" fmla="*/ 0 h 2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39"/>
                  <a:gd name="T112" fmla="*/ 0 h 230"/>
                  <a:gd name="T113" fmla="*/ 539 w 539"/>
                  <a:gd name="T114" fmla="*/ 230 h 2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39" h="230">
                    <a:moveTo>
                      <a:pt x="0" y="0"/>
                    </a:moveTo>
                    <a:lnTo>
                      <a:pt x="538" y="0"/>
                    </a:lnTo>
                    <a:lnTo>
                      <a:pt x="538" y="112"/>
                    </a:lnTo>
                    <a:lnTo>
                      <a:pt x="538" y="114"/>
                    </a:lnTo>
                    <a:lnTo>
                      <a:pt x="538" y="116"/>
                    </a:lnTo>
                    <a:lnTo>
                      <a:pt x="538" y="118"/>
                    </a:lnTo>
                    <a:lnTo>
                      <a:pt x="534" y="131"/>
                    </a:lnTo>
                    <a:lnTo>
                      <a:pt x="530" y="140"/>
                    </a:lnTo>
                    <a:lnTo>
                      <a:pt x="525" y="151"/>
                    </a:lnTo>
                    <a:lnTo>
                      <a:pt x="516" y="161"/>
                    </a:lnTo>
                    <a:lnTo>
                      <a:pt x="503" y="171"/>
                    </a:lnTo>
                    <a:lnTo>
                      <a:pt x="489" y="180"/>
                    </a:lnTo>
                    <a:lnTo>
                      <a:pt x="475" y="188"/>
                    </a:lnTo>
                    <a:lnTo>
                      <a:pt x="458" y="198"/>
                    </a:lnTo>
                    <a:lnTo>
                      <a:pt x="418" y="209"/>
                    </a:lnTo>
                    <a:lnTo>
                      <a:pt x="373" y="219"/>
                    </a:lnTo>
                    <a:lnTo>
                      <a:pt x="320" y="226"/>
                    </a:lnTo>
                    <a:lnTo>
                      <a:pt x="269" y="229"/>
                    </a:lnTo>
                    <a:lnTo>
                      <a:pt x="216" y="226"/>
                    </a:lnTo>
                    <a:lnTo>
                      <a:pt x="165" y="221"/>
                    </a:lnTo>
                    <a:lnTo>
                      <a:pt x="120" y="212"/>
                    </a:lnTo>
                    <a:lnTo>
                      <a:pt x="82" y="198"/>
                    </a:lnTo>
                    <a:lnTo>
                      <a:pt x="63" y="190"/>
                    </a:lnTo>
                    <a:lnTo>
                      <a:pt x="49" y="183"/>
                    </a:lnTo>
                    <a:lnTo>
                      <a:pt x="35" y="173"/>
                    </a:lnTo>
                    <a:lnTo>
                      <a:pt x="23" y="164"/>
                    </a:lnTo>
                    <a:lnTo>
                      <a:pt x="14" y="155"/>
                    </a:lnTo>
                    <a:lnTo>
                      <a:pt x="6" y="145"/>
                    </a:lnTo>
                    <a:lnTo>
                      <a:pt x="2" y="135"/>
                    </a:lnTo>
                    <a:lnTo>
                      <a:pt x="0" y="1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44" name="Freeform 1474"/>
              <p:cNvSpPr>
                <a:spLocks/>
              </p:cNvSpPr>
              <p:nvPr/>
            </p:nvSpPr>
            <p:spPr bwMode="auto">
              <a:xfrm>
                <a:off x="1649" y="1370"/>
                <a:ext cx="539" cy="230"/>
              </a:xfrm>
              <a:custGeom>
                <a:avLst/>
                <a:gdLst>
                  <a:gd name="T0" fmla="*/ 0 w 539"/>
                  <a:gd name="T1" fmla="*/ 0 h 230"/>
                  <a:gd name="T2" fmla="*/ 538 w 539"/>
                  <a:gd name="T3" fmla="*/ 0 h 230"/>
                  <a:gd name="T4" fmla="*/ 538 w 539"/>
                  <a:gd name="T5" fmla="*/ 112 h 230"/>
                  <a:gd name="T6" fmla="*/ 538 w 539"/>
                  <a:gd name="T7" fmla="*/ 114 h 230"/>
                  <a:gd name="T8" fmla="*/ 538 w 539"/>
                  <a:gd name="T9" fmla="*/ 114 h 230"/>
                  <a:gd name="T10" fmla="*/ 538 w 539"/>
                  <a:gd name="T11" fmla="*/ 114 h 230"/>
                  <a:gd name="T12" fmla="*/ 538 w 539"/>
                  <a:gd name="T13" fmla="*/ 116 h 230"/>
                  <a:gd name="T14" fmla="*/ 538 w 539"/>
                  <a:gd name="T15" fmla="*/ 116 h 230"/>
                  <a:gd name="T16" fmla="*/ 538 w 539"/>
                  <a:gd name="T17" fmla="*/ 116 h 230"/>
                  <a:gd name="T18" fmla="*/ 538 w 539"/>
                  <a:gd name="T19" fmla="*/ 116 h 230"/>
                  <a:gd name="T20" fmla="*/ 538 w 539"/>
                  <a:gd name="T21" fmla="*/ 118 h 230"/>
                  <a:gd name="T22" fmla="*/ 534 w 539"/>
                  <a:gd name="T23" fmla="*/ 131 h 230"/>
                  <a:gd name="T24" fmla="*/ 530 w 539"/>
                  <a:gd name="T25" fmla="*/ 140 h 230"/>
                  <a:gd name="T26" fmla="*/ 525 w 539"/>
                  <a:gd name="T27" fmla="*/ 151 h 230"/>
                  <a:gd name="T28" fmla="*/ 516 w 539"/>
                  <a:gd name="T29" fmla="*/ 161 h 230"/>
                  <a:gd name="T30" fmla="*/ 503 w 539"/>
                  <a:gd name="T31" fmla="*/ 171 h 230"/>
                  <a:gd name="T32" fmla="*/ 489 w 539"/>
                  <a:gd name="T33" fmla="*/ 180 h 230"/>
                  <a:gd name="T34" fmla="*/ 475 w 539"/>
                  <a:gd name="T35" fmla="*/ 188 h 230"/>
                  <a:gd name="T36" fmla="*/ 458 w 539"/>
                  <a:gd name="T37" fmla="*/ 198 h 230"/>
                  <a:gd name="T38" fmla="*/ 418 w 539"/>
                  <a:gd name="T39" fmla="*/ 209 h 230"/>
                  <a:gd name="T40" fmla="*/ 373 w 539"/>
                  <a:gd name="T41" fmla="*/ 219 h 230"/>
                  <a:gd name="T42" fmla="*/ 320 w 539"/>
                  <a:gd name="T43" fmla="*/ 226 h 230"/>
                  <a:gd name="T44" fmla="*/ 269 w 539"/>
                  <a:gd name="T45" fmla="*/ 229 h 230"/>
                  <a:gd name="T46" fmla="*/ 216 w 539"/>
                  <a:gd name="T47" fmla="*/ 226 h 230"/>
                  <a:gd name="T48" fmla="*/ 165 w 539"/>
                  <a:gd name="T49" fmla="*/ 221 h 230"/>
                  <a:gd name="T50" fmla="*/ 120 w 539"/>
                  <a:gd name="T51" fmla="*/ 212 h 230"/>
                  <a:gd name="T52" fmla="*/ 82 w 539"/>
                  <a:gd name="T53" fmla="*/ 198 h 230"/>
                  <a:gd name="T54" fmla="*/ 63 w 539"/>
                  <a:gd name="T55" fmla="*/ 190 h 230"/>
                  <a:gd name="T56" fmla="*/ 49 w 539"/>
                  <a:gd name="T57" fmla="*/ 183 h 230"/>
                  <a:gd name="T58" fmla="*/ 35 w 539"/>
                  <a:gd name="T59" fmla="*/ 173 h 230"/>
                  <a:gd name="T60" fmla="*/ 23 w 539"/>
                  <a:gd name="T61" fmla="*/ 164 h 230"/>
                  <a:gd name="T62" fmla="*/ 14 w 539"/>
                  <a:gd name="T63" fmla="*/ 155 h 230"/>
                  <a:gd name="T64" fmla="*/ 6 w 539"/>
                  <a:gd name="T65" fmla="*/ 145 h 230"/>
                  <a:gd name="T66" fmla="*/ 2 w 539"/>
                  <a:gd name="T67" fmla="*/ 135 h 230"/>
                  <a:gd name="T68" fmla="*/ 0 w 539"/>
                  <a:gd name="T69" fmla="*/ 123 h 230"/>
                  <a:gd name="T70" fmla="*/ 0 w 539"/>
                  <a:gd name="T71" fmla="*/ 123 h 230"/>
                  <a:gd name="T72" fmla="*/ 0 w 539"/>
                  <a:gd name="T73" fmla="*/ 0 h 2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39"/>
                  <a:gd name="T112" fmla="*/ 0 h 230"/>
                  <a:gd name="T113" fmla="*/ 539 w 539"/>
                  <a:gd name="T114" fmla="*/ 230 h 2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39" h="230">
                    <a:moveTo>
                      <a:pt x="0" y="0"/>
                    </a:moveTo>
                    <a:lnTo>
                      <a:pt x="538" y="0"/>
                    </a:lnTo>
                    <a:lnTo>
                      <a:pt x="538" y="112"/>
                    </a:lnTo>
                    <a:lnTo>
                      <a:pt x="538" y="114"/>
                    </a:lnTo>
                    <a:lnTo>
                      <a:pt x="538" y="116"/>
                    </a:lnTo>
                    <a:lnTo>
                      <a:pt x="538" y="118"/>
                    </a:lnTo>
                    <a:lnTo>
                      <a:pt x="534" y="131"/>
                    </a:lnTo>
                    <a:lnTo>
                      <a:pt x="530" y="140"/>
                    </a:lnTo>
                    <a:lnTo>
                      <a:pt x="525" y="151"/>
                    </a:lnTo>
                    <a:lnTo>
                      <a:pt x="516" y="161"/>
                    </a:lnTo>
                    <a:lnTo>
                      <a:pt x="503" y="171"/>
                    </a:lnTo>
                    <a:lnTo>
                      <a:pt x="489" y="180"/>
                    </a:lnTo>
                    <a:lnTo>
                      <a:pt x="475" y="188"/>
                    </a:lnTo>
                    <a:lnTo>
                      <a:pt x="458" y="198"/>
                    </a:lnTo>
                    <a:lnTo>
                      <a:pt x="418" y="209"/>
                    </a:lnTo>
                    <a:lnTo>
                      <a:pt x="373" y="219"/>
                    </a:lnTo>
                    <a:lnTo>
                      <a:pt x="320" y="226"/>
                    </a:lnTo>
                    <a:lnTo>
                      <a:pt x="269" y="229"/>
                    </a:lnTo>
                    <a:lnTo>
                      <a:pt x="216" y="226"/>
                    </a:lnTo>
                    <a:lnTo>
                      <a:pt x="165" y="221"/>
                    </a:lnTo>
                    <a:lnTo>
                      <a:pt x="120" y="212"/>
                    </a:lnTo>
                    <a:lnTo>
                      <a:pt x="82" y="198"/>
                    </a:lnTo>
                    <a:lnTo>
                      <a:pt x="63" y="190"/>
                    </a:lnTo>
                    <a:lnTo>
                      <a:pt x="49" y="183"/>
                    </a:lnTo>
                    <a:lnTo>
                      <a:pt x="35" y="173"/>
                    </a:lnTo>
                    <a:lnTo>
                      <a:pt x="23" y="164"/>
                    </a:lnTo>
                    <a:lnTo>
                      <a:pt x="14" y="155"/>
                    </a:lnTo>
                    <a:lnTo>
                      <a:pt x="6" y="145"/>
                    </a:lnTo>
                    <a:lnTo>
                      <a:pt x="2" y="135"/>
                    </a:lnTo>
                    <a:lnTo>
                      <a:pt x="0" y="12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45" name="Freeform 1475"/>
              <p:cNvSpPr>
                <a:spLocks/>
              </p:cNvSpPr>
              <p:nvPr/>
            </p:nvSpPr>
            <p:spPr bwMode="auto">
              <a:xfrm>
                <a:off x="1649" y="1254"/>
                <a:ext cx="539" cy="222"/>
              </a:xfrm>
              <a:custGeom>
                <a:avLst/>
                <a:gdLst>
                  <a:gd name="T0" fmla="*/ 269 w 539"/>
                  <a:gd name="T1" fmla="*/ 0 h 222"/>
                  <a:gd name="T2" fmla="*/ 320 w 539"/>
                  <a:gd name="T3" fmla="*/ 2 h 222"/>
                  <a:gd name="T4" fmla="*/ 373 w 539"/>
                  <a:gd name="T5" fmla="*/ 9 h 222"/>
                  <a:gd name="T6" fmla="*/ 418 w 539"/>
                  <a:gd name="T7" fmla="*/ 18 h 222"/>
                  <a:gd name="T8" fmla="*/ 458 w 539"/>
                  <a:gd name="T9" fmla="*/ 32 h 222"/>
                  <a:gd name="T10" fmla="*/ 475 w 539"/>
                  <a:gd name="T11" fmla="*/ 40 h 222"/>
                  <a:gd name="T12" fmla="*/ 489 w 539"/>
                  <a:gd name="T13" fmla="*/ 49 h 222"/>
                  <a:gd name="T14" fmla="*/ 503 w 539"/>
                  <a:gd name="T15" fmla="*/ 59 h 222"/>
                  <a:gd name="T16" fmla="*/ 516 w 539"/>
                  <a:gd name="T17" fmla="*/ 69 h 222"/>
                  <a:gd name="T18" fmla="*/ 525 w 539"/>
                  <a:gd name="T19" fmla="*/ 78 h 222"/>
                  <a:gd name="T20" fmla="*/ 530 w 539"/>
                  <a:gd name="T21" fmla="*/ 87 h 222"/>
                  <a:gd name="T22" fmla="*/ 534 w 539"/>
                  <a:gd name="T23" fmla="*/ 100 h 222"/>
                  <a:gd name="T24" fmla="*/ 538 w 539"/>
                  <a:gd name="T25" fmla="*/ 112 h 222"/>
                  <a:gd name="T26" fmla="*/ 534 w 539"/>
                  <a:gd name="T27" fmla="*/ 123 h 222"/>
                  <a:gd name="T28" fmla="*/ 530 w 539"/>
                  <a:gd name="T29" fmla="*/ 133 h 222"/>
                  <a:gd name="T30" fmla="*/ 525 w 539"/>
                  <a:gd name="T31" fmla="*/ 145 h 222"/>
                  <a:gd name="T32" fmla="*/ 516 w 539"/>
                  <a:gd name="T33" fmla="*/ 155 h 222"/>
                  <a:gd name="T34" fmla="*/ 503 w 539"/>
                  <a:gd name="T35" fmla="*/ 163 h 222"/>
                  <a:gd name="T36" fmla="*/ 489 w 539"/>
                  <a:gd name="T37" fmla="*/ 173 h 222"/>
                  <a:gd name="T38" fmla="*/ 475 w 539"/>
                  <a:gd name="T39" fmla="*/ 180 h 222"/>
                  <a:gd name="T40" fmla="*/ 458 w 539"/>
                  <a:gd name="T41" fmla="*/ 188 h 222"/>
                  <a:gd name="T42" fmla="*/ 418 w 539"/>
                  <a:gd name="T43" fmla="*/ 202 h 222"/>
                  <a:gd name="T44" fmla="*/ 373 w 539"/>
                  <a:gd name="T45" fmla="*/ 212 h 222"/>
                  <a:gd name="T46" fmla="*/ 320 w 539"/>
                  <a:gd name="T47" fmla="*/ 218 h 222"/>
                  <a:gd name="T48" fmla="*/ 269 w 539"/>
                  <a:gd name="T49" fmla="*/ 221 h 222"/>
                  <a:gd name="T50" fmla="*/ 214 w 539"/>
                  <a:gd name="T51" fmla="*/ 218 h 222"/>
                  <a:gd name="T52" fmla="*/ 163 w 539"/>
                  <a:gd name="T53" fmla="*/ 212 h 222"/>
                  <a:gd name="T54" fmla="*/ 118 w 539"/>
                  <a:gd name="T55" fmla="*/ 202 h 222"/>
                  <a:gd name="T56" fmla="*/ 77 w 539"/>
                  <a:gd name="T57" fmla="*/ 188 h 222"/>
                  <a:gd name="T58" fmla="*/ 61 w 539"/>
                  <a:gd name="T59" fmla="*/ 180 h 222"/>
                  <a:gd name="T60" fmla="*/ 45 w 539"/>
                  <a:gd name="T61" fmla="*/ 173 h 222"/>
                  <a:gd name="T62" fmla="*/ 30 w 539"/>
                  <a:gd name="T63" fmla="*/ 163 h 222"/>
                  <a:gd name="T64" fmla="*/ 20 w 539"/>
                  <a:gd name="T65" fmla="*/ 155 h 222"/>
                  <a:gd name="T66" fmla="*/ 10 w 539"/>
                  <a:gd name="T67" fmla="*/ 145 h 222"/>
                  <a:gd name="T68" fmla="*/ 4 w 539"/>
                  <a:gd name="T69" fmla="*/ 133 h 222"/>
                  <a:gd name="T70" fmla="*/ 0 w 539"/>
                  <a:gd name="T71" fmla="*/ 123 h 222"/>
                  <a:gd name="T72" fmla="*/ 0 w 539"/>
                  <a:gd name="T73" fmla="*/ 112 h 222"/>
                  <a:gd name="T74" fmla="*/ 0 w 539"/>
                  <a:gd name="T75" fmla="*/ 100 h 222"/>
                  <a:gd name="T76" fmla="*/ 4 w 539"/>
                  <a:gd name="T77" fmla="*/ 87 h 222"/>
                  <a:gd name="T78" fmla="*/ 10 w 539"/>
                  <a:gd name="T79" fmla="*/ 78 h 222"/>
                  <a:gd name="T80" fmla="*/ 20 w 539"/>
                  <a:gd name="T81" fmla="*/ 69 h 222"/>
                  <a:gd name="T82" fmla="*/ 30 w 539"/>
                  <a:gd name="T83" fmla="*/ 59 h 222"/>
                  <a:gd name="T84" fmla="*/ 45 w 539"/>
                  <a:gd name="T85" fmla="*/ 49 h 222"/>
                  <a:gd name="T86" fmla="*/ 61 w 539"/>
                  <a:gd name="T87" fmla="*/ 40 h 222"/>
                  <a:gd name="T88" fmla="*/ 77 w 539"/>
                  <a:gd name="T89" fmla="*/ 32 h 222"/>
                  <a:gd name="T90" fmla="*/ 118 w 539"/>
                  <a:gd name="T91" fmla="*/ 18 h 222"/>
                  <a:gd name="T92" fmla="*/ 163 w 539"/>
                  <a:gd name="T93" fmla="*/ 9 h 222"/>
                  <a:gd name="T94" fmla="*/ 214 w 539"/>
                  <a:gd name="T95" fmla="*/ 2 h 222"/>
                  <a:gd name="T96" fmla="*/ 269 w 539"/>
                  <a:gd name="T97" fmla="*/ 0 h 2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9"/>
                  <a:gd name="T148" fmla="*/ 0 h 222"/>
                  <a:gd name="T149" fmla="*/ 539 w 539"/>
                  <a:gd name="T150" fmla="*/ 222 h 2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9" h="222">
                    <a:moveTo>
                      <a:pt x="269" y="0"/>
                    </a:moveTo>
                    <a:lnTo>
                      <a:pt x="320" y="2"/>
                    </a:lnTo>
                    <a:lnTo>
                      <a:pt x="373" y="9"/>
                    </a:lnTo>
                    <a:lnTo>
                      <a:pt x="418" y="18"/>
                    </a:lnTo>
                    <a:lnTo>
                      <a:pt x="458" y="32"/>
                    </a:lnTo>
                    <a:lnTo>
                      <a:pt x="475" y="40"/>
                    </a:lnTo>
                    <a:lnTo>
                      <a:pt x="489" y="49"/>
                    </a:lnTo>
                    <a:lnTo>
                      <a:pt x="503" y="59"/>
                    </a:lnTo>
                    <a:lnTo>
                      <a:pt x="516" y="69"/>
                    </a:lnTo>
                    <a:lnTo>
                      <a:pt x="525" y="78"/>
                    </a:lnTo>
                    <a:lnTo>
                      <a:pt x="530" y="87"/>
                    </a:lnTo>
                    <a:lnTo>
                      <a:pt x="534" y="100"/>
                    </a:lnTo>
                    <a:lnTo>
                      <a:pt x="538" y="112"/>
                    </a:lnTo>
                    <a:lnTo>
                      <a:pt x="534" y="123"/>
                    </a:lnTo>
                    <a:lnTo>
                      <a:pt x="530" y="133"/>
                    </a:lnTo>
                    <a:lnTo>
                      <a:pt x="525" y="145"/>
                    </a:lnTo>
                    <a:lnTo>
                      <a:pt x="516" y="155"/>
                    </a:lnTo>
                    <a:lnTo>
                      <a:pt x="503" y="163"/>
                    </a:lnTo>
                    <a:lnTo>
                      <a:pt x="489" y="173"/>
                    </a:lnTo>
                    <a:lnTo>
                      <a:pt x="475" y="180"/>
                    </a:lnTo>
                    <a:lnTo>
                      <a:pt x="458" y="188"/>
                    </a:lnTo>
                    <a:lnTo>
                      <a:pt x="418" y="202"/>
                    </a:lnTo>
                    <a:lnTo>
                      <a:pt x="373" y="212"/>
                    </a:lnTo>
                    <a:lnTo>
                      <a:pt x="320" y="218"/>
                    </a:lnTo>
                    <a:lnTo>
                      <a:pt x="269" y="221"/>
                    </a:lnTo>
                    <a:lnTo>
                      <a:pt x="214" y="218"/>
                    </a:lnTo>
                    <a:lnTo>
                      <a:pt x="163" y="212"/>
                    </a:lnTo>
                    <a:lnTo>
                      <a:pt x="118" y="202"/>
                    </a:lnTo>
                    <a:lnTo>
                      <a:pt x="77" y="188"/>
                    </a:lnTo>
                    <a:lnTo>
                      <a:pt x="61" y="180"/>
                    </a:lnTo>
                    <a:lnTo>
                      <a:pt x="45" y="173"/>
                    </a:lnTo>
                    <a:lnTo>
                      <a:pt x="30" y="163"/>
                    </a:lnTo>
                    <a:lnTo>
                      <a:pt x="20" y="155"/>
                    </a:lnTo>
                    <a:lnTo>
                      <a:pt x="10" y="145"/>
                    </a:lnTo>
                    <a:lnTo>
                      <a:pt x="4" y="133"/>
                    </a:lnTo>
                    <a:lnTo>
                      <a:pt x="0" y="123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4" y="87"/>
                    </a:lnTo>
                    <a:lnTo>
                      <a:pt x="10" y="78"/>
                    </a:lnTo>
                    <a:lnTo>
                      <a:pt x="20" y="69"/>
                    </a:lnTo>
                    <a:lnTo>
                      <a:pt x="30" y="59"/>
                    </a:lnTo>
                    <a:lnTo>
                      <a:pt x="45" y="49"/>
                    </a:lnTo>
                    <a:lnTo>
                      <a:pt x="61" y="40"/>
                    </a:lnTo>
                    <a:lnTo>
                      <a:pt x="77" y="32"/>
                    </a:lnTo>
                    <a:lnTo>
                      <a:pt x="118" y="18"/>
                    </a:lnTo>
                    <a:lnTo>
                      <a:pt x="163" y="9"/>
                    </a:lnTo>
                    <a:lnTo>
                      <a:pt x="214" y="2"/>
                    </a:lnTo>
                    <a:lnTo>
                      <a:pt x="269" y="0"/>
                    </a:lnTo>
                  </a:path>
                </a:pathLst>
              </a:custGeom>
              <a:solidFill>
                <a:srgbClr val="007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46" name="Freeform 1476"/>
              <p:cNvSpPr>
                <a:spLocks/>
              </p:cNvSpPr>
              <p:nvPr/>
            </p:nvSpPr>
            <p:spPr bwMode="auto">
              <a:xfrm>
                <a:off x="1649" y="1254"/>
                <a:ext cx="539" cy="222"/>
              </a:xfrm>
              <a:custGeom>
                <a:avLst/>
                <a:gdLst>
                  <a:gd name="T0" fmla="*/ 269 w 539"/>
                  <a:gd name="T1" fmla="*/ 0 h 222"/>
                  <a:gd name="T2" fmla="*/ 320 w 539"/>
                  <a:gd name="T3" fmla="*/ 2 h 222"/>
                  <a:gd name="T4" fmla="*/ 373 w 539"/>
                  <a:gd name="T5" fmla="*/ 9 h 222"/>
                  <a:gd name="T6" fmla="*/ 418 w 539"/>
                  <a:gd name="T7" fmla="*/ 18 h 222"/>
                  <a:gd name="T8" fmla="*/ 458 w 539"/>
                  <a:gd name="T9" fmla="*/ 32 h 222"/>
                  <a:gd name="T10" fmla="*/ 475 w 539"/>
                  <a:gd name="T11" fmla="*/ 40 h 222"/>
                  <a:gd name="T12" fmla="*/ 489 w 539"/>
                  <a:gd name="T13" fmla="*/ 49 h 222"/>
                  <a:gd name="T14" fmla="*/ 503 w 539"/>
                  <a:gd name="T15" fmla="*/ 59 h 222"/>
                  <a:gd name="T16" fmla="*/ 516 w 539"/>
                  <a:gd name="T17" fmla="*/ 69 h 222"/>
                  <a:gd name="T18" fmla="*/ 525 w 539"/>
                  <a:gd name="T19" fmla="*/ 78 h 222"/>
                  <a:gd name="T20" fmla="*/ 530 w 539"/>
                  <a:gd name="T21" fmla="*/ 87 h 222"/>
                  <a:gd name="T22" fmla="*/ 534 w 539"/>
                  <a:gd name="T23" fmla="*/ 100 h 222"/>
                  <a:gd name="T24" fmla="*/ 538 w 539"/>
                  <a:gd name="T25" fmla="*/ 112 h 222"/>
                  <a:gd name="T26" fmla="*/ 534 w 539"/>
                  <a:gd name="T27" fmla="*/ 123 h 222"/>
                  <a:gd name="T28" fmla="*/ 530 w 539"/>
                  <a:gd name="T29" fmla="*/ 133 h 222"/>
                  <a:gd name="T30" fmla="*/ 525 w 539"/>
                  <a:gd name="T31" fmla="*/ 145 h 222"/>
                  <a:gd name="T32" fmla="*/ 516 w 539"/>
                  <a:gd name="T33" fmla="*/ 155 h 222"/>
                  <a:gd name="T34" fmla="*/ 503 w 539"/>
                  <a:gd name="T35" fmla="*/ 163 h 222"/>
                  <a:gd name="T36" fmla="*/ 489 w 539"/>
                  <a:gd name="T37" fmla="*/ 173 h 222"/>
                  <a:gd name="T38" fmla="*/ 475 w 539"/>
                  <a:gd name="T39" fmla="*/ 180 h 222"/>
                  <a:gd name="T40" fmla="*/ 458 w 539"/>
                  <a:gd name="T41" fmla="*/ 188 h 222"/>
                  <a:gd name="T42" fmla="*/ 418 w 539"/>
                  <a:gd name="T43" fmla="*/ 202 h 222"/>
                  <a:gd name="T44" fmla="*/ 373 w 539"/>
                  <a:gd name="T45" fmla="*/ 212 h 222"/>
                  <a:gd name="T46" fmla="*/ 320 w 539"/>
                  <a:gd name="T47" fmla="*/ 218 h 222"/>
                  <a:gd name="T48" fmla="*/ 269 w 539"/>
                  <a:gd name="T49" fmla="*/ 221 h 222"/>
                  <a:gd name="T50" fmla="*/ 214 w 539"/>
                  <a:gd name="T51" fmla="*/ 218 h 222"/>
                  <a:gd name="T52" fmla="*/ 163 w 539"/>
                  <a:gd name="T53" fmla="*/ 212 h 222"/>
                  <a:gd name="T54" fmla="*/ 118 w 539"/>
                  <a:gd name="T55" fmla="*/ 202 h 222"/>
                  <a:gd name="T56" fmla="*/ 77 w 539"/>
                  <a:gd name="T57" fmla="*/ 188 h 222"/>
                  <a:gd name="T58" fmla="*/ 61 w 539"/>
                  <a:gd name="T59" fmla="*/ 180 h 222"/>
                  <a:gd name="T60" fmla="*/ 45 w 539"/>
                  <a:gd name="T61" fmla="*/ 173 h 222"/>
                  <a:gd name="T62" fmla="*/ 30 w 539"/>
                  <a:gd name="T63" fmla="*/ 163 h 222"/>
                  <a:gd name="T64" fmla="*/ 20 w 539"/>
                  <a:gd name="T65" fmla="*/ 155 h 222"/>
                  <a:gd name="T66" fmla="*/ 10 w 539"/>
                  <a:gd name="T67" fmla="*/ 145 h 222"/>
                  <a:gd name="T68" fmla="*/ 4 w 539"/>
                  <a:gd name="T69" fmla="*/ 133 h 222"/>
                  <a:gd name="T70" fmla="*/ 0 w 539"/>
                  <a:gd name="T71" fmla="*/ 123 h 222"/>
                  <a:gd name="T72" fmla="*/ 0 w 539"/>
                  <a:gd name="T73" fmla="*/ 112 h 222"/>
                  <a:gd name="T74" fmla="*/ 0 w 539"/>
                  <a:gd name="T75" fmla="*/ 100 h 222"/>
                  <a:gd name="T76" fmla="*/ 4 w 539"/>
                  <a:gd name="T77" fmla="*/ 87 h 222"/>
                  <a:gd name="T78" fmla="*/ 10 w 539"/>
                  <a:gd name="T79" fmla="*/ 78 h 222"/>
                  <a:gd name="T80" fmla="*/ 20 w 539"/>
                  <a:gd name="T81" fmla="*/ 69 h 222"/>
                  <a:gd name="T82" fmla="*/ 30 w 539"/>
                  <a:gd name="T83" fmla="*/ 59 h 222"/>
                  <a:gd name="T84" fmla="*/ 45 w 539"/>
                  <a:gd name="T85" fmla="*/ 49 h 222"/>
                  <a:gd name="T86" fmla="*/ 61 w 539"/>
                  <a:gd name="T87" fmla="*/ 40 h 222"/>
                  <a:gd name="T88" fmla="*/ 77 w 539"/>
                  <a:gd name="T89" fmla="*/ 32 h 222"/>
                  <a:gd name="T90" fmla="*/ 118 w 539"/>
                  <a:gd name="T91" fmla="*/ 18 h 222"/>
                  <a:gd name="T92" fmla="*/ 163 w 539"/>
                  <a:gd name="T93" fmla="*/ 9 h 222"/>
                  <a:gd name="T94" fmla="*/ 214 w 539"/>
                  <a:gd name="T95" fmla="*/ 2 h 222"/>
                  <a:gd name="T96" fmla="*/ 269 w 539"/>
                  <a:gd name="T97" fmla="*/ 0 h 2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9"/>
                  <a:gd name="T148" fmla="*/ 0 h 222"/>
                  <a:gd name="T149" fmla="*/ 539 w 539"/>
                  <a:gd name="T150" fmla="*/ 222 h 2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9" h="222">
                    <a:moveTo>
                      <a:pt x="269" y="0"/>
                    </a:moveTo>
                    <a:lnTo>
                      <a:pt x="320" y="2"/>
                    </a:lnTo>
                    <a:lnTo>
                      <a:pt x="373" y="9"/>
                    </a:lnTo>
                    <a:lnTo>
                      <a:pt x="418" y="18"/>
                    </a:lnTo>
                    <a:lnTo>
                      <a:pt x="458" y="32"/>
                    </a:lnTo>
                    <a:lnTo>
                      <a:pt x="475" y="40"/>
                    </a:lnTo>
                    <a:lnTo>
                      <a:pt x="489" y="49"/>
                    </a:lnTo>
                    <a:lnTo>
                      <a:pt x="503" y="59"/>
                    </a:lnTo>
                    <a:lnTo>
                      <a:pt x="516" y="69"/>
                    </a:lnTo>
                    <a:lnTo>
                      <a:pt x="525" y="78"/>
                    </a:lnTo>
                    <a:lnTo>
                      <a:pt x="530" y="87"/>
                    </a:lnTo>
                    <a:lnTo>
                      <a:pt x="534" y="100"/>
                    </a:lnTo>
                    <a:lnTo>
                      <a:pt x="538" y="112"/>
                    </a:lnTo>
                    <a:lnTo>
                      <a:pt x="534" y="123"/>
                    </a:lnTo>
                    <a:lnTo>
                      <a:pt x="530" y="133"/>
                    </a:lnTo>
                    <a:lnTo>
                      <a:pt x="525" y="145"/>
                    </a:lnTo>
                    <a:lnTo>
                      <a:pt x="516" y="155"/>
                    </a:lnTo>
                    <a:lnTo>
                      <a:pt x="503" y="163"/>
                    </a:lnTo>
                    <a:lnTo>
                      <a:pt x="489" y="173"/>
                    </a:lnTo>
                    <a:lnTo>
                      <a:pt x="475" y="180"/>
                    </a:lnTo>
                    <a:lnTo>
                      <a:pt x="458" y="188"/>
                    </a:lnTo>
                    <a:lnTo>
                      <a:pt x="418" y="202"/>
                    </a:lnTo>
                    <a:lnTo>
                      <a:pt x="373" y="212"/>
                    </a:lnTo>
                    <a:lnTo>
                      <a:pt x="320" y="218"/>
                    </a:lnTo>
                    <a:lnTo>
                      <a:pt x="269" y="221"/>
                    </a:lnTo>
                    <a:lnTo>
                      <a:pt x="214" y="218"/>
                    </a:lnTo>
                    <a:lnTo>
                      <a:pt x="163" y="212"/>
                    </a:lnTo>
                    <a:lnTo>
                      <a:pt x="118" y="202"/>
                    </a:lnTo>
                    <a:lnTo>
                      <a:pt x="77" y="188"/>
                    </a:lnTo>
                    <a:lnTo>
                      <a:pt x="61" y="180"/>
                    </a:lnTo>
                    <a:lnTo>
                      <a:pt x="45" y="173"/>
                    </a:lnTo>
                    <a:lnTo>
                      <a:pt x="30" y="163"/>
                    </a:lnTo>
                    <a:lnTo>
                      <a:pt x="20" y="155"/>
                    </a:lnTo>
                    <a:lnTo>
                      <a:pt x="10" y="145"/>
                    </a:lnTo>
                    <a:lnTo>
                      <a:pt x="4" y="133"/>
                    </a:lnTo>
                    <a:lnTo>
                      <a:pt x="0" y="123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4" y="87"/>
                    </a:lnTo>
                    <a:lnTo>
                      <a:pt x="10" y="78"/>
                    </a:lnTo>
                    <a:lnTo>
                      <a:pt x="20" y="69"/>
                    </a:lnTo>
                    <a:lnTo>
                      <a:pt x="30" y="59"/>
                    </a:lnTo>
                    <a:lnTo>
                      <a:pt x="45" y="49"/>
                    </a:lnTo>
                    <a:lnTo>
                      <a:pt x="61" y="40"/>
                    </a:lnTo>
                    <a:lnTo>
                      <a:pt x="77" y="32"/>
                    </a:lnTo>
                    <a:lnTo>
                      <a:pt x="118" y="18"/>
                    </a:lnTo>
                    <a:lnTo>
                      <a:pt x="163" y="9"/>
                    </a:lnTo>
                    <a:lnTo>
                      <a:pt x="214" y="2"/>
                    </a:lnTo>
                    <a:lnTo>
                      <a:pt x="269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47" name="Freeform 1477"/>
              <p:cNvSpPr>
                <a:spLocks/>
              </p:cNvSpPr>
              <p:nvPr/>
            </p:nvSpPr>
            <p:spPr bwMode="auto">
              <a:xfrm>
                <a:off x="2858" y="1366"/>
                <a:ext cx="539" cy="1833"/>
              </a:xfrm>
              <a:custGeom>
                <a:avLst/>
                <a:gdLst>
                  <a:gd name="T0" fmla="*/ 0 w 539"/>
                  <a:gd name="T1" fmla="*/ 0 h 1833"/>
                  <a:gd name="T2" fmla="*/ 538 w 539"/>
                  <a:gd name="T3" fmla="*/ 0 h 1833"/>
                  <a:gd name="T4" fmla="*/ 538 w 539"/>
                  <a:gd name="T5" fmla="*/ 108 h 1833"/>
                  <a:gd name="T6" fmla="*/ 538 w 539"/>
                  <a:gd name="T7" fmla="*/ 1652 h 1833"/>
                  <a:gd name="T8" fmla="*/ 538 w 539"/>
                  <a:gd name="T9" fmla="*/ 1652 h 1833"/>
                  <a:gd name="T10" fmla="*/ 538 w 539"/>
                  <a:gd name="T11" fmla="*/ 1654 h 1833"/>
                  <a:gd name="T12" fmla="*/ 538 w 539"/>
                  <a:gd name="T13" fmla="*/ 1654 h 1833"/>
                  <a:gd name="T14" fmla="*/ 538 w 539"/>
                  <a:gd name="T15" fmla="*/ 1654 h 1833"/>
                  <a:gd name="T16" fmla="*/ 538 w 539"/>
                  <a:gd name="T17" fmla="*/ 1658 h 1833"/>
                  <a:gd name="T18" fmla="*/ 538 w 539"/>
                  <a:gd name="T19" fmla="*/ 1658 h 1833"/>
                  <a:gd name="T20" fmla="*/ 538 w 539"/>
                  <a:gd name="T21" fmla="*/ 1658 h 1833"/>
                  <a:gd name="T22" fmla="*/ 538 w 539"/>
                  <a:gd name="T23" fmla="*/ 1660 h 1833"/>
                  <a:gd name="T24" fmla="*/ 538 w 539"/>
                  <a:gd name="T25" fmla="*/ 1660 h 1833"/>
                  <a:gd name="T26" fmla="*/ 538 w 539"/>
                  <a:gd name="T27" fmla="*/ 1660 h 1833"/>
                  <a:gd name="T28" fmla="*/ 538 w 539"/>
                  <a:gd name="T29" fmla="*/ 1662 h 1833"/>
                  <a:gd name="T30" fmla="*/ 538 w 539"/>
                  <a:gd name="T31" fmla="*/ 1662 h 1833"/>
                  <a:gd name="T32" fmla="*/ 538 w 539"/>
                  <a:gd name="T33" fmla="*/ 1662 h 1833"/>
                  <a:gd name="T34" fmla="*/ 538 w 539"/>
                  <a:gd name="T35" fmla="*/ 1664 h 1833"/>
                  <a:gd name="T36" fmla="*/ 538 w 539"/>
                  <a:gd name="T37" fmla="*/ 1664 h 1833"/>
                  <a:gd name="T38" fmla="*/ 538 w 539"/>
                  <a:gd name="T39" fmla="*/ 1664 h 1833"/>
                  <a:gd name="T40" fmla="*/ 538 w 539"/>
                  <a:gd name="T41" fmla="*/ 1715 h 1833"/>
                  <a:gd name="T42" fmla="*/ 538 w 539"/>
                  <a:gd name="T43" fmla="*/ 1717 h 1833"/>
                  <a:gd name="T44" fmla="*/ 538 w 539"/>
                  <a:gd name="T45" fmla="*/ 1717 h 1833"/>
                  <a:gd name="T46" fmla="*/ 538 w 539"/>
                  <a:gd name="T47" fmla="*/ 1717 h 1833"/>
                  <a:gd name="T48" fmla="*/ 538 w 539"/>
                  <a:gd name="T49" fmla="*/ 1719 h 1833"/>
                  <a:gd name="T50" fmla="*/ 538 w 539"/>
                  <a:gd name="T51" fmla="*/ 1719 h 1833"/>
                  <a:gd name="T52" fmla="*/ 538 w 539"/>
                  <a:gd name="T53" fmla="*/ 1719 h 1833"/>
                  <a:gd name="T54" fmla="*/ 538 w 539"/>
                  <a:gd name="T55" fmla="*/ 1722 h 1833"/>
                  <a:gd name="T56" fmla="*/ 538 w 539"/>
                  <a:gd name="T57" fmla="*/ 1722 h 1833"/>
                  <a:gd name="T58" fmla="*/ 538 w 539"/>
                  <a:gd name="T59" fmla="*/ 1734 h 1833"/>
                  <a:gd name="T60" fmla="*/ 533 w 539"/>
                  <a:gd name="T61" fmla="*/ 1742 h 1833"/>
                  <a:gd name="T62" fmla="*/ 525 w 539"/>
                  <a:gd name="T63" fmla="*/ 1755 h 1833"/>
                  <a:gd name="T64" fmla="*/ 516 w 539"/>
                  <a:gd name="T65" fmla="*/ 1764 h 1833"/>
                  <a:gd name="T66" fmla="*/ 507 w 539"/>
                  <a:gd name="T67" fmla="*/ 1774 h 1833"/>
                  <a:gd name="T68" fmla="*/ 492 w 539"/>
                  <a:gd name="T69" fmla="*/ 1783 h 1833"/>
                  <a:gd name="T70" fmla="*/ 476 w 539"/>
                  <a:gd name="T71" fmla="*/ 1791 h 1833"/>
                  <a:gd name="T72" fmla="*/ 458 w 539"/>
                  <a:gd name="T73" fmla="*/ 1800 h 1833"/>
                  <a:gd name="T74" fmla="*/ 419 w 539"/>
                  <a:gd name="T75" fmla="*/ 1812 h 1833"/>
                  <a:gd name="T76" fmla="*/ 373 w 539"/>
                  <a:gd name="T77" fmla="*/ 1824 h 1833"/>
                  <a:gd name="T78" fmla="*/ 323 w 539"/>
                  <a:gd name="T79" fmla="*/ 1828 h 1833"/>
                  <a:gd name="T80" fmla="*/ 269 w 539"/>
                  <a:gd name="T81" fmla="*/ 1832 h 1833"/>
                  <a:gd name="T82" fmla="*/ 216 w 539"/>
                  <a:gd name="T83" fmla="*/ 1828 h 1833"/>
                  <a:gd name="T84" fmla="*/ 169 w 539"/>
                  <a:gd name="T85" fmla="*/ 1824 h 1833"/>
                  <a:gd name="T86" fmla="*/ 124 w 539"/>
                  <a:gd name="T87" fmla="*/ 1814 h 1833"/>
                  <a:gd name="T88" fmla="*/ 83 w 539"/>
                  <a:gd name="T89" fmla="*/ 1800 h 1833"/>
                  <a:gd name="T90" fmla="*/ 66 w 539"/>
                  <a:gd name="T91" fmla="*/ 1793 h 1833"/>
                  <a:gd name="T92" fmla="*/ 49 w 539"/>
                  <a:gd name="T93" fmla="*/ 1785 h 1833"/>
                  <a:gd name="T94" fmla="*/ 38 w 539"/>
                  <a:gd name="T95" fmla="*/ 1777 h 1833"/>
                  <a:gd name="T96" fmla="*/ 26 w 539"/>
                  <a:gd name="T97" fmla="*/ 1767 h 1833"/>
                  <a:gd name="T98" fmla="*/ 16 w 539"/>
                  <a:gd name="T99" fmla="*/ 1757 h 1833"/>
                  <a:gd name="T100" fmla="*/ 9 w 539"/>
                  <a:gd name="T101" fmla="*/ 1748 h 1833"/>
                  <a:gd name="T102" fmla="*/ 2 w 539"/>
                  <a:gd name="T103" fmla="*/ 1738 h 1833"/>
                  <a:gd name="T104" fmla="*/ 0 w 539"/>
                  <a:gd name="T105" fmla="*/ 1726 h 1833"/>
                  <a:gd name="T106" fmla="*/ 0 w 539"/>
                  <a:gd name="T107" fmla="*/ 1726 h 1833"/>
                  <a:gd name="T108" fmla="*/ 0 w 539"/>
                  <a:gd name="T109" fmla="*/ 1664 h 1833"/>
                  <a:gd name="T110" fmla="*/ 0 w 539"/>
                  <a:gd name="T111" fmla="*/ 108 h 1833"/>
                  <a:gd name="T112" fmla="*/ 0 w 539"/>
                  <a:gd name="T113" fmla="*/ 0 h 18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9"/>
                  <a:gd name="T172" fmla="*/ 0 h 1833"/>
                  <a:gd name="T173" fmla="*/ 539 w 539"/>
                  <a:gd name="T174" fmla="*/ 1833 h 18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9" h="1833">
                    <a:moveTo>
                      <a:pt x="0" y="0"/>
                    </a:moveTo>
                    <a:lnTo>
                      <a:pt x="538" y="0"/>
                    </a:lnTo>
                    <a:lnTo>
                      <a:pt x="538" y="108"/>
                    </a:lnTo>
                    <a:lnTo>
                      <a:pt x="538" y="1652"/>
                    </a:lnTo>
                    <a:lnTo>
                      <a:pt x="538" y="1654"/>
                    </a:lnTo>
                    <a:lnTo>
                      <a:pt x="538" y="1658"/>
                    </a:lnTo>
                    <a:lnTo>
                      <a:pt x="538" y="1660"/>
                    </a:lnTo>
                    <a:lnTo>
                      <a:pt x="538" y="1662"/>
                    </a:lnTo>
                    <a:lnTo>
                      <a:pt x="538" y="1664"/>
                    </a:lnTo>
                    <a:lnTo>
                      <a:pt x="538" y="1715"/>
                    </a:lnTo>
                    <a:lnTo>
                      <a:pt x="538" y="1717"/>
                    </a:lnTo>
                    <a:lnTo>
                      <a:pt x="538" y="1719"/>
                    </a:lnTo>
                    <a:lnTo>
                      <a:pt x="538" y="1722"/>
                    </a:lnTo>
                    <a:lnTo>
                      <a:pt x="538" y="1734"/>
                    </a:lnTo>
                    <a:lnTo>
                      <a:pt x="533" y="1742"/>
                    </a:lnTo>
                    <a:lnTo>
                      <a:pt x="525" y="1755"/>
                    </a:lnTo>
                    <a:lnTo>
                      <a:pt x="516" y="1764"/>
                    </a:lnTo>
                    <a:lnTo>
                      <a:pt x="507" y="1774"/>
                    </a:lnTo>
                    <a:lnTo>
                      <a:pt x="492" y="1783"/>
                    </a:lnTo>
                    <a:lnTo>
                      <a:pt x="476" y="1791"/>
                    </a:lnTo>
                    <a:lnTo>
                      <a:pt x="458" y="1800"/>
                    </a:lnTo>
                    <a:lnTo>
                      <a:pt x="419" y="1812"/>
                    </a:lnTo>
                    <a:lnTo>
                      <a:pt x="373" y="1824"/>
                    </a:lnTo>
                    <a:lnTo>
                      <a:pt x="323" y="1828"/>
                    </a:lnTo>
                    <a:lnTo>
                      <a:pt x="269" y="1832"/>
                    </a:lnTo>
                    <a:lnTo>
                      <a:pt x="216" y="1828"/>
                    </a:lnTo>
                    <a:lnTo>
                      <a:pt x="169" y="1824"/>
                    </a:lnTo>
                    <a:lnTo>
                      <a:pt x="124" y="1814"/>
                    </a:lnTo>
                    <a:lnTo>
                      <a:pt x="83" y="1800"/>
                    </a:lnTo>
                    <a:lnTo>
                      <a:pt x="66" y="1793"/>
                    </a:lnTo>
                    <a:lnTo>
                      <a:pt x="49" y="1785"/>
                    </a:lnTo>
                    <a:lnTo>
                      <a:pt x="38" y="1777"/>
                    </a:lnTo>
                    <a:lnTo>
                      <a:pt x="26" y="1767"/>
                    </a:lnTo>
                    <a:lnTo>
                      <a:pt x="16" y="1757"/>
                    </a:lnTo>
                    <a:lnTo>
                      <a:pt x="9" y="1748"/>
                    </a:lnTo>
                    <a:lnTo>
                      <a:pt x="2" y="1738"/>
                    </a:lnTo>
                    <a:lnTo>
                      <a:pt x="0" y="1726"/>
                    </a:lnTo>
                    <a:lnTo>
                      <a:pt x="0" y="1664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11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48" name="Freeform 1478"/>
              <p:cNvSpPr>
                <a:spLocks/>
              </p:cNvSpPr>
              <p:nvPr/>
            </p:nvSpPr>
            <p:spPr bwMode="auto">
              <a:xfrm>
                <a:off x="2858" y="1366"/>
                <a:ext cx="539" cy="1833"/>
              </a:xfrm>
              <a:custGeom>
                <a:avLst/>
                <a:gdLst>
                  <a:gd name="T0" fmla="*/ 0 w 539"/>
                  <a:gd name="T1" fmla="*/ 0 h 1833"/>
                  <a:gd name="T2" fmla="*/ 538 w 539"/>
                  <a:gd name="T3" fmla="*/ 0 h 1833"/>
                  <a:gd name="T4" fmla="*/ 538 w 539"/>
                  <a:gd name="T5" fmla="*/ 108 h 1833"/>
                  <a:gd name="T6" fmla="*/ 538 w 539"/>
                  <a:gd name="T7" fmla="*/ 1652 h 1833"/>
                  <a:gd name="T8" fmla="*/ 538 w 539"/>
                  <a:gd name="T9" fmla="*/ 1652 h 1833"/>
                  <a:gd name="T10" fmla="*/ 538 w 539"/>
                  <a:gd name="T11" fmla="*/ 1654 h 1833"/>
                  <a:gd name="T12" fmla="*/ 538 w 539"/>
                  <a:gd name="T13" fmla="*/ 1654 h 1833"/>
                  <a:gd name="T14" fmla="*/ 538 w 539"/>
                  <a:gd name="T15" fmla="*/ 1654 h 1833"/>
                  <a:gd name="T16" fmla="*/ 538 w 539"/>
                  <a:gd name="T17" fmla="*/ 1658 h 1833"/>
                  <a:gd name="T18" fmla="*/ 538 w 539"/>
                  <a:gd name="T19" fmla="*/ 1658 h 1833"/>
                  <a:gd name="T20" fmla="*/ 538 w 539"/>
                  <a:gd name="T21" fmla="*/ 1658 h 1833"/>
                  <a:gd name="T22" fmla="*/ 538 w 539"/>
                  <a:gd name="T23" fmla="*/ 1660 h 1833"/>
                  <a:gd name="T24" fmla="*/ 538 w 539"/>
                  <a:gd name="T25" fmla="*/ 1660 h 1833"/>
                  <a:gd name="T26" fmla="*/ 538 w 539"/>
                  <a:gd name="T27" fmla="*/ 1660 h 1833"/>
                  <a:gd name="T28" fmla="*/ 538 w 539"/>
                  <a:gd name="T29" fmla="*/ 1662 h 1833"/>
                  <a:gd name="T30" fmla="*/ 538 w 539"/>
                  <a:gd name="T31" fmla="*/ 1662 h 1833"/>
                  <a:gd name="T32" fmla="*/ 538 w 539"/>
                  <a:gd name="T33" fmla="*/ 1662 h 1833"/>
                  <a:gd name="T34" fmla="*/ 538 w 539"/>
                  <a:gd name="T35" fmla="*/ 1664 h 1833"/>
                  <a:gd name="T36" fmla="*/ 538 w 539"/>
                  <a:gd name="T37" fmla="*/ 1664 h 1833"/>
                  <a:gd name="T38" fmla="*/ 538 w 539"/>
                  <a:gd name="T39" fmla="*/ 1664 h 1833"/>
                  <a:gd name="T40" fmla="*/ 538 w 539"/>
                  <a:gd name="T41" fmla="*/ 1715 h 1833"/>
                  <a:gd name="T42" fmla="*/ 538 w 539"/>
                  <a:gd name="T43" fmla="*/ 1717 h 1833"/>
                  <a:gd name="T44" fmla="*/ 538 w 539"/>
                  <a:gd name="T45" fmla="*/ 1717 h 1833"/>
                  <a:gd name="T46" fmla="*/ 538 w 539"/>
                  <a:gd name="T47" fmla="*/ 1717 h 1833"/>
                  <a:gd name="T48" fmla="*/ 538 w 539"/>
                  <a:gd name="T49" fmla="*/ 1719 h 1833"/>
                  <a:gd name="T50" fmla="*/ 538 w 539"/>
                  <a:gd name="T51" fmla="*/ 1719 h 1833"/>
                  <a:gd name="T52" fmla="*/ 538 w 539"/>
                  <a:gd name="T53" fmla="*/ 1719 h 1833"/>
                  <a:gd name="T54" fmla="*/ 538 w 539"/>
                  <a:gd name="T55" fmla="*/ 1722 h 1833"/>
                  <a:gd name="T56" fmla="*/ 538 w 539"/>
                  <a:gd name="T57" fmla="*/ 1722 h 1833"/>
                  <a:gd name="T58" fmla="*/ 538 w 539"/>
                  <a:gd name="T59" fmla="*/ 1734 h 1833"/>
                  <a:gd name="T60" fmla="*/ 533 w 539"/>
                  <a:gd name="T61" fmla="*/ 1742 h 1833"/>
                  <a:gd name="T62" fmla="*/ 525 w 539"/>
                  <a:gd name="T63" fmla="*/ 1755 h 1833"/>
                  <a:gd name="T64" fmla="*/ 516 w 539"/>
                  <a:gd name="T65" fmla="*/ 1764 h 1833"/>
                  <a:gd name="T66" fmla="*/ 507 w 539"/>
                  <a:gd name="T67" fmla="*/ 1774 h 1833"/>
                  <a:gd name="T68" fmla="*/ 492 w 539"/>
                  <a:gd name="T69" fmla="*/ 1783 h 1833"/>
                  <a:gd name="T70" fmla="*/ 476 w 539"/>
                  <a:gd name="T71" fmla="*/ 1791 h 1833"/>
                  <a:gd name="T72" fmla="*/ 458 w 539"/>
                  <a:gd name="T73" fmla="*/ 1800 h 1833"/>
                  <a:gd name="T74" fmla="*/ 419 w 539"/>
                  <a:gd name="T75" fmla="*/ 1812 h 1833"/>
                  <a:gd name="T76" fmla="*/ 373 w 539"/>
                  <a:gd name="T77" fmla="*/ 1824 h 1833"/>
                  <a:gd name="T78" fmla="*/ 323 w 539"/>
                  <a:gd name="T79" fmla="*/ 1828 h 1833"/>
                  <a:gd name="T80" fmla="*/ 269 w 539"/>
                  <a:gd name="T81" fmla="*/ 1832 h 1833"/>
                  <a:gd name="T82" fmla="*/ 216 w 539"/>
                  <a:gd name="T83" fmla="*/ 1828 h 1833"/>
                  <a:gd name="T84" fmla="*/ 169 w 539"/>
                  <a:gd name="T85" fmla="*/ 1824 h 1833"/>
                  <a:gd name="T86" fmla="*/ 124 w 539"/>
                  <a:gd name="T87" fmla="*/ 1814 h 1833"/>
                  <a:gd name="T88" fmla="*/ 83 w 539"/>
                  <a:gd name="T89" fmla="*/ 1800 h 1833"/>
                  <a:gd name="T90" fmla="*/ 66 w 539"/>
                  <a:gd name="T91" fmla="*/ 1793 h 1833"/>
                  <a:gd name="T92" fmla="*/ 49 w 539"/>
                  <a:gd name="T93" fmla="*/ 1785 h 1833"/>
                  <a:gd name="T94" fmla="*/ 38 w 539"/>
                  <a:gd name="T95" fmla="*/ 1777 h 1833"/>
                  <a:gd name="T96" fmla="*/ 26 w 539"/>
                  <a:gd name="T97" fmla="*/ 1767 h 1833"/>
                  <a:gd name="T98" fmla="*/ 16 w 539"/>
                  <a:gd name="T99" fmla="*/ 1757 h 1833"/>
                  <a:gd name="T100" fmla="*/ 9 w 539"/>
                  <a:gd name="T101" fmla="*/ 1748 h 1833"/>
                  <a:gd name="T102" fmla="*/ 2 w 539"/>
                  <a:gd name="T103" fmla="*/ 1738 h 1833"/>
                  <a:gd name="T104" fmla="*/ 0 w 539"/>
                  <a:gd name="T105" fmla="*/ 1726 h 1833"/>
                  <a:gd name="T106" fmla="*/ 0 w 539"/>
                  <a:gd name="T107" fmla="*/ 1726 h 1833"/>
                  <a:gd name="T108" fmla="*/ 0 w 539"/>
                  <a:gd name="T109" fmla="*/ 1664 h 1833"/>
                  <a:gd name="T110" fmla="*/ 0 w 539"/>
                  <a:gd name="T111" fmla="*/ 108 h 1833"/>
                  <a:gd name="T112" fmla="*/ 0 w 539"/>
                  <a:gd name="T113" fmla="*/ 0 h 18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9"/>
                  <a:gd name="T172" fmla="*/ 0 h 1833"/>
                  <a:gd name="T173" fmla="*/ 539 w 539"/>
                  <a:gd name="T174" fmla="*/ 1833 h 18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9" h="1833">
                    <a:moveTo>
                      <a:pt x="0" y="0"/>
                    </a:moveTo>
                    <a:lnTo>
                      <a:pt x="538" y="0"/>
                    </a:lnTo>
                    <a:lnTo>
                      <a:pt x="538" y="108"/>
                    </a:lnTo>
                    <a:lnTo>
                      <a:pt x="538" y="1652"/>
                    </a:lnTo>
                    <a:lnTo>
                      <a:pt x="538" y="1654"/>
                    </a:lnTo>
                    <a:lnTo>
                      <a:pt x="538" y="1658"/>
                    </a:lnTo>
                    <a:lnTo>
                      <a:pt x="538" y="1660"/>
                    </a:lnTo>
                    <a:lnTo>
                      <a:pt x="538" y="1662"/>
                    </a:lnTo>
                    <a:lnTo>
                      <a:pt x="538" y="1664"/>
                    </a:lnTo>
                    <a:lnTo>
                      <a:pt x="538" y="1715"/>
                    </a:lnTo>
                    <a:lnTo>
                      <a:pt x="538" y="1717"/>
                    </a:lnTo>
                    <a:lnTo>
                      <a:pt x="538" y="1719"/>
                    </a:lnTo>
                    <a:lnTo>
                      <a:pt x="538" y="1722"/>
                    </a:lnTo>
                    <a:lnTo>
                      <a:pt x="538" y="1734"/>
                    </a:lnTo>
                    <a:lnTo>
                      <a:pt x="533" y="1742"/>
                    </a:lnTo>
                    <a:lnTo>
                      <a:pt x="525" y="1755"/>
                    </a:lnTo>
                    <a:lnTo>
                      <a:pt x="516" y="1764"/>
                    </a:lnTo>
                    <a:lnTo>
                      <a:pt x="507" y="1774"/>
                    </a:lnTo>
                    <a:lnTo>
                      <a:pt x="492" y="1783"/>
                    </a:lnTo>
                    <a:lnTo>
                      <a:pt x="476" y="1791"/>
                    </a:lnTo>
                    <a:lnTo>
                      <a:pt x="458" y="1800"/>
                    </a:lnTo>
                    <a:lnTo>
                      <a:pt x="419" y="1812"/>
                    </a:lnTo>
                    <a:lnTo>
                      <a:pt x="373" y="1824"/>
                    </a:lnTo>
                    <a:lnTo>
                      <a:pt x="323" y="1828"/>
                    </a:lnTo>
                    <a:lnTo>
                      <a:pt x="269" y="1832"/>
                    </a:lnTo>
                    <a:lnTo>
                      <a:pt x="216" y="1828"/>
                    </a:lnTo>
                    <a:lnTo>
                      <a:pt x="169" y="1824"/>
                    </a:lnTo>
                    <a:lnTo>
                      <a:pt x="124" y="1814"/>
                    </a:lnTo>
                    <a:lnTo>
                      <a:pt x="83" y="1800"/>
                    </a:lnTo>
                    <a:lnTo>
                      <a:pt x="66" y="1793"/>
                    </a:lnTo>
                    <a:lnTo>
                      <a:pt x="49" y="1785"/>
                    </a:lnTo>
                    <a:lnTo>
                      <a:pt x="38" y="1777"/>
                    </a:lnTo>
                    <a:lnTo>
                      <a:pt x="26" y="1767"/>
                    </a:lnTo>
                    <a:lnTo>
                      <a:pt x="16" y="1757"/>
                    </a:lnTo>
                    <a:lnTo>
                      <a:pt x="9" y="1748"/>
                    </a:lnTo>
                    <a:lnTo>
                      <a:pt x="2" y="1738"/>
                    </a:lnTo>
                    <a:lnTo>
                      <a:pt x="0" y="1726"/>
                    </a:lnTo>
                    <a:lnTo>
                      <a:pt x="0" y="1664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49" name="Freeform 1479"/>
              <p:cNvSpPr>
                <a:spLocks/>
              </p:cNvSpPr>
              <p:nvPr/>
            </p:nvSpPr>
            <p:spPr bwMode="auto">
              <a:xfrm>
                <a:off x="2858" y="1554"/>
                <a:ext cx="539" cy="169"/>
              </a:xfrm>
              <a:custGeom>
                <a:avLst/>
                <a:gdLst>
                  <a:gd name="T0" fmla="*/ 0 w 539"/>
                  <a:gd name="T1" fmla="*/ 0 h 169"/>
                  <a:gd name="T2" fmla="*/ 538 w 539"/>
                  <a:gd name="T3" fmla="*/ 0 h 169"/>
                  <a:gd name="T4" fmla="*/ 538 w 539"/>
                  <a:gd name="T5" fmla="*/ 49 h 169"/>
                  <a:gd name="T6" fmla="*/ 538 w 539"/>
                  <a:gd name="T7" fmla="*/ 49 h 169"/>
                  <a:gd name="T8" fmla="*/ 538 w 539"/>
                  <a:gd name="T9" fmla="*/ 49 h 169"/>
                  <a:gd name="T10" fmla="*/ 538 w 539"/>
                  <a:gd name="T11" fmla="*/ 51 h 169"/>
                  <a:gd name="T12" fmla="*/ 538 w 539"/>
                  <a:gd name="T13" fmla="*/ 51 h 169"/>
                  <a:gd name="T14" fmla="*/ 538 w 539"/>
                  <a:gd name="T15" fmla="*/ 51 h 169"/>
                  <a:gd name="T16" fmla="*/ 538 w 539"/>
                  <a:gd name="T17" fmla="*/ 53 h 169"/>
                  <a:gd name="T18" fmla="*/ 538 w 539"/>
                  <a:gd name="T19" fmla="*/ 53 h 169"/>
                  <a:gd name="T20" fmla="*/ 538 w 539"/>
                  <a:gd name="T21" fmla="*/ 53 h 169"/>
                  <a:gd name="T22" fmla="*/ 538 w 539"/>
                  <a:gd name="T23" fmla="*/ 65 h 169"/>
                  <a:gd name="T24" fmla="*/ 533 w 539"/>
                  <a:gd name="T25" fmla="*/ 77 h 169"/>
                  <a:gd name="T26" fmla="*/ 525 w 539"/>
                  <a:gd name="T27" fmla="*/ 87 h 169"/>
                  <a:gd name="T28" fmla="*/ 516 w 539"/>
                  <a:gd name="T29" fmla="*/ 98 h 169"/>
                  <a:gd name="T30" fmla="*/ 507 w 539"/>
                  <a:gd name="T31" fmla="*/ 108 h 169"/>
                  <a:gd name="T32" fmla="*/ 492 w 539"/>
                  <a:gd name="T33" fmla="*/ 118 h 169"/>
                  <a:gd name="T34" fmla="*/ 476 w 539"/>
                  <a:gd name="T35" fmla="*/ 127 h 169"/>
                  <a:gd name="T36" fmla="*/ 458 w 539"/>
                  <a:gd name="T37" fmla="*/ 135 h 169"/>
                  <a:gd name="T38" fmla="*/ 440 w 539"/>
                  <a:gd name="T39" fmla="*/ 141 h 169"/>
                  <a:gd name="T40" fmla="*/ 419 w 539"/>
                  <a:gd name="T41" fmla="*/ 149 h 169"/>
                  <a:gd name="T42" fmla="*/ 397 w 539"/>
                  <a:gd name="T43" fmla="*/ 153 h 169"/>
                  <a:gd name="T44" fmla="*/ 373 w 539"/>
                  <a:gd name="T45" fmla="*/ 159 h 169"/>
                  <a:gd name="T46" fmla="*/ 323 w 539"/>
                  <a:gd name="T47" fmla="*/ 165 h 169"/>
                  <a:gd name="T48" fmla="*/ 269 w 539"/>
                  <a:gd name="T49" fmla="*/ 168 h 169"/>
                  <a:gd name="T50" fmla="*/ 216 w 539"/>
                  <a:gd name="T51" fmla="*/ 165 h 169"/>
                  <a:gd name="T52" fmla="*/ 169 w 539"/>
                  <a:gd name="T53" fmla="*/ 159 h 169"/>
                  <a:gd name="T54" fmla="*/ 124 w 539"/>
                  <a:gd name="T55" fmla="*/ 149 h 169"/>
                  <a:gd name="T56" fmla="*/ 83 w 539"/>
                  <a:gd name="T57" fmla="*/ 137 h 169"/>
                  <a:gd name="T58" fmla="*/ 66 w 539"/>
                  <a:gd name="T59" fmla="*/ 127 h 169"/>
                  <a:gd name="T60" fmla="*/ 49 w 539"/>
                  <a:gd name="T61" fmla="*/ 120 h 169"/>
                  <a:gd name="T62" fmla="*/ 38 w 539"/>
                  <a:gd name="T63" fmla="*/ 110 h 169"/>
                  <a:gd name="T64" fmla="*/ 26 w 539"/>
                  <a:gd name="T65" fmla="*/ 102 h 169"/>
                  <a:gd name="T66" fmla="*/ 16 w 539"/>
                  <a:gd name="T67" fmla="*/ 92 h 169"/>
                  <a:gd name="T68" fmla="*/ 9 w 539"/>
                  <a:gd name="T69" fmla="*/ 82 h 169"/>
                  <a:gd name="T70" fmla="*/ 2 w 539"/>
                  <a:gd name="T71" fmla="*/ 70 h 169"/>
                  <a:gd name="T72" fmla="*/ 0 w 539"/>
                  <a:gd name="T73" fmla="*/ 61 h 169"/>
                  <a:gd name="T74" fmla="*/ 0 w 539"/>
                  <a:gd name="T75" fmla="*/ 61 h 169"/>
                  <a:gd name="T76" fmla="*/ 0 w 539"/>
                  <a:gd name="T77" fmla="*/ 0 h 16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9"/>
                  <a:gd name="T118" fmla="*/ 0 h 169"/>
                  <a:gd name="T119" fmla="*/ 539 w 539"/>
                  <a:gd name="T120" fmla="*/ 169 h 16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9" h="169">
                    <a:moveTo>
                      <a:pt x="0" y="0"/>
                    </a:moveTo>
                    <a:lnTo>
                      <a:pt x="538" y="0"/>
                    </a:lnTo>
                    <a:lnTo>
                      <a:pt x="538" y="49"/>
                    </a:lnTo>
                    <a:lnTo>
                      <a:pt x="538" y="51"/>
                    </a:lnTo>
                    <a:lnTo>
                      <a:pt x="538" y="53"/>
                    </a:lnTo>
                    <a:lnTo>
                      <a:pt x="538" y="65"/>
                    </a:lnTo>
                    <a:lnTo>
                      <a:pt x="533" y="77"/>
                    </a:lnTo>
                    <a:lnTo>
                      <a:pt x="525" y="87"/>
                    </a:lnTo>
                    <a:lnTo>
                      <a:pt x="516" y="98"/>
                    </a:lnTo>
                    <a:lnTo>
                      <a:pt x="507" y="108"/>
                    </a:lnTo>
                    <a:lnTo>
                      <a:pt x="492" y="118"/>
                    </a:lnTo>
                    <a:lnTo>
                      <a:pt x="476" y="127"/>
                    </a:lnTo>
                    <a:lnTo>
                      <a:pt x="458" y="135"/>
                    </a:lnTo>
                    <a:lnTo>
                      <a:pt x="440" y="141"/>
                    </a:lnTo>
                    <a:lnTo>
                      <a:pt x="419" y="149"/>
                    </a:lnTo>
                    <a:lnTo>
                      <a:pt x="397" y="153"/>
                    </a:lnTo>
                    <a:lnTo>
                      <a:pt x="373" y="159"/>
                    </a:lnTo>
                    <a:lnTo>
                      <a:pt x="323" y="165"/>
                    </a:lnTo>
                    <a:lnTo>
                      <a:pt x="269" y="168"/>
                    </a:lnTo>
                    <a:lnTo>
                      <a:pt x="216" y="165"/>
                    </a:lnTo>
                    <a:lnTo>
                      <a:pt x="169" y="159"/>
                    </a:lnTo>
                    <a:lnTo>
                      <a:pt x="124" y="149"/>
                    </a:lnTo>
                    <a:lnTo>
                      <a:pt x="83" y="137"/>
                    </a:lnTo>
                    <a:lnTo>
                      <a:pt x="66" y="127"/>
                    </a:lnTo>
                    <a:lnTo>
                      <a:pt x="49" y="120"/>
                    </a:lnTo>
                    <a:lnTo>
                      <a:pt x="38" y="110"/>
                    </a:lnTo>
                    <a:lnTo>
                      <a:pt x="26" y="102"/>
                    </a:lnTo>
                    <a:lnTo>
                      <a:pt x="16" y="92"/>
                    </a:lnTo>
                    <a:lnTo>
                      <a:pt x="9" y="82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50" name="Freeform 1480"/>
              <p:cNvSpPr>
                <a:spLocks/>
              </p:cNvSpPr>
              <p:nvPr/>
            </p:nvSpPr>
            <p:spPr bwMode="auto">
              <a:xfrm>
                <a:off x="2858" y="1554"/>
                <a:ext cx="539" cy="169"/>
              </a:xfrm>
              <a:custGeom>
                <a:avLst/>
                <a:gdLst>
                  <a:gd name="T0" fmla="*/ 0 w 539"/>
                  <a:gd name="T1" fmla="*/ 0 h 169"/>
                  <a:gd name="T2" fmla="*/ 538 w 539"/>
                  <a:gd name="T3" fmla="*/ 0 h 169"/>
                  <a:gd name="T4" fmla="*/ 538 w 539"/>
                  <a:gd name="T5" fmla="*/ 49 h 169"/>
                  <a:gd name="T6" fmla="*/ 538 w 539"/>
                  <a:gd name="T7" fmla="*/ 49 h 169"/>
                  <a:gd name="T8" fmla="*/ 538 w 539"/>
                  <a:gd name="T9" fmla="*/ 49 h 169"/>
                  <a:gd name="T10" fmla="*/ 538 w 539"/>
                  <a:gd name="T11" fmla="*/ 51 h 169"/>
                  <a:gd name="T12" fmla="*/ 538 w 539"/>
                  <a:gd name="T13" fmla="*/ 51 h 169"/>
                  <a:gd name="T14" fmla="*/ 538 w 539"/>
                  <a:gd name="T15" fmla="*/ 51 h 169"/>
                  <a:gd name="T16" fmla="*/ 538 w 539"/>
                  <a:gd name="T17" fmla="*/ 53 h 169"/>
                  <a:gd name="T18" fmla="*/ 538 w 539"/>
                  <a:gd name="T19" fmla="*/ 53 h 169"/>
                  <a:gd name="T20" fmla="*/ 538 w 539"/>
                  <a:gd name="T21" fmla="*/ 53 h 169"/>
                  <a:gd name="T22" fmla="*/ 538 w 539"/>
                  <a:gd name="T23" fmla="*/ 65 h 169"/>
                  <a:gd name="T24" fmla="*/ 533 w 539"/>
                  <a:gd name="T25" fmla="*/ 77 h 169"/>
                  <a:gd name="T26" fmla="*/ 525 w 539"/>
                  <a:gd name="T27" fmla="*/ 87 h 169"/>
                  <a:gd name="T28" fmla="*/ 516 w 539"/>
                  <a:gd name="T29" fmla="*/ 98 h 169"/>
                  <a:gd name="T30" fmla="*/ 507 w 539"/>
                  <a:gd name="T31" fmla="*/ 108 h 169"/>
                  <a:gd name="T32" fmla="*/ 492 w 539"/>
                  <a:gd name="T33" fmla="*/ 118 h 169"/>
                  <a:gd name="T34" fmla="*/ 476 w 539"/>
                  <a:gd name="T35" fmla="*/ 127 h 169"/>
                  <a:gd name="T36" fmla="*/ 458 w 539"/>
                  <a:gd name="T37" fmla="*/ 135 h 169"/>
                  <a:gd name="T38" fmla="*/ 440 w 539"/>
                  <a:gd name="T39" fmla="*/ 141 h 169"/>
                  <a:gd name="T40" fmla="*/ 419 w 539"/>
                  <a:gd name="T41" fmla="*/ 149 h 169"/>
                  <a:gd name="T42" fmla="*/ 397 w 539"/>
                  <a:gd name="T43" fmla="*/ 153 h 169"/>
                  <a:gd name="T44" fmla="*/ 373 w 539"/>
                  <a:gd name="T45" fmla="*/ 159 h 169"/>
                  <a:gd name="T46" fmla="*/ 323 w 539"/>
                  <a:gd name="T47" fmla="*/ 165 h 169"/>
                  <a:gd name="T48" fmla="*/ 269 w 539"/>
                  <a:gd name="T49" fmla="*/ 168 h 169"/>
                  <a:gd name="T50" fmla="*/ 216 w 539"/>
                  <a:gd name="T51" fmla="*/ 165 h 169"/>
                  <a:gd name="T52" fmla="*/ 169 w 539"/>
                  <a:gd name="T53" fmla="*/ 159 h 169"/>
                  <a:gd name="T54" fmla="*/ 124 w 539"/>
                  <a:gd name="T55" fmla="*/ 149 h 169"/>
                  <a:gd name="T56" fmla="*/ 83 w 539"/>
                  <a:gd name="T57" fmla="*/ 137 h 169"/>
                  <a:gd name="T58" fmla="*/ 66 w 539"/>
                  <a:gd name="T59" fmla="*/ 127 h 169"/>
                  <a:gd name="T60" fmla="*/ 49 w 539"/>
                  <a:gd name="T61" fmla="*/ 120 h 169"/>
                  <a:gd name="T62" fmla="*/ 38 w 539"/>
                  <a:gd name="T63" fmla="*/ 110 h 169"/>
                  <a:gd name="T64" fmla="*/ 26 w 539"/>
                  <a:gd name="T65" fmla="*/ 102 h 169"/>
                  <a:gd name="T66" fmla="*/ 16 w 539"/>
                  <a:gd name="T67" fmla="*/ 92 h 169"/>
                  <a:gd name="T68" fmla="*/ 9 w 539"/>
                  <a:gd name="T69" fmla="*/ 82 h 169"/>
                  <a:gd name="T70" fmla="*/ 2 w 539"/>
                  <a:gd name="T71" fmla="*/ 70 h 169"/>
                  <a:gd name="T72" fmla="*/ 0 w 539"/>
                  <a:gd name="T73" fmla="*/ 61 h 169"/>
                  <a:gd name="T74" fmla="*/ 0 w 539"/>
                  <a:gd name="T75" fmla="*/ 61 h 169"/>
                  <a:gd name="T76" fmla="*/ 0 w 539"/>
                  <a:gd name="T77" fmla="*/ 0 h 16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9"/>
                  <a:gd name="T118" fmla="*/ 0 h 169"/>
                  <a:gd name="T119" fmla="*/ 539 w 539"/>
                  <a:gd name="T120" fmla="*/ 169 h 16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9" h="169">
                    <a:moveTo>
                      <a:pt x="0" y="0"/>
                    </a:moveTo>
                    <a:lnTo>
                      <a:pt x="538" y="0"/>
                    </a:lnTo>
                    <a:lnTo>
                      <a:pt x="538" y="49"/>
                    </a:lnTo>
                    <a:lnTo>
                      <a:pt x="538" y="51"/>
                    </a:lnTo>
                    <a:lnTo>
                      <a:pt x="538" y="53"/>
                    </a:lnTo>
                    <a:lnTo>
                      <a:pt x="538" y="65"/>
                    </a:lnTo>
                    <a:lnTo>
                      <a:pt x="533" y="77"/>
                    </a:lnTo>
                    <a:lnTo>
                      <a:pt x="525" y="87"/>
                    </a:lnTo>
                    <a:lnTo>
                      <a:pt x="516" y="98"/>
                    </a:lnTo>
                    <a:lnTo>
                      <a:pt x="507" y="108"/>
                    </a:lnTo>
                    <a:lnTo>
                      <a:pt x="492" y="118"/>
                    </a:lnTo>
                    <a:lnTo>
                      <a:pt x="476" y="127"/>
                    </a:lnTo>
                    <a:lnTo>
                      <a:pt x="458" y="135"/>
                    </a:lnTo>
                    <a:lnTo>
                      <a:pt x="440" y="141"/>
                    </a:lnTo>
                    <a:lnTo>
                      <a:pt x="419" y="149"/>
                    </a:lnTo>
                    <a:lnTo>
                      <a:pt x="397" y="153"/>
                    </a:lnTo>
                    <a:lnTo>
                      <a:pt x="373" y="159"/>
                    </a:lnTo>
                    <a:lnTo>
                      <a:pt x="323" y="165"/>
                    </a:lnTo>
                    <a:lnTo>
                      <a:pt x="269" y="168"/>
                    </a:lnTo>
                    <a:lnTo>
                      <a:pt x="216" y="165"/>
                    </a:lnTo>
                    <a:lnTo>
                      <a:pt x="169" y="159"/>
                    </a:lnTo>
                    <a:lnTo>
                      <a:pt x="124" y="149"/>
                    </a:lnTo>
                    <a:lnTo>
                      <a:pt x="83" y="137"/>
                    </a:lnTo>
                    <a:lnTo>
                      <a:pt x="66" y="127"/>
                    </a:lnTo>
                    <a:lnTo>
                      <a:pt x="49" y="120"/>
                    </a:lnTo>
                    <a:lnTo>
                      <a:pt x="38" y="110"/>
                    </a:lnTo>
                    <a:lnTo>
                      <a:pt x="26" y="102"/>
                    </a:lnTo>
                    <a:lnTo>
                      <a:pt x="16" y="92"/>
                    </a:lnTo>
                    <a:lnTo>
                      <a:pt x="9" y="82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51" name="Freeform 1481"/>
              <p:cNvSpPr>
                <a:spLocks/>
              </p:cNvSpPr>
              <p:nvPr/>
            </p:nvSpPr>
            <p:spPr bwMode="auto">
              <a:xfrm>
                <a:off x="2858" y="1473"/>
                <a:ext cx="539" cy="171"/>
              </a:xfrm>
              <a:custGeom>
                <a:avLst/>
                <a:gdLst>
                  <a:gd name="T0" fmla="*/ 0 w 539"/>
                  <a:gd name="T1" fmla="*/ 0 h 171"/>
                  <a:gd name="T2" fmla="*/ 538 w 539"/>
                  <a:gd name="T3" fmla="*/ 0 h 171"/>
                  <a:gd name="T4" fmla="*/ 538 w 539"/>
                  <a:gd name="T5" fmla="*/ 47 h 171"/>
                  <a:gd name="T6" fmla="*/ 538 w 539"/>
                  <a:gd name="T7" fmla="*/ 49 h 171"/>
                  <a:gd name="T8" fmla="*/ 538 w 539"/>
                  <a:gd name="T9" fmla="*/ 49 h 171"/>
                  <a:gd name="T10" fmla="*/ 538 w 539"/>
                  <a:gd name="T11" fmla="*/ 49 h 171"/>
                  <a:gd name="T12" fmla="*/ 538 w 539"/>
                  <a:gd name="T13" fmla="*/ 52 h 171"/>
                  <a:gd name="T14" fmla="*/ 538 w 539"/>
                  <a:gd name="T15" fmla="*/ 52 h 171"/>
                  <a:gd name="T16" fmla="*/ 538 w 539"/>
                  <a:gd name="T17" fmla="*/ 52 h 171"/>
                  <a:gd name="T18" fmla="*/ 538 w 539"/>
                  <a:gd name="T19" fmla="*/ 55 h 171"/>
                  <a:gd name="T20" fmla="*/ 538 w 539"/>
                  <a:gd name="T21" fmla="*/ 55 h 171"/>
                  <a:gd name="T22" fmla="*/ 538 w 539"/>
                  <a:gd name="T23" fmla="*/ 67 h 171"/>
                  <a:gd name="T24" fmla="*/ 533 w 539"/>
                  <a:gd name="T25" fmla="*/ 78 h 171"/>
                  <a:gd name="T26" fmla="*/ 525 w 539"/>
                  <a:gd name="T27" fmla="*/ 88 h 171"/>
                  <a:gd name="T28" fmla="*/ 516 w 539"/>
                  <a:gd name="T29" fmla="*/ 100 h 171"/>
                  <a:gd name="T30" fmla="*/ 507 w 539"/>
                  <a:gd name="T31" fmla="*/ 110 h 171"/>
                  <a:gd name="T32" fmla="*/ 492 w 539"/>
                  <a:gd name="T33" fmla="*/ 119 h 171"/>
                  <a:gd name="T34" fmla="*/ 476 w 539"/>
                  <a:gd name="T35" fmla="*/ 126 h 171"/>
                  <a:gd name="T36" fmla="*/ 458 w 539"/>
                  <a:gd name="T37" fmla="*/ 135 h 171"/>
                  <a:gd name="T38" fmla="*/ 440 w 539"/>
                  <a:gd name="T39" fmla="*/ 143 h 171"/>
                  <a:gd name="T40" fmla="*/ 419 w 539"/>
                  <a:gd name="T41" fmla="*/ 147 h 171"/>
                  <a:gd name="T42" fmla="*/ 397 w 539"/>
                  <a:gd name="T43" fmla="*/ 155 h 171"/>
                  <a:gd name="T44" fmla="*/ 373 w 539"/>
                  <a:gd name="T45" fmla="*/ 160 h 171"/>
                  <a:gd name="T46" fmla="*/ 323 w 539"/>
                  <a:gd name="T47" fmla="*/ 166 h 171"/>
                  <a:gd name="T48" fmla="*/ 269 w 539"/>
                  <a:gd name="T49" fmla="*/ 170 h 171"/>
                  <a:gd name="T50" fmla="*/ 216 w 539"/>
                  <a:gd name="T51" fmla="*/ 166 h 171"/>
                  <a:gd name="T52" fmla="*/ 169 w 539"/>
                  <a:gd name="T53" fmla="*/ 160 h 171"/>
                  <a:gd name="T54" fmla="*/ 124 w 539"/>
                  <a:gd name="T55" fmla="*/ 150 h 171"/>
                  <a:gd name="T56" fmla="*/ 83 w 539"/>
                  <a:gd name="T57" fmla="*/ 135 h 171"/>
                  <a:gd name="T58" fmla="*/ 66 w 539"/>
                  <a:gd name="T59" fmla="*/ 129 h 171"/>
                  <a:gd name="T60" fmla="*/ 49 w 539"/>
                  <a:gd name="T61" fmla="*/ 121 h 171"/>
                  <a:gd name="T62" fmla="*/ 38 w 539"/>
                  <a:gd name="T63" fmla="*/ 112 h 171"/>
                  <a:gd name="T64" fmla="*/ 26 w 539"/>
                  <a:gd name="T65" fmla="*/ 102 h 171"/>
                  <a:gd name="T66" fmla="*/ 16 w 539"/>
                  <a:gd name="T67" fmla="*/ 92 h 171"/>
                  <a:gd name="T68" fmla="*/ 9 w 539"/>
                  <a:gd name="T69" fmla="*/ 83 h 171"/>
                  <a:gd name="T70" fmla="*/ 2 w 539"/>
                  <a:gd name="T71" fmla="*/ 71 h 171"/>
                  <a:gd name="T72" fmla="*/ 0 w 539"/>
                  <a:gd name="T73" fmla="*/ 59 h 171"/>
                  <a:gd name="T74" fmla="*/ 0 w 539"/>
                  <a:gd name="T75" fmla="*/ 59 h 171"/>
                  <a:gd name="T76" fmla="*/ 0 w 539"/>
                  <a:gd name="T77" fmla="*/ 0 h 1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9"/>
                  <a:gd name="T118" fmla="*/ 0 h 171"/>
                  <a:gd name="T119" fmla="*/ 539 w 539"/>
                  <a:gd name="T120" fmla="*/ 171 h 1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9" h="171">
                    <a:moveTo>
                      <a:pt x="0" y="0"/>
                    </a:moveTo>
                    <a:lnTo>
                      <a:pt x="538" y="0"/>
                    </a:lnTo>
                    <a:lnTo>
                      <a:pt x="538" y="47"/>
                    </a:lnTo>
                    <a:lnTo>
                      <a:pt x="538" y="49"/>
                    </a:lnTo>
                    <a:lnTo>
                      <a:pt x="538" y="52"/>
                    </a:lnTo>
                    <a:lnTo>
                      <a:pt x="538" y="55"/>
                    </a:lnTo>
                    <a:lnTo>
                      <a:pt x="538" y="67"/>
                    </a:lnTo>
                    <a:lnTo>
                      <a:pt x="533" y="78"/>
                    </a:lnTo>
                    <a:lnTo>
                      <a:pt x="525" y="88"/>
                    </a:lnTo>
                    <a:lnTo>
                      <a:pt x="516" y="100"/>
                    </a:lnTo>
                    <a:lnTo>
                      <a:pt x="507" y="110"/>
                    </a:lnTo>
                    <a:lnTo>
                      <a:pt x="492" y="119"/>
                    </a:lnTo>
                    <a:lnTo>
                      <a:pt x="476" y="126"/>
                    </a:lnTo>
                    <a:lnTo>
                      <a:pt x="458" y="135"/>
                    </a:lnTo>
                    <a:lnTo>
                      <a:pt x="440" y="143"/>
                    </a:lnTo>
                    <a:lnTo>
                      <a:pt x="419" y="147"/>
                    </a:lnTo>
                    <a:lnTo>
                      <a:pt x="397" y="155"/>
                    </a:lnTo>
                    <a:lnTo>
                      <a:pt x="373" y="160"/>
                    </a:lnTo>
                    <a:lnTo>
                      <a:pt x="323" y="166"/>
                    </a:lnTo>
                    <a:lnTo>
                      <a:pt x="269" y="170"/>
                    </a:lnTo>
                    <a:lnTo>
                      <a:pt x="216" y="166"/>
                    </a:lnTo>
                    <a:lnTo>
                      <a:pt x="169" y="160"/>
                    </a:lnTo>
                    <a:lnTo>
                      <a:pt x="124" y="150"/>
                    </a:lnTo>
                    <a:lnTo>
                      <a:pt x="83" y="135"/>
                    </a:lnTo>
                    <a:lnTo>
                      <a:pt x="66" y="129"/>
                    </a:lnTo>
                    <a:lnTo>
                      <a:pt x="49" y="121"/>
                    </a:lnTo>
                    <a:lnTo>
                      <a:pt x="38" y="112"/>
                    </a:lnTo>
                    <a:lnTo>
                      <a:pt x="26" y="102"/>
                    </a:lnTo>
                    <a:lnTo>
                      <a:pt x="16" y="92"/>
                    </a:lnTo>
                    <a:lnTo>
                      <a:pt x="9" y="83"/>
                    </a:lnTo>
                    <a:lnTo>
                      <a:pt x="2" y="71"/>
                    </a:lnTo>
                    <a:lnTo>
                      <a:pt x="0" y="5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58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52" name="Freeform 1482"/>
              <p:cNvSpPr>
                <a:spLocks/>
              </p:cNvSpPr>
              <p:nvPr/>
            </p:nvSpPr>
            <p:spPr bwMode="auto">
              <a:xfrm>
                <a:off x="2858" y="1473"/>
                <a:ext cx="539" cy="171"/>
              </a:xfrm>
              <a:custGeom>
                <a:avLst/>
                <a:gdLst>
                  <a:gd name="T0" fmla="*/ 0 w 539"/>
                  <a:gd name="T1" fmla="*/ 0 h 171"/>
                  <a:gd name="T2" fmla="*/ 538 w 539"/>
                  <a:gd name="T3" fmla="*/ 0 h 171"/>
                  <a:gd name="T4" fmla="*/ 538 w 539"/>
                  <a:gd name="T5" fmla="*/ 47 h 171"/>
                  <a:gd name="T6" fmla="*/ 538 w 539"/>
                  <a:gd name="T7" fmla="*/ 49 h 171"/>
                  <a:gd name="T8" fmla="*/ 538 w 539"/>
                  <a:gd name="T9" fmla="*/ 49 h 171"/>
                  <a:gd name="T10" fmla="*/ 538 w 539"/>
                  <a:gd name="T11" fmla="*/ 49 h 171"/>
                  <a:gd name="T12" fmla="*/ 538 w 539"/>
                  <a:gd name="T13" fmla="*/ 52 h 171"/>
                  <a:gd name="T14" fmla="*/ 538 w 539"/>
                  <a:gd name="T15" fmla="*/ 52 h 171"/>
                  <a:gd name="T16" fmla="*/ 538 w 539"/>
                  <a:gd name="T17" fmla="*/ 52 h 171"/>
                  <a:gd name="T18" fmla="*/ 538 w 539"/>
                  <a:gd name="T19" fmla="*/ 55 h 171"/>
                  <a:gd name="T20" fmla="*/ 538 w 539"/>
                  <a:gd name="T21" fmla="*/ 55 h 171"/>
                  <a:gd name="T22" fmla="*/ 538 w 539"/>
                  <a:gd name="T23" fmla="*/ 67 h 171"/>
                  <a:gd name="T24" fmla="*/ 533 w 539"/>
                  <a:gd name="T25" fmla="*/ 78 h 171"/>
                  <a:gd name="T26" fmla="*/ 525 w 539"/>
                  <a:gd name="T27" fmla="*/ 88 h 171"/>
                  <a:gd name="T28" fmla="*/ 516 w 539"/>
                  <a:gd name="T29" fmla="*/ 100 h 171"/>
                  <a:gd name="T30" fmla="*/ 507 w 539"/>
                  <a:gd name="T31" fmla="*/ 110 h 171"/>
                  <a:gd name="T32" fmla="*/ 492 w 539"/>
                  <a:gd name="T33" fmla="*/ 119 h 171"/>
                  <a:gd name="T34" fmla="*/ 476 w 539"/>
                  <a:gd name="T35" fmla="*/ 126 h 171"/>
                  <a:gd name="T36" fmla="*/ 458 w 539"/>
                  <a:gd name="T37" fmla="*/ 135 h 171"/>
                  <a:gd name="T38" fmla="*/ 440 w 539"/>
                  <a:gd name="T39" fmla="*/ 143 h 171"/>
                  <a:gd name="T40" fmla="*/ 419 w 539"/>
                  <a:gd name="T41" fmla="*/ 147 h 171"/>
                  <a:gd name="T42" fmla="*/ 397 w 539"/>
                  <a:gd name="T43" fmla="*/ 155 h 171"/>
                  <a:gd name="T44" fmla="*/ 373 w 539"/>
                  <a:gd name="T45" fmla="*/ 160 h 171"/>
                  <a:gd name="T46" fmla="*/ 323 w 539"/>
                  <a:gd name="T47" fmla="*/ 166 h 171"/>
                  <a:gd name="T48" fmla="*/ 269 w 539"/>
                  <a:gd name="T49" fmla="*/ 170 h 171"/>
                  <a:gd name="T50" fmla="*/ 216 w 539"/>
                  <a:gd name="T51" fmla="*/ 166 h 171"/>
                  <a:gd name="T52" fmla="*/ 169 w 539"/>
                  <a:gd name="T53" fmla="*/ 160 h 171"/>
                  <a:gd name="T54" fmla="*/ 124 w 539"/>
                  <a:gd name="T55" fmla="*/ 150 h 171"/>
                  <a:gd name="T56" fmla="*/ 83 w 539"/>
                  <a:gd name="T57" fmla="*/ 135 h 171"/>
                  <a:gd name="T58" fmla="*/ 66 w 539"/>
                  <a:gd name="T59" fmla="*/ 129 h 171"/>
                  <a:gd name="T60" fmla="*/ 49 w 539"/>
                  <a:gd name="T61" fmla="*/ 121 h 171"/>
                  <a:gd name="T62" fmla="*/ 38 w 539"/>
                  <a:gd name="T63" fmla="*/ 112 h 171"/>
                  <a:gd name="T64" fmla="*/ 26 w 539"/>
                  <a:gd name="T65" fmla="*/ 102 h 171"/>
                  <a:gd name="T66" fmla="*/ 16 w 539"/>
                  <a:gd name="T67" fmla="*/ 92 h 171"/>
                  <a:gd name="T68" fmla="*/ 9 w 539"/>
                  <a:gd name="T69" fmla="*/ 83 h 171"/>
                  <a:gd name="T70" fmla="*/ 2 w 539"/>
                  <a:gd name="T71" fmla="*/ 71 h 171"/>
                  <a:gd name="T72" fmla="*/ 0 w 539"/>
                  <a:gd name="T73" fmla="*/ 59 h 171"/>
                  <a:gd name="T74" fmla="*/ 0 w 539"/>
                  <a:gd name="T75" fmla="*/ 59 h 171"/>
                  <a:gd name="T76" fmla="*/ 0 w 539"/>
                  <a:gd name="T77" fmla="*/ 0 h 1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9"/>
                  <a:gd name="T118" fmla="*/ 0 h 171"/>
                  <a:gd name="T119" fmla="*/ 539 w 539"/>
                  <a:gd name="T120" fmla="*/ 171 h 1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9" h="171">
                    <a:moveTo>
                      <a:pt x="0" y="0"/>
                    </a:moveTo>
                    <a:lnTo>
                      <a:pt x="538" y="0"/>
                    </a:lnTo>
                    <a:lnTo>
                      <a:pt x="538" y="47"/>
                    </a:lnTo>
                    <a:lnTo>
                      <a:pt x="538" y="49"/>
                    </a:lnTo>
                    <a:lnTo>
                      <a:pt x="538" y="52"/>
                    </a:lnTo>
                    <a:lnTo>
                      <a:pt x="538" y="55"/>
                    </a:lnTo>
                    <a:lnTo>
                      <a:pt x="538" y="67"/>
                    </a:lnTo>
                    <a:lnTo>
                      <a:pt x="533" y="78"/>
                    </a:lnTo>
                    <a:lnTo>
                      <a:pt x="525" y="88"/>
                    </a:lnTo>
                    <a:lnTo>
                      <a:pt x="516" y="100"/>
                    </a:lnTo>
                    <a:lnTo>
                      <a:pt x="507" y="110"/>
                    </a:lnTo>
                    <a:lnTo>
                      <a:pt x="492" y="119"/>
                    </a:lnTo>
                    <a:lnTo>
                      <a:pt x="476" y="126"/>
                    </a:lnTo>
                    <a:lnTo>
                      <a:pt x="458" y="135"/>
                    </a:lnTo>
                    <a:lnTo>
                      <a:pt x="440" y="143"/>
                    </a:lnTo>
                    <a:lnTo>
                      <a:pt x="419" y="147"/>
                    </a:lnTo>
                    <a:lnTo>
                      <a:pt x="397" y="155"/>
                    </a:lnTo>
                    <a:lnTo>
                      <a:pt x="373" y="160"/>
                    </a:lnTo>
                    <a:lnTo>
                      <a:pt x="323" y="166"/>
                    </a:lnTo>
                    <a:lnTo>
                      <a:pt x="269" y="170"/>
                    </a:lnTo>
                    <a:lnTo>
                      <a:pt x="216" y="166"/>
                    </a:lnTo>
                    <a:lnTo>
                      <a:pt x="169" y="160"/>
                    </a:lnTo>
                    <a:lnTo>
                      <a:pt x="124" y="150"/>
                    </a:lnTo>
                    <a:lnTo>
                      <a:pt x="83" y="135"/>
                    </a:lnTo>
                    <a:lnTo>
                      <a:pt x="66" y="129"/>
                    </a:lnTo>
                    <a:lnTo>
                      <a:pt x="49" y="121"/>
                    </a:lnTo>
                    <a:lnTo>
                      <a:pt x="38" y="112"/>
                    </a:lnTo>
                    <a:lnTo>
                      <a:pt x="26" y="102"/>
                    </a:lnTo>
                    <a:lnTo>
                      <a:pt x="16" y="92"/>
                    </a:lnTo>
                    <a:lnTo>
                      <a:pt x="9" y="83"/>
                    </a:lnTo>
                    <a:lnTo>
                      <a:pt x="2" y="71"/>
                    </a:lnTo>
                    <a:lnTo>
                      <a:pt x="0" y="5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53" name="Freeform 1483"/>
              <p:cNvSpPr>
                <a:spLocks/>
              </p:cNvSpPr>
              <p:nvPr/>
            </p:nvSpPr>
            <p:spPr bwMode="auto">
              <a:xfrm>
                <a:off x="2858" y="1387"/>
                <a:ext cx="539" cy="187"/>
              </a:xfrm>
              <a:custGeom>
                <a:avLst/>
                <a:gdLst>
                  <a:gd name="T0" fmla="*/ 0 w 539"/>
                  <a:gd name="T1" fmla="*/ 0 h 187"/>
                  <a:gd name="T2" fmla="*/ 538 w 539"/>
                  <a:gd name="T3" fmla="*/ 0 h 187"/>
                  <a:gd name="T4" fmla="*/ 538 w 539"/>
                  <a:gd name="T5" fmla="*/ 67 h 187"/>
                  <a:gd name="T6" fmla="*/ 538 w 539"/>
                  <a:gd name="T7" fmla="*/ 67 h 187"/>
                  <a:gd name="T8" fmla="*/ 538 w 539"/>
                  <a:gd name="T9" fmla="*/ 69 h 187"/>
                  <a:gd name="T10" fmla="*/ 538 w 539"/>
                  <a:gd name="T11" fmla="*/ 69 h 187"/>
                  <a:gd name="T12" fmla="*/ 538 w 539"/>
                  <a:gd name="T13" fmla="*/ 69 h 187"/>
                  <a:gd name="T14" fmla="*/ 538 w 539"/>
                  <a:gd name="T15" fmla="*/ 71 h 187"/>
                  <a:gd name="T16" fmla="*/ 538 w 539"/>
                  <a:gd name="T17" fmla="*/ 71 h 187"/>
                  <a:gd name="T18" fmla="*/ 538 w 539"/>
                  <a:gd name="T19" fmla="*/ 71 h 187"/>
                  <a:gd name="T20" fmla="*/ 538 w 539"/>
                  <a:gd name="T21" fmla="*/ 73 h 187"/>
                  <a:gd name="T22" fmla="*/ 538 w 539"/>
                  <a:gd name="T23" fmla="*/ 85 h 187"/>
                  <a:gd name="T24" fmla="*/ 533 w 539"/>
                  <a:gd name="T25" fmla="*/ 95 h 187"/>
                  <a:gd name="T26" fmla="*/ 525 w 539"/>
                  <a:gd name="T27" fmla="*/ 106 h 187"/>
                  <a:gd name="T28" fmla="*/ 516 w 539"/>
                  <a:gd name="T29" fmla="*/ 116 h 187"/>
                  <a:gd name="T30" fmla="*/ 507 w 539"/>
                  <a:gd name="T31" fmla="*/ 126 h 187"/>
                  <a:gd name="T32" fmla="*/ 492 w 539"/>
                  <a:gd name="T33" fmla="*/ 135 h 187"/>
                  <a:gd name="T34" fmla="*/ 476 w 539"/>
                  <a:gd name="T35" fmla="*/ 145 h 187"/>
                  <a:gd name="T36" fmla="*/ 458 w 539"/>
                  <a:gd name="T37" fmla="*/ 152 h 187"/>
                  <a:gd name="T38" fmla="*/ 440 w 539"/>
                  <a:gd name="T39" fmla="*/ 159 h 187"/>
                  <a:gd name="T40" fmla="*/ 419 w 539"/>
                  <a:gd name="T41" fmla="*/ 167 h 187"/>
                  <a:gd name="T42" fmla="*/ 397 w 539"/>
                  <a:gd name="T43" fmla="*/ 173 h 187"/>
                  <a:gd name="T44" fmla="*/ 373 w 539"/>
                  <a:gd name="T45" fmla="*/ 178 h 187"/>
                  <a:gd name="T46" fmla="*/ 323 w 539"/>
                  <a:gd name="T47" fmla="*/ 183 h 187"/>
                  <a:gd name="T48" fmla="*/ 269 w 539"/>
                  <a:gd name="T49" fmla="*/ 186 h 187"/>
                  <a:gd name="T50" fmla="*/ 216 w 539"/>
                  <a:gd name="T51" fmla="*/ 183 h 187"/>
                  <a:gd name="T52" fmla="*/ 169 w 539"/>
                  <a:gd name="T53" fmla="*/ 178 h 187"/>
                  <a:gd name="T54" fmla="*/ 124 w 539"/>
                  <a:gd name="T55" fmla="*/ 169 h 187"/>
                  <a:gd name="T56" fmla="*/ 83 w 539"/>
                  <a:gd name="T57" fmla="*/ 155 h 187"/>
                  <a:gd name="T58" fmla="*/ 66 w 539"/>
                  <a:gd name="T59" fmla="*/ 147 h 187"/>
                  <a:gd name="T60" fmla="*/ 49 w 539"/>
                  <a:gd name="T61" fmla="*/ 138 h 187"/>
                  <a:gd name="T62" fmla="*/ 38 w 539"/>
                  <a:gd name="T63" fmla="*/ 130 h 187"/>
                  <a:gd name="T64" fmla="*/ 26 w 539"/>
                  <a:gd name="T65" fmla="*/ 121 h 187"/>
                  <a:gd name="T66" fmla="*/ 16 w 539"/>
                  <a:gd name="T67" fmla="*/ 112 h 187"/>
                  <a:gd name="T68" fmla="*/ 9 w 539"/>
                  <a:gd name="T69" fmla="*/ 100 h 187"/>
                  <a:gd name="T70" fmla="*/ 2 w 539"/>
                  <a:gd name="T71" fmla="*/ 90 h 187"/>
                  <a:gd name="T72" fmla="*/ 0 w 539"/>
                  <a:gd name="T73" fmla="*/ 79 h 187"/>
                  <a:gd name="T74" fmla="*/ 0 w 539"/>
                  <a:gd name="T75" fmla="*/ 79 h 187"/>
                  <a:gd name="T76" fmla="*/ 0 w 539"/>
                  <a:gd name="T77" fmla="*/ 0 h 1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9"/>
                  <a:gd name="T118" fmla="*/ 0 h 187"/>
                  <a:gd name="T119" fmla="*/ 539 w 539"/>
                  <a:gd name="T120" fmla="*/ 187 h 1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9" h="187">
                    <a:moveTo>
                      <a:pt x="0" y="0"/>
                    </a:moveTo>
                    <a:lnTo>
                      <a:pt x="538" y="0"/>
                    </a:lnTo>
                    <a:lnTo>
                      <a:pt x="538" y="67"/>
                    </a:lnTo>
                    <a:lnTo>
                      <a:pt x="538" y="69"/>
                    </a:lnTo>
                    <a:lnTo>
                      <a:pt x="538" y="71"/>
                    </a:lnTo>
                    <a:lnTo>
                      <a:pt x="538" y="73"/>
                    </a:lnTo>
                    <a:lnTo>
                      <a:pt x="538" y="85"/>
                    </a:lnTo>
                    <a:lnTo>
                      <a:pt x="533" y="95"/>
                    </a:lnTo>
                    <a:lnTo>
                      <a:pt x="525" y="106"/>
                    </a:lnTo>
                    <a:lnTo>
                      <a:pt x="516" y="116"/>
                    </a:lnTo>
                    <a:lnTo>
                      <a:pt x="507" y="126"/>
                    </a:lnTo>
                    <a:lnTo>
                      <a:pt x="492" y="135"/>
                    </a:lnTo>
                    <a:lnTo>
                      <a:pt x="476" y="145"/>
                    </a:lnTo>
                    <a:lnTo>
                      <a:pt x="458" y="152"/>
                    </a:lnTo>
                    <a:lnTo>
                      <a:pt x="440" y="159"/>
                    </a:lnTo>
                    <a:lnTo>
                      <a:pt x="419" y="167"/>
                    </a:lnTo>
                    <a:lnTo>
                      <a:pt x="397" y="173"/>
                    </a:lnTo>
                    <a:lnTo>
                      <a:pt x="373" y="178"/>
                    </a:lnTo>
                    <a:lnTo>
                      <a:pt x="323" y="183"/>
                    </a:lnTo>
                    <a:lnTo>
                      <a:pt x="269" y="186"/>
                    </a:lnTo>
                    <a:lnTo>
                      <a:pt x="216" y="183"/>
                    </a:lnTo>
                    <a:lnTo>
                      <a:pt x="169" y="178"/>
                    </a:lnTo>
                    <a:lnTo>
                      <a:pt x="124" y="169"/>
                    </a:lnTo>
                    <a:lnTo>
                      <a:pt x="83" y="155"/>
                    </a:lnTo>
                    <a:lnTo>
                      <a:pt x="66" y="147"/>
                    </a:lnTo>
                    <a:lnTo>
                      <a:pt x="49" y="138"/>
                    </a:lnTo>
                    <a:lnTo>
                      <a:pt x="38" y="130"/>
                    </a:lnTo>
                    <a:lnTo>
                      <a:pt x="26" y="121"/>
                    </a:lnTo>
                    <a:lnTo>
                      <a:pt x="16" y="112"/>
                    </a:lnTo>
                    <a:lnTo>
                      <a:pt x="9" y="100"/>
                    </a:lnTo>
                    <a:lnTo>
                      <a:pt x="2" y="90"/>
                    </a:lnTo>
                    <a:lnTo>
                      <a:pt x="0" y="7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54" name="Freeform 1484"/>
              <p:cNvSpPr>
                <a:spLocks/>
              </p:cNvSpPr>
              <p:nvPr/>
            </p:nvSpPr>
            <p:spPr bwMode="auto">
              <a:xfrm>
                <a:off x="2858" y="1387"/>
                <a:ext cx="539" cy="187"/>
              </a:xfrm>
              <a:custGeom>
                <a:avLst/>
                <a:gdLst>
                  <a:gd name="T0" fmla="*/ 0 w 539"/>
                  <a:gd name="T1" fmla="*/ 0 h 187"/>
                  <a:gd name="T2" fmla="*/ 538 w 539"/>
                  <a:gd name="T3" fmla="*/ 0 h 187"/>
                  <a:gd name="T4" fmla="*/ 538 w 539"/>
                  <a:gd name="T5" fmla="*/ 67 h 187"/>
                  <a:gd name="T6" fmla="*/ 538 w 539"/>
                  <a:gd name="T7" fmla="*/ 67 h 187"/>
                  <a:gd name="T8" fmla="*/ 538 w 539"/>
                  <a:gd name="T9" fmla="*/ 69 h 187"/>
                  <a:gd name="T10" fmla="*/ 538 w 539"/>
                  <a:gd name="T11" fmla="*/ 69 h 187"/>
                  <a:gd name="T12" fmla="*/ 538 w 539"/>
                  <a:gd name="T13" fmla="*/ 69 h 187"/>
                  <a:gd name="T14" fmla="*/ 538 w 539"/>
                  <a:gd name="T15" fmla="*/ 71 h 187"/>
                  <a:gd name="T16" fmla="*/ 538 w 539"/>
                  <a:gd name="T17" fmla="*/ 71 h 187"/>
                  <a:gd name="T18" fmla="*/ 538 w 539"/>
                  <a:gd name="T19" fmla="*/ 71 h 187"/>
                  <a:gd name="T20" fmla="*/ 538 w 539"/>
                  <a:gd name="T21" fmla="*/ 73 h 187"/>
                  <a:gd name="T22" fmla="*/ 538 w 539"/>
                  <a:gd name="T23" fmla="*/ 85 h 187"/>
                  <a:gd name="T24" fmla="*/ 533 w 539"/>
                  <a:gd name="T25" fmla="*/ 95 h 187"/>
                  <a:gd name="T26" fmla="*/ 525 w 539"/>
                  <a:gd name="T27" fmla="*/ 106 h 187"/>
                  <a:gd name="T28" fmla="*/ 516 w 539"/>
                  <a:gd name="T29" fmla="*/ 116 h 187"/>
                  <a:gd name="T30" fmla="*/ 507 w 539"/>
                  <a:gd name="T31" fmla="*/ 126 h 187"/>
                  <a:gd name="T32" fmla="*/ 492 w 539"/>
                  <a:gd name="T33" fmla="*/ 135 h 187"/>
                  <a:gd name="T34" fmla="*/ 476 w 539"/>
                  <a:gd name="T35" fmla="*/ 145 h 187"/>
                  <a:gd name="T36" fmla="*/ 458 w 539"/>
                  <a:gd name="T37" fmla="*/ 152 h 187"/>
                  <a:gd name="T38" fmla="*/ 440 w 539"/>
                  <a:gd name="T39" fmla="*/ 159 h 187"/>
                  <a:gd name="T40" fmla="*/ 419 w 539"/>
                  <a:gd name="T41" fmla="*/ 167 h 187"/>
                  <a:gd name="T42" fmla="*/ 397 w 539"/>
                  <a:gd name="T43" fmla="*/ 173 h 187"/>
                  <a:gd name="T44" fmla="*/ 373 w 539"/>
                  <a:gd name="T45" fmla="*/ 178 h 187"/>
                  <a:gd name="T46" fmla="*/ 323 w 539"/>
                  <a:gd name="T47" fmla="*/ 183 h 187"/>
                  <a:gd name="T48" fmla="*/ 269 w 539"/>
                  <a:gd name="T49" fmla="*/ 186 h 187"/>
                  <a:gd name="T50" fmla="*/ 216 w 539"/>
                  <a:gd name="T51" fmla="*/ 183 h 187"/>
                  <a:gd name="T52" fmla="*/ 169 w 539"/>
                  <a:gd name="T53" fmla="*/ 178 h 187"/>
                  <a:gd name="T54" fmla="*/ 124 w 539"/>
                  <a:gd name="T55" fmla="*/ 169 h 187"/>
                  <a:gd name="T56" fmla="*/ 83 w 539"/>
                  <a:gd name="T57" fmla="*/ 155 h 187"/>
                  <a:gd name="T58" fmla="*/ 66 w 539"/>
                  <a:gd name="T59" fmla="*/ 147 h 187"/>
                  <a:gd name="T60" fmla="*/ 49 w 539"/>
                  <a:gd name="T61" fmla="*/ 138 h 187"/>
                  <a:gd name="T62" fmla="*/ 38 w 539"/>
                  <a:gd name="T63" fmla="*/ 130 h 187"/>
                  <a:gd name="T64" fmla="*/ 26 w 539"/>
                  <a:gd name="T65" fmla="*/ 121 h 187"/>
                  <a:gd name="T66" fmla="*/ 16 w 539"/>
                  <a:gd name="T67" fmla="*/ 112 h 187"/>
                  <a:gd name="T68" fmla="*/ 9 w 539"/>
                  <a:gd name="T69" fmla="*/ 100 h 187"/>
                  <a:gd name="T70" fmla="*/ 2 w 539"/>
                  <a:gd name="T71" fmla="*/ 90 h 187"/>
                  <a:gd name="T72" fmla="*/ 0 w 539"/>
                  <a:gd name="T73" fmla="*/ 79 h 187"/>
                  <a:gd name="T74" fmla="*/ 0 w 539"/>
                  <a:gd name="T75" fmla="*/ 79 h 187"/>
                  <a:gd name="T76" fmla="*/ 0 w 539"/>
                  <a:gd name="T77" fmla="*/ 0 h 1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9"/>
                  <a:gd name="T118" fmla="*/ 0 h 187"/>
                  <a:gd name="T119" fmla="*/ 539 w 539"/>
                  <a:gd name="T120" fmla="*/ 187 h 1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9" h="187">
                    <a:moveTo>
                      <a:pt x="0" y="0"/>
                    </a:moveTo>
                    <a:lnTo>
                      <a:pt x="538" y="0"/>
                    </a:lnTo>
                    <a:lnTo>
                      <a:pt x="538" y="67"/>
                    </a:lnTo>
                    <a:lnTo>
                      <a:pt x="538" y="69"/>
                    </a:lnTo>
                    <a:lnTo>
                      <a:pt x="538" y="71"/>
                    </a:lnTo>
                    <a:lnTo>
                      <a:pt x="538" y="73"/>
                    </a:lnTo>
                    <a:lnTo>
                      <a:pt x="538" y="85"/>
                    </a:lnTo>
                    <a:lnTo>
                      <a:pt x="533" y="95"/>
                    </a:lnTo>
                    <a:lnTo>
                      <a:pt x="525" y="106"/>
                    </a:lnTo>
                    <a:lnTo>
                      <a:pt x="516" y="116"/>
                    </a:lnTo>
                    <a:lnTo>
                      <a:pt x="507" y="126"/>
                    </a:lnTo>
                    <a:lnTo>
                      <a:pt x="492" y="135"/>
                    </a:lnTo>
                    <a:lnTo>
                      <a:pt x="476" y="145"/>
                    </a:lnTo>
                    <a:lnTo>
                      <a:pt x="458" y="152"/>
                    </a:lnTo>
                    <a:lnTo>
                      <a:pt x="440" y="159"/>
                    </a:lnTo>
                    <a:lnTo>
                      <a:pt x="419" y="167"/>
                    </a:lnTo>
                    <a:lnTo>
                      <a:pt x="397" y="173"/>
                    </a:lnTo>
                    <a:lnTo>
                      <a:pt x="373" y="178"/>
                    </a:lnTo>
                    <a:lnTo>
                      <a:pt x="323" y="183"/>
                    </a:lnTo>
                    <a:lnTo>
                      <a:pt x="269" y="186"/>
                    </a:lnTo>
                    <a:lnTo>
                      <a:pt x="216" y="183"/>
                    </a:lnTo>
                    <a:lnTo>
                      <a:pt x="169" y="178"/>
                    </a:lnTo>
                    <a:lnTo>
                      <a:pt x="124" y="169"/>
                    </a:lnTo>
                    <a:lnTo>
                      <a:pt x="83" y="155"/>
                    </a:lnTo>
                    <a:lnTo>
                      <a:pt x="66" y="147"/>
                    </a:lnTo>
                    <a:lnTo>
                      <a:pt x="49" y="138"/>
                    </a:lnTo>
                    <a:lnTo>
                      <a:pt x="38" y="130"/>
                    </a:lnTo>
                    <a:lnTo>
                      <a:pt x="26" y="121"/>
                    </a:lnTo>
                    <a:lnTo>
                      <a:pt x="16" y="112"/>
                    </a:lnTo>
                    <a:lnTo>
                      <a:pt x="9" y="100"/>
                    </a:lnTo>
                    <a:lnTo>
                      <a:pt x="2" y="90"/>
                    </a:lnTo>
                    <a:lnTo>
                      <a:pt x="0" y="7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55" name="Freeform 1485"/>
              <p:cNvSpPr>
                <a:spLocks/>
              </p:cNvSpPr>
              <p:nvPr/>
            </p:nvSpPr>
            <p:spPr bwMode="auto">
              <a:xfrm>
                <a:off x="2858" y="1254"/>
                <a:ext cx="539" cy="222"/>
              </a:xfrm>
              <a:custGeom>
                <a:avLst/>
                <a:gdLst>
                  <a:gd name="T0" fmla="*/ 269 w 539"/>
                  <a:gd name="T1" fmla="*/ 0 h 222"/>
                  <a:gd name="T2" fmla="*/ 323 w 539"/>
                  <a:gd name="T3" fmla="*/ 2 h 222"/>
                  <a:gd name="T4" fmla="*/ 373 w 539"/>
                  <a:gd name="T5" fmla="*/ 9 h 222"/>
                  <a:gd name="T6" fmla="*/ 419 w 539"/>
                  <a:gd name="T7" fmla="*/ 18 h 222"/>
                  <a:gd name="T8" fmla="*/ 458 w 539"/>
                  <a:gd name="T9" fmla="*/ 32 h 222"/>
                  <a:gd name="T10" fmla="*/ 476 w 539"/>
                  <a:gd name="T11" fmla="*/ 40 h 222"/>
                  <a:gd name="T12" fmla="*/ 492 w 539"/>
                  <a:gd name="T13" fmla="*/ 49 h 222"/>
                  <a:gd name="T14" fmla="*/ 507 w 539"/>
                  <a:gd name="T15" fmla="*/ 59 h 222"/>
                  <a:gd name="T16" fmla="*/ 516 w 539"/>
                  <a:gd name="T17" fmla="*/ 69 h 222"/>
                  <a:gd name="T18" fmla="*/ 525 w 539"/>
                  <a:gd name="T19" fmla="*/ 78 h 222"/>
                  <a:gd name="T20" fmla="*/ 533 w 539"/>
                  <a:gd name="T21" fmla="*/ 87 h 222"/>
                  <a:gd name="T22" fmla="*/ 538 w 539"/>
                  <a:gd name="T23" fmla="*/ 100 h 222"/>
                  <a:gd name="T24" fmla="*/ 538 w 539"/>
                  <a:gd name="T25" fmla="*/ 112 h 222"/>
                  <a:gd name="T26" fmla="*/ 538 w 539"/>
                  <a:gd name="T27" fmla="*/ 123 h 222"/>
                  <a:gd name="T28" fmla="*/ 533 w 539"/>
                  <a:gd name="T29" fmla="*/ 133 h 222"/>
                  <a:gd name="T30" fmla="*/ 525 w 539"/>
                  <a:gd name="T31" fmla="*/ 145 h 222"/>
                  <a:gd name="T32" fmla="*/ 516 w 539"/>
                  <a:gd name="T33" fmla="*/ 155 h 222"/>
                  <a:gd name="T34" fmla="*/ 507 w 539"/>
                  <a:gd name="T35" fmla="*/ 163 h 222"/>
                  <a:gd name="T36" fmla="*/ 492 w 539"/>
                  <a:gd name="T37" fmla="*/ 173 h 222"/>
                  <a:gd name="T38" fmla="*/ 476 w 539"/>
                  <a:gd name="T39" fmla="*/ 180 h 222"/>
                  <a:gd name="T40" fmla="*/ 458 w 539"/>
                  <a:gd name="T41" fmla="*/ 188 h 222"/>
                  <a:gd name="T42" fmla="*/ 419 w 539"/>
                  <a:gd name="T43" fmla="*/ 202 h 222"/>
                  <a:gd name="T44" fmla="*/ 373 w 539"/>
                  <a:gd name="T45" fmla="*/ 212 h 222"/>
                  <a:gd name="T46" fmla="*/ 323 w 539"/>
                  <a:gd name="T47" fmla="*/ 218 h 222"/>
                  <a:gd name="T48" fmla="*/ 269 w 539"/>
                  <a:gd name="T49" fmla="*/ 221 h 222"/>
                  <a:gd name="T50" fmla="*/ 216 w 539"/>
                  <a:gd name="T51" fmla="*/ 218 h 222"/>
                  <a:gd name="T52" fmla="*/ 164 w 539"/>
                  <a:gd name="T53" fmla="*/ 212 h 222"/>
                  <a:gd name="T54" fmla="*/ 118 w 539"/>
                  <a:gd name="T55" fmla="*/ 202 h 222"/>
                  <a:gd name="T56" fmla="*/ 77 w 539"/>
                  <a:gd name="T57" fmla="*/ 188 h 222"/>
                  <a:gd name="T58" fmla="*/ 61 w 539"/>
                  <a:gd name="T59" fmla="*/ 180 h 222"/>
                  <a:gd name="T60" fmla="*/ 47 w 539"/>
                  <a:gd name="T61" fmla="*/ 173 h 222"/>
                  <a:gd name="T62" fmla="*/ 32 w 539"/>
                  <a:gd name="T63" fmla="*/ 163 h 222"/>
                  <a:gd name="T64" fmla="*/ 20 w 539"/>
                  <a:gd name="T65" fmla="*/ 155 h 222"/>
                  <a:gd name="T66" fmla="*/ 12 w 539"/>
                  <a:gd name="T67" fmla="*/ 145 h 222"/>
                  <a:gd name="T68" fmla="*/ 6 w 539"/>
                  <a:gd name="T69" fmla="*/ 133 h 222"/>
                  <a:gd name="T70" fmla="*/ 2 w 539"/>
                  <a:gd name="T71" fmla="*/ 123 h 222"/>
                  <a:gd name="T72" fmla="*/ 0 w 539"/>
                  <a:gd name="T73" fmla="*/ 112 h 222"/>
                  <a:gd name="T74" fmla="*/ 2 w 539"/>
                  <a:gd name="T75" fmla="*/ 100 h 222"/>
                  <a:gd name="T76" fmla="*/ 6 w 539"/>
                  <a:gd name="T77" fmla="*/ 87 h 222"/>
                  <a:gd name="T78" fmla="*/ 12 w 539"/>
                  <a:gd name="T79" fmla="*/ 78 h 222"/>
                  <a:gd name="T80" fmla="*/ 20 w 539"/>
                  <a:gd name="T81" fmla="*/ 69 h 222"/>
                  <a:gd name="T82" fmla="*/ 32 w 539"/>
                  <a:gd name="T83" fmla="*/ 59 h 222"/>
                  <a:gd name="T84" fmla="*/ 47 w 539"/>
                  <a:gd name="T85" fmla="*/ 49 h 222"/>
                  <a:gd name="T86" fmla="*/ 61 w 539"/>
                  <a:gd name="T87" fmla="*/ 40 h 222"/>
                  <a:gd name="T88" fmla="*/ 77 w 539"/>
                  <a:gd name="T89" fmla="*/ 32 h 222"/>
                  <a:gd name="T90" fmla="*/ 118 w 539"/>
                  <a:gd name="T91" fmla="*/ 18 h 222"/>
                  <a:gd name="T92" fmla="*/ 164 w 539"/>
                  <a:gd name="T93" fmla="*/ 9 h 222"/>
                  <a:gd name="T94" fmla="*/ 216 w 539"/>
                  <a:gd name="T95" fmla="*/ 2 h 222"/>
                  <a:gd name="T96" fmla="*/ 269 w 539"/>
                  <a:gd name="T97" fmla="*/ 0 h 2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9"/>
                  <a:gd name="T148" fmla="*/ 0 h 222"/>
                  <a:gd name="T149" fmla="*/ 539 w 539"/>
                  <a:gd name="T150" fmla="*/ 222 h 2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9" h="222">
                    <a:moveTo>
                      <a:pt x="269" y="0"/>
                    </a:moveTo>
                    <a:lnTo>
                      <a:pt x="323" y="2"/>
                    </a:lnTo>
                    <a:lnTo>
                      <a:pt x="373" y="9"/>
                    </a:lnTo>
                    <a:lnTo>
                      <a:pt x="419" y="18"/>
                    </a:lnTo>
                    <a:lnTo>
                      <a:pt x="458" y="32"/>
                    </a:lnTo>
                    <a:lnTo>
                      <a:pt x="476" y="40"/>
                    </a:lnTo>
                    <a:lnTo>
                      <a:pt x="492" y="49"/>
                    </a:lnTo>
                    <a:lnTo>
                      <a:pt x="507" y="59"/>
                    </a:lnTo>
                    <a:lnTo>
                      <a:pt x="516" y="69"/>
                    </a:lnTo>
                    <a:lnTo>
                      <a:pt x="525" y="78"/>
                    </a:lnTo>
                    <a:lnTo>
                      <a:pt x="533" y="87"/>
                    </a:lnTo>
                    <a:lnTo>
                      <a:pt x="538" y="100"/>
                    </a:lnTo>
                    <a:lnTo>
                      <a:pt x="538" y="112"/>
                    </a:lnTo>
                    <a:lnTo>
                      <a:pt x="538" y="123"/>
                    </a:lnTo>
                    <a:lnTo>
                      <a:pt x="533" y="133"/>
                    </a:lnTo>
                    <a:lnTo>
                      <a:pt x="525" y="145"/>
                    </a:lnTo>
                    <a:lnTo>
                      <a:pt x="516" y="155"/>
                    </a:lnTo>
                    <a:lnTo>
                      <a:pt x="507" y="163"/>
                    </a:lnTo>
                    <a:lnTo>
                      <a:pt x="492" y="173"/>
                    </a:lnTo>
                    <a:lnTo>
                      <a:pt x="476" y="180"/>
                    </a:lnTo>
                    <a:lnTo>
                      <a:pt x="458" y="188"/>
                    </a:lnTo>
                    <a:lnTo>
                      <a:pt x="419" y="202"/>
                    </a:lnTo>
                    <a:lnTo>
                      <a:pt x="373" y="212"/>
                    </a:lnTo>
                    <a:lnTo>
                      <a:pt x="323" y="218"/>
                    </a:lnTo>
                    <a:lnTo>
                      <a:pt x="269" y="221"/>
                    </a:lnTo>
                    <a:lnTo>
                      <a:pt x="216" y="218"/>
                    </a:lnTo>
                    <a:lnTo>
                      <a:pt x="164" y="212"/>
                    </a:lnTo>
                    <a:lnTo>
                      <a:pt x="118" y="202"/>
                    </a:lnTo>
                    <a:lnTo>
                      <a:pt x="77" y="188"/>
                    </a:lnTo>
                    <a:lnTo>
                      <a:pt x="61" y="180"/>
                    </a:lnTo>
                    <a:lnTo>
                      <a:pt x="47" y="173"/>
                    </a:lnTo>
                    <a:lnTo>
                      <a:pt x="32" y="163"/>
                    </a:lnTo>
                    <a:lnTo>
                      <a:pt x="20" y="155"/>
                    </a:lnTo>
                    <a:lnTo>
                      <a:pt x="12" y="145"/>
                    </a:lnTo>
                    <a:lnTo>
                      <a:pt x="6" y="133"/>
                    </a:lnTo>
                    <a:lnTo>
                      <a:pt x="2" y="123"/>
                    </a:lnTo>
                    <a:lnTo>
                      <a:pt x="0" y="112"/>
                    </a:lnTo>
                    <a:lnTo>
                      <a:pt x="2" y="100"/>
                    </a:lnTo>
                    <a:lnTo>
                      <a:pt x="6" y="87"/>
                    </a:lnTo>
                    <a:lnTo>
                      <a:pt x="12" y="78"/>
                    </a:lnTo>
                    <a:lnTo>
                      <a:pt x="20" y="69"/>
                    </a:lnTo>
                    <a:lnTo>
                      <a:pt x="32" y="59"/>
                    </a:lnTo>
                    <a:lnTo>
                      <a:pt x="47" y="49"/>
                    </a:lnTo>
                    <a:lnTo>
                      <a:pt x="61" y="40"/>
                    </a:lnTo>
                    <a:lnTo>
                      <a:pt x="77" y="32"/>
                    </a:lnTo>
                    <a:lnTo>
                      <a:pt x="118" y="18"/>
                    </a:lnTo>
                    <a:lnTo>
                      <a:pt x="164" y="9"/>
                    </a:lnTo>
                    <a:lnTo>
                      <a:pt x="216" y="2"/>
                    </a:lnTo>
                    <a:lnTo>
                      <a:pt x="269" y="0"/>
                    </a:lnTo>
                  </a:path>
                </a:pathLst>
              </a:cu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56" name="Freeform 1486"/>
              <p:cNvSpPr>
                <a:spLocks/>
              </p:cNvSpPr>
              <p:nvPr/>
            </p:nvSpPr>
            <p:spPr bwMode="auto">
              <a:xfrm>
                <a:off x="2858" y="1254"/>
                <a:ext cx="539" cy="222"/>
              </a:xfrm>
              <a:custGeom>
                <a:avLst/>
                <a:gdLst>
                  <a:gd name="T0" fmla="*/ 269 w 539"/>
                  <a:gd name="T1" fmla="*/ 0 h 222"/>
                  <a:gd name="T2" fmla="*/ 323 w 539"/>
                  <a:gd name="T3" fmla="*/ 2 h 222"/>
                  <a:gd name="T4" fmla="*/ 373 w 539"/>
                  <a:gd name="T5" fmla="*/ 9 h 222"/>
                  <a:gd name="T6" fmla="*/ 419 w 539"/>
                  <a:gd name="T7" fmla="*/ 18 h 222"/>
                  <a:gd name="T8" fmla="*/ 458 w 539"/>
                  <a:gd name="T9" fmla="*/ 32 h 222"/>
                  <a:gd name="T10" fmla="*/ 476 w 539"/>
                  <a:gd name="T11" fmla="*/ 40 h 222"/>
                  <a:gd name="T12" fmla="*/ 492 w 539"/>
                  <a:gd name="T13" fmla="*/ 49 h 222"/>
                  <a:gd name="T14" fmla="*/ 507 w 539"/>
                  <a:gd name="T15" fmla="*/ 59 h 222"/>
                  <a:gd name="T16" fmla="*/ 516 w 539"/>
                  <a:gd name="T17" fmla="*/ 69 h 222"/>
                  <a:gd name="T18" fmla="*/ 525 w 539"/>
                  <a:gd name="T19" fmla="*/ 78 h 222"/>
                  <a:gd name="T20" fmla="*/ 533 w 539"/>
                  <a:gd name="T21" fmla="*/ 87 h 222"/>
                  <a:gd name="T22" fmla="*/ 538 w 539"/>
                  <a:gd name="T23" fmla="*/ 100 h 222"/>
                  <a:gd name="T24" fmla="*/ 538 w 539"/>
                  <a:gd name="T25" fmla="*/ 112 h 222"/>
                  <a:gd name="T26" fmla="*/ 538 w 539"/>
                  <a:gd name="T27" fmla="*/ 123 h 222"/>
                  <a:gd name="T28" fmla="*/ 533 w 539"/>
                  <a:gd name="T29" fmla="*/ 133 h 222"/>
                  <a:gd name="T30" fmla="*/ 525 w 539"/>
                  <a:gd name="T31" fmla="*/ 145 h 222"/>
                  <a:gd name="T32" fmla="*/ 516 w 539"/>
                  <a:gd name="T33" fmla="*/ 155 h 222"/>
                  <a:gd name="T34" fmla="*/ 507 w 539"/>
                  <a:gd name="T35" fmla="*/ 163 h 222"/>
                  <a:gd name="T36" fmla="*/ 492 w 539"/>
                  <a:gd name="T37" fmla="*/ 173 h 222"/>
                  <a:gd name="T38" fmla="*/ 476 w 539"/>
                  <a:gd name="T39" fmla="*/ 180 h 222"/>
                  <a:gd name="T40" fmla="*/ 458 w 539"/>
                  <a:gd name="T41" fmla="*/ 188 h 222"/>
                  <a:gd name="T42" fmla="*/ 419 w 539"/>
                  <a:gd name="T43" fmla="*/ 202 h 222"/>
                  <a:gd name="T44" fmla="*/ 373 w 539"/>
                  <a:gd name="T45" fmla="*/ 212 h 222"/>
                  <a:gd name="T46" fmla="*/ 323 w 539"/>
                  <a:gd name="T47" fmla="*/ 218 h 222"/>
                  <a:gd name="T48" fmla="*/ 269 w 539"/>
                  <a:gd name="T49" fmla="*/ 221 h 222"/>
                  <a:gd name="T50" fmla="*/ 216 w 539"/>
                  <a:gd name="T51" fmla="*/ 218 h 222"/>
                  <a:gd name="T52" fmla="*/ 164 w 539"/>
                  <a:gd name="T53" fmla="*/ 212 h 222"/>
                  <a:gd name="T54" fmla="*/ 118 w 539"/>
                  <a:gd name="T55" fmla="*/ 202 h 222"/>
                  <a:gd name="T56" fmla="*/ 77 w 539"/>
                  <a:gd name="T57" fmla="*/ 188 h 222"/>
                  <a:gd name="T58" fmla="*/ 61 w 539"/>
                  <a:gd name="T59" fmla="*/ 180 h 222"/>
                  <a:gd name="T60" fmla="*/ 47 w 539"/>
                  <a:gd name="T61" fmla="*/ 173 h 222"/>
                  <a:gd name="T62" fmla="*/ 32 w 539"/>
                  <a:gd name="T63" fmla="*/ 163 h 222"/>
                  <a:gd name="T64" fmla="*/ 20 w 539"/>
                  <a:gd name="T65" fmla="*/ 155 h 222"/>
                  <a:gd name="T66" fmla="*/ 12 w 539"/>
                  <a:gd name="T67" fmla="*/ 145 h 222"/>
                  <a:gd name="T68" fmla="*/ 6 w 539"/>
                  <a:gd name="T69" fmla="*/ 133 h 222"/>
                  <a:gd name="T70" fmla="*/ 2 w 539"/>
                  <a:gd name="T71" fmla="*/ 123 h 222"/>
                  <a:gd name="T72" fmla="*/ 0 w 539"/>
                  <a:gd name="T73" fmla="*/ 112 h 222"/>
                  <a:gd name="T74" fmla="*/ 2 w 539"/>
                  <a:gd name="T75" fmla="*/ 100 h 222"/>
                  <a:gd name="T76" fmla="*/ 6 w 539"/>
                  <a:gd name="T77" fmla="*/ 87 h 222"/>
                  <a:gd name="T78" fmla="*/ 12 w 539"/>
                  <a:gd name="T79" fmla="*/ 78 h 222"/>
                  <a:gd name="T80" fmla="*/ 20 w 539"/>
                  <a:gd name="T81" fmla="*/ 69 h 222"/>
                  <a:gd name="T82" fmla="*/ 32 w 539"/>
                  <a:gd name="T83" fmla="*/ 59 h 222"/>
                  <a:gd name="T84" fmla="*/ 47 w 539"/>
                  <a:gd name="T85" fmla="*/ 49 h 222"/>
                  <a:gd name="T86" fmla="*/ 61 w 539"/>
                  <a:gd name="T87" fmla="*/ 40 h 222"/>
                  <a:gd name="T88" fmla="*/ 77 w 539"/>
                  <a:gd name="T89" fmla="*/ 32 h 222"/>
                  <a:gd name="T90" fmla="*/ 118 w 539"/>
                  <a:gd name="T91" fmla="*/ 18 h 222"/>
                  <a:gd name="T92" fmla="*/ 164 w 539"/>
                  <a:gd name="T93" fmla="*/ 9 h 222"/>
                  <a:gd name="T94" fmla="*/ 216 w 539"/>
                  <a:gd name="T95" fmla="*/ 2 h 222"/>
                  <a:gd name="T96" fmla="*/ 269 w 539"/>
                  <a:gd name="T97" fmla="*/ 0 h 2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9"/>
                  <a:gd name="T148" fmla="*/ 0 h 222"/>
                  <a:gd name="T149" fmla="*/ 539 w 539"/>
                  <a:gd name="T150" fmla="*/ 222 h 2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9" h="222">
                    <a:moveTo>
                      <a:pt x="269" y="0"/>
                    </a:moveTo>
                    <a:lnTo>
                      <a:pt x="323" y="2"/>
                    </a:lnTo>
                    <a:lnTo>
                      <a:pt x="373" y="9"/>
                    </a:lnTo>
                    <a:lnTo>
                      <a:pt x="419" y="18"/>
                    </a:lnTo>
                    <a:lnTo>
                      <a:pt x="458" y="32"/>
                    </a:lnTo>
                    <a:lnTo>
                      <a:pt x="476" y="40"/>
                    </a:lnTo>
                    <a:lnTo>
                      <a:pt x="492" y="49"/>
                    </a:lnTo>
                    <a:lnTo>
                      <a:pt x="507" y="59"/>
                    </a:lnTo>
                    <a:lnTo>
                      <a:pt x="516" y="69"/>
                    </a:lnTo>
                    <a:lnTo>
                      <a:pt x="525" y="78"/>
                    </a:lnTo>
                    <a:lnTo>
                      <a:pt x="533" y="87"/>
                    </a:lnTo>
                    <a:lnTo>
                      <a:pt x="538" y="100"/>
                    </a:lnTo>
                    <a:lnTo>
                      <a:pt x="538" y="112"/>
                    </a:lnTo>
                    <a:lnTo>
                      <a:pt x="538" y="123"/>
                    </a:lnTo>
                    <a:lnTo>
                      <a:pt x="533" y="133"/>
                    </a:lnTo>
                    <a:lnTo>
                      <a:pt x="525" y="145"/>
                    </a:lnTo>
                    <a:lnTo>
                      <a:pt x="516" y="155"/>
                    </a:lnTo>
                    <a:lnTo>
                      <a:pt x="507" y="163"/>
                    </a:lnTo>
                    <a:lnTo>
                      <a:pt x="492" y="173"/>
                    </a:lnTo>
                    <a:lnTo>
                      <a:pt x="476" y="180"/>
                    </a:lnTo>
                    <a:lnTo>
                      <a:pt x="458" y="188"/>
                    </a:lnTo>
                    <a:lnTo>
                      <a:pt x="419" y="202"/>
                    </a:lnTo>
                    <a:lnTo>
                      <a:pt x="373" y="212"/>
                    </a:lnTo>
                    <a:lnTo>
                      <a:pt x="323" y="218"/>
                    </a:lnTo>
                    <a:lnTo>
                      <a:pt x="269" y="221"/>
                    </a:lnTo>
                    <a:lnTo>
                      <a:pt x="216" y="218"/>
                    </a:lnTo>
                    <a:lnTo>
                      <a:pt x="164" y="212"/>
                    </a:lnTo>
                    <a:lnTo>
                      <a:pt x="118" y="202"/>
                    </a:lnTo>
                    <a:lnTo>
                      <a:pt x="77" y="188"/>
                    </a:lnTo>
                    <a:lnTo>
                      <a:pt x="61" y="180"/>
                    </a:lnTo>
                    <a:lnTo>
                      <a:pt x="47" y="173"/>
                    </a:lnTo>
                    <a:lnTo>
                      <a:pt x="32" y="163"/>
                    </a:lnTo>
                    <a:lnTo>
                      <a:pt x="20" y="155"/>
                    </a:lnTo>
                    <a:lnTo>
                      <a:pt x="12" y="145"/>
                    </a:lnTo>
                    <a:lnTo>
                      <a:pt x="6" y="133"/>
                    </a:lnTo>
                    <a:lnTo>
                      <a:pt x="2" y="123"/>
                    </a:lnTo>
                    <a:lnTo>
                      <a:pt x="0" y="112"/>
                    </a:lnTo>
                    <a:lnTo>
                      <a:pt x="2" y="100"/>
                    </a:lnTo>
                    <a:lnTo>
                      <a:pt x="6" y="87"/>
                    </a:lnTo>
                    <a:lnTo>
                      <a:pt x="12" y="78"/>
                    </a:lnTo>
                    <a:lnTo>
                      <a:pt x="20" y="69"/>
                    </a:lnTo>
                    <a:lnTo>
                      <a:pt x="32" y="59"/>
                    </a:lnTo>
                    <a:lnTo>
                      <a:pt x="47" y="49"/>
                    </a:lnTo>
                    <a:lnTo>
                      <a:pt x="61" y="40"/>
                    </a:lnTo>
                    <a:lnTo>
                      <a:pt x="77" y="32"/>
                    </a:lnTo>
                    <a:lnTo>
                      <a:pt x="118" y="18"/>
                    </a:lnTo>
                    <a:lnTo>
                      <a:pt x="164" y="9"/>
                    </a:lnTo>
                    <a:lnTo>
                      <a:pt x="216" y="2"/>
                    </a:lnTo>
                    <a:lnTo>
                      <a:pt x="269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57" name="Rectangle 1487"/>
              <p:cNvSpPr>
                <a:spLocks noChangeArrowheads="1"/>
              </p:cNvSpPr>
              <p:nvPr/>
            </p:nvSpPr>
            <p:spPr bwMode="auto">
              <a:xfrm>
                <a:off x="2151" y="1481"/>
                <a:ext cx="31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400" b="1">
                    <a:solidFill>
                      <a:srgbClr val="1F1A17"/>
                    </a:solidFill>
                  </a:rPr>
                  <a:t>96%</a:t>
                </a:r>
              </a:p>
            </p:txBody>
          </p:sp>
          <p:sp>
            <p:nvSpPr>
              <p:cNvPr id="27358" name="Rectangle 1488"/>
              <p:cNvSpPr>
                <a:spLocks noChangeArrowheads="1"/>
              </p:cNvSpPr>
              <p:nvPr/>
            </p:nvSpPr>
            <p:spPr bwMode="auto">
              <a:xfrm>
                <a:off x="2151" y="1333"/>
                <a:ext cx="25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400" b="1">
                    <a:solidFill>
                      <a:srgbClr val="1F1A17"/>
                    </a:solidFill>
                  </a:rPr>
                  <a:t>4%</a:t>
                </a:r>
              </a:p>
            </p:txBody>
          </p:sp>
          <p:sp>
            <p:nvSpPr>
              <p:cNvPr id="27359" name="Rectangle 1489"/>
              <p:cNvSpPr>
                <a:spLocks noChangeArrowheads="1"/>
              </p:cNvSpPr>
              <p:nvPr/>
            </p:nvSpPr>
            <p:spPr bwMode="auto">
              <a:xfrm>
                <a:off x="3355" y="1315"/>
                <a:ext cx="34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400" b="1">
                    <a:solidFill>
                      <a:srgbClr val="1F1A17"/>
                    </a:solidFill>
                  </a:rPr>
                  <a:t>2,5%</a:t>
                </a:r>
              </a:p>
            </p:txBody>
          </p:sp>
          <p:sp>
            <p:nvSpPr>
              <p:cNvPr id="27360" name="Rectangle 1490"/>
              <p:cNvSpPr>
                <a:spLocks noChangeArrowheads="1"/>
              </p:cNvSpPr>
              <p:nvPr/>
            </p:nvSpPr>
            <p:spPr bwMode="auto">
              <a:xfrm>
                <a:off x="3351" y="1424"/>
                <a:ext cx="34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400" b="1">
                    <a:solidFill>
                      <a:srgbClr val="1F1A17"/>
                    </a:solidFill>
                  </a:rPr>
                  <a:t>1,0%</a:t>
                </a:r>
              </a:p>
            </p:txBody>
          </p:sp>
          <p:sp>
            <p:nvSpPr>
              <p:cNvPr id="27361" name="Rectangle 1491"/>
              <p:cNvSpPr>
                <a:spLocks noChangeArrowheads="1"/>
              </p:cNvSpPr>
              <p:nvPr/>
            </p:nvSpPr>
            <p:spPr bwMode="auto">
              <a:xfrm>
                <a:off x="3351" y="1530"/>
                <a:ext cx="34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400" b="1">
                    <a:solidFill>
                      <a:srgbClr val="1F1A17"/>
                    </a:solidFill>
                  </a:rPr>
                  <a:t>1,5%</a:t>
                </a:r>
              </a:p>
            </p:txBody>
          </p:sp>
          <p:sp>
            <p:nvSpPr>
              <p:cNvPr id="27362" name="Rectangle 1492"/>
              <p:cNvSpPr>
                <a:spLocks noChangeArrowheads="1"/>
              </p:cNvSpPr>
              <p:nvPr/>
            </p:nvSpPr>
            <p:spPr bwMode="auto">
              <a:xfrm>
                <a:off x="3365" y="1640"/>
                <a:ext cx="31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400" b="1">
                    <a:solidFill>
                      <a:srgbClr val="1F1A17"/>
                    </a:solidFill>
                  </a:rPr>
                  <a:t>95%</a:t>
                </a:r>
              </a:p>
            </p:txBody>
          </p:sp>
          <p:sp>
            <p:nvSpPr>
              <p:cNvPr id="27363" name="Freeform 1493"/>
              <p:cNvSpPr>
                <a:spLocks/>
              </p:cNvSpPr>
              <p:nvPr/>
            </p:nvSpPr>
            <p:spPr bwMode="auto">
              <a:xfrm>
                <a:off x="4033" y="2788"/>
                <a:ext cx="229" cy="225"/>
              </a:xfrm>
              <a:custGeom>
                <a:avLst/>
                <a:gdLst>
                  <a:gd name="T0" fmla="*/ 0 w 229"/>
                  <a:gd name="T1" fmla="*/ 0 h 225"/>
                  <a:gd name="T2" fmla="*/ 228 w 229"/>
                  <a:gd name="T3" fmla="*/ 0 h 225"/>
                  <a:gd name="T4" fmla="*/ 228 w 229"/>
                  <a:gd name="T5" fmla="*/ 224 h 225"/>
                  <a:gd name="T6" fmla="*/ 0 w 229"/>
                  <a:gd name="T7" fmla="*/ 224 h 225"/>
                  <a:gd name="T8" fmla="*/ 0 w 229"/>
                  <a:gd name="T9" fmla="*/ 0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"/>
                  <a:gd name="T16" fmla="*/ 0 h 225"/>
                  <a:gd name="T17" fmla="*/ 229 w 229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" h="225">
                    <a:moveTo>
                      <a:pt x="0" y="0"/>
                    </a:moveTo>
                    <a:lnTo>
                      <a:pt x="228" y="0"/>
                    </a:lnTo>
                    <a:lnTo>
                      <a:pt x="228" y="224"/>
                    </a:lnTo>
                    <a:lnTo>
                      <a:pt x="0" y="2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58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64" name="Freeform 1494"/>
              <p:cNvSpPr>
                <a:spLocks/>
              </p:cNvSpPr>
              <p:nvPr/>
            </p:nvSpPr>
            <p:spPr bwMode="auto">
              <a:xfrm>
                <a:off x="4033" y="2784"/>
                <a:ext cx="233" cy="18"/>
              </a:xfrm>
              <a:custGeom>
                <a:avLst/>
                <a:gdLst>
                  <a:gd name="T0" fmla="*/ 232 w 233"/>
                  <a:gd name="T1" fmla="*/ 7 h 18"/>
                  <a:gd name="T2" fmla="*/ 227 w 233"/>
                  <a:gd name="T3" fmla="*/ 0 h 18"/>
                  <a:gd name="T4" fmla="*/ 0 w 233"/>
                  <a:gd name="T5" fmla="*/ 0 h 18"/>
                  <a:gd name="T6" fmla="*/ 0 w 233"/>
                  <a:gd name="T7" fmla="*/ 17 h 18"/>
                  <a:gd name="T8" fmla="*/ 227 w 233"/>
                  <a:gd name="T9" fmla="*/ 17 h 18"/>
                  <a:gd name="T10" fmla="*/ 232 w 233"/>
                  <a:gd name="T11" fmla="*/ 7 h 18"/>
                  <a:gd name="T12" fmla="*/ 232 w 233"/>
                  <a:gd name="T13" fmla="*/ 7 h 18"/>
                  <a:gd name="T14" fmla="*/ 232 w 233"/>
                  <a:gd name="T15" fmla="*/ 0 h 18"/>
                  <a:gd name="T16" fmla="*/ 227 w 233"/>
                  <a:gd name="T17" fmla="*/ 0 h 18"/>
                  <a:gd name="T18" fmla="*/ 232 w 233"/>
                  <a:gd name="T19" fmla="*/ 7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3"/>
                  <a:gd name="T31" fmla="*/ 0 h 18"/>
                  <a:gd name="T32" fmla="*/ 233 w 233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3" h="18">
                    <a:moveTo>
                      <a:pt x="232" y="7"/>
                    </a:moveTo>
                    <a:lnTo>
                      <a:pt x="227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27" y="17"/>
                    </a:lnTo>
                    <a:lnTo>
                      <a:pt x="232" y="7"/>
                    </a:lnTo>
                    <a:lnTo>
                      <a:pt x="232" y="0"/>
                    </a:lnTo>
                    <a:lnTo>
                      <a:pt x="227" y="0"/>
                    </a:lnTo>
                    <a:lnTo>
                      <a:pt x="232" y="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65" name="Freeform 1495"/>
              <p:cNvSpPr>
                <a:spLocks/>
              </p:cNvSpPr>
              <p:nvPr/>
            </p:nvSpPr>
            <p:spPr bwMode="auto">
              <a:xfrm>
                <a:off x="4256" y="2788"/>
                <a:ext cx="19" cy="229"/>
              </a:xfrm>
              <a:custGeom>
                <a:avLst/>
                <a:gdLst>
                  <a:gd name="T0" fmla="*/ 9 w 19"/>
                  <a:gd name="T1" fmla="*/ 228 h 229"/>
                  <a:gd name="T2" fmla="*/ 18 w 19"/>
                  <a:gd name="T3" fmla="*/ 223 h 229"/>
                  <a:gd name="T4" fmla="*/ 18 w 19"/>
                  <a:gd name="T5" fmla="*/ 0 h 229"/>
                  <a:gd name="T6" fmla="*/ 0 w 19"/>
                  <a:gd name="T7" fmla="*/ 0 h 229"/>
                  <a:gd name="T8" fmla="*/ 0 w 19"/>
                  <a:gd name="T9" fmla="*/ 223 h 229"/>
                  <a:gd name="T10" fmla="*/ 9 w 19"/>
                  <a:gd name="T11" fmla="*/ 228 h 229"/>
                  <a:gd name="T12" fmla="*/ 9 w 19"/>
                  <a:gd name="T13" fmla="*/ 228 h 229"/>
                  <a:gd name="T14" fmla="*/ 18 w 19"/>
                  <a:gd name="T15" fmla="*/ 228 h 229"/>
                  <a:gd name="T16" fmla="*/ 18 w 19"/>
                  <a:gd name="T17" fmla="*/ 223 h 229"/>
                  <a:gd name="T18" fmla="*/ 9 w 19"/>
                  <a:gd name="T19" fmla="*/ 228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229"/>
                  <a:gd name="T32" fmla="*/ 19 w 19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229">
                    <a:moveTo>
                      <a:pt x="9" y="228"/>
                    </a:moveTo>
                    <a:lnTo>
                      <a:pt x="18" y="2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9" y="228"/>
                    </a:lnTo>
                    <a:lnTo>
                      <a:pt x="18" y="228"/>
                    </a:lnTo>
                    <a:lnTo>
                      <a:pt x="18" y="223"/>
                    </a:lnTo>
                    <a:lnTo>
                      <a:pt x="9" y="2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66" name="Freeform 1496"/>
              <p:cNvSpPr>
                <a:spLocks/>
              </p:cNvSpPr>
              <p:nvPr/>
            </p:nvSpPr>
            <p:spPr bwMode="auto">
              <a:xfrm>
                <a:off x="4029" y="3007"/>
                <a:ext cx="233" cy="19"/>
              </a:xfrm>
              <a:custGeom>
                <a:avLst/>
                <a:gdLst>
                  <a:gd name="T0" fmla="*/ 0 w 233"/>
                  <a:gd name="T1" fmla="*/ 10 h 19"/>
                  <a:gd name="T2" fmla="*/ 4 w 233"/>
                  <a:gd name="T3" fmla="*/ 18 h 19"/>
                  <a:gd name="T4" fmla="*/ 232 w 233"/>
                  <a:gd name="T5" fmla="*/ 18 h 19"/>
                  <a:gd name="T6" fmla="*/ 232 w 233"/>
                  <a:gd name="T7" fmla="*/ 0 h 19"/>
                  <a:gd name="T8" fmla="*/ 4 w 233"/>
                  <a:gd name="T9" fmla="*/ 0 h 19"/>
                  <a:gd name="T10" fmla="*/ 0 w 233"/>
                  <a:gd name="T11" fmla="*/ 10 h 19"/>
                  <a:gd name="T12" fmla="*/ 0 w 233"/>
                  <a:gd name="T13" fmla="*/ 10 h 19"/>
                  <a:gd name="T14" fmla="*/ 0 w 233"/>
                  <a:gd name="T15" fmla="*/ 18 h 19"/>
                  <a:gd name="T16" fmla="*/ 4 w 233"/>
                  <a:gd name="T17" fmla="*/ 18 h 19"/>
                  <a:gd name="T18" fmla="*/ 0 w 233"/>
                  <a:gd name="T19" fmla="*/ 1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3"/>
                  <a:gd name="T31" fmla="*/ 0 h 19"/>
                  <a:gd name="T32" fmla="*/ 233 w 233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3" h="19">
                    <a:moveTo>
                      <a:pt x="0" y="10"/>
                    </a:moveTo>
                    <a:lnTo>
                      <a:pt x="4" y="18"/>
                    </a:lnTo>
                    <a:lnTo>
                      <a:pt x="232" y="18"/>
                    </a:lnTo>
                    <a:lnTo>
                      <a:pt x="232" y="0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67" name="Freeform 1497"/>
              <p:cNvSpPr>
                <a:spLocks/>
              </p:cNvSpPr>
              <p:nvPr/>
            </p:nvSpPr>
            <p:spPr bwMode="auto">
              <a:xfrm>
                <a:off x="4029" y="2784"/>
                <a:ext cx="19" cy="229"/>
              </a:xfrm>
              <a:custGeom>
                <a:avLst/>
                <a:gdLst>
                  <a:gd name="T0" fmla="*/ 9 w 19"/>
                  <a:gd name="T1" fmla="*/ 0 h 229"/>
                  <a:gd name="T2" fmla="*/ 0 w 19"/>
                  <a:gd name="T3" fmla="*/ 4 h 229"/>
                  <a:gd name="T4" fmla="*/ 0 w 19"/>
                  <a:gd name="T5" fmla="*/ 228 h 229"/>
                  <a:gd name="T6" fmla="*/ 18 w 19"/>
                  <a:gd name="T7" fmla="*/ 228 h 229"/>
                  <a:gd name="T8" fmla="*/ 18 w 19"/>
                  <a:gd name="T9" fmla="*/ 4 h 229"/>
                  <a:gd name="T10" fmla="*/ 9 w 19"/>
                  <a:gd name="T11" fmla="*/ 0 h 229"/>
                  <a:gd name="T12" fmla="*/ 9 w 19"/>
                  <a:gd name="T13" fmla="*/ 0 h 229"/>
                  <a:gd name="T14" fmla="*/ 0 w 19"/>
                  <a:gd name="T15" fmla="*/ 0 h 229"/>
                  <a:gd name="T16" fmla="*/ 0 w 19"/>
                  <a:gd name="T17" fmla="*/ 4 h 229"/>
                  <a:gd name="T18" fmla="*/ 9 w 19"/>
                  <a:gd name="T19" fmla="*/ 0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229"/>
                  <a:gd name="T32" fmla="*/ 19 w 19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229">
                    <a:moveTo>
                      <a:pt x="9" y="0"/>
                    </a:moveTo>
                    <a:lnTo>
                      <a:pt x="0" y="4"/>
                    </a:lnTo>
                    <a:lnTo>
                      <a:pt x="0" y="228"/>
                    </a:lnTo>
                    <a:lnTo>
                      <a:pt x="18" y="228"/>
                    </a:lnTo>
                    <a:lnTo>
                      <a:pt x="18" y="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68" name="Freeform 1498"/>
              <p:cNvSpPr>
                <a:spLocks/>
              </p:cNvSpPr>
              <p:nvPr/>
            </p:nvSpPr>
            <p:spPr bwMode="auto">
              <a:xfrm>
                <a:off x="4033" y="2469"/>
                <a:ext cx="229" cy="225"/>
              </a:xfrm>
              <a:custGeom>
                <a:avLst/>
                <a:gdLst>
                  <a:gd name="T0" fmla="*/ 0 w 229"/>
                  <a:gd name="T1" fmla="*/ 0 h 225"/>
                  <a:gd name="T2" fmla="*/ 228 w 229"/>
                  <a:gd name="T3" fmla="*/ 0 h 225"/>
                  <a:gd name="T4" fmla="*/ 228 w 229"/>
                  <a:gd name="T5" fmla="*/ 224 h 225"/>
                  <a:gd name="T6" fmla="*/ 0 w 229"/>
                  <a:gd name="T7" fmla="*/ 224 h 225"/>
                  <a:gd name="T8" fmla="*/ 0 w 229"/>
                  <a:gd name="T9" fmla="*/ 0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"/>
                  <a:gd name="T16" fmla="*/ 0 h 225"/>
                  <a:gd name="T17" fmla="*/ 229 w 229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" h="225">
                    <a:moveTo>
                      <a:pt x="0" y="0"/>
                    </a:moveTo>
                    <a:lnTo>
                      <a:pt x="228" y="0"/>
                    </a:lnTo>
                    <a:lnTo>
                      <a:pt x="228" y="224"/>
                    </a:lnTo>
                    <a:lnTo>
                      <a:pt x="0" y="2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69" name="Freeform 1499"/>
              <p:cNvSpPr>
                <a:spLocks/>
              </p:cNvSpPr>
              <p:nvPr/>
            </p:nvSpPr>
            <p:spPr bwMode="auto">
              <a:xfrm>
                <a:off x="4033" y="2465"/>
                <a:ext cx="233" cy="18"/>
              </a:xfrm>
              <a:custGeom>
                <a:avLst/>
                <a:gdLst>
                  <a:gd name="T0" fmla="*/ 232 w 233"/>
                  <a:gd name="T1" fmla="*/ 7 h 18"/>
                  <a:gd name="T2" fmla="*/ 227 w 233"/>
                  <a:gd name="T3" fmla="*/ 0 h 18"/>
                  <a:gd name="T4" fmla="*/ 0 w 233"/>
                  <a:gd name="T5" fmla="*/ 0 h 18"/>
                  <a:gd name="T6" fmla="*/ 0 w 233"/>
                  <a:gd name="T7" fmla="*/ 17 h 18"/>
                  <a:gd name="T8" fmla="*/ 227 w 233"/>
                  <a:gd name="T9" fmla="*/ 17 h 18"/>
                  <a:gd name="T10" fmla="*/ 232 w 233"/>
                  <a:gd name="T11" fmla="*/ 7 h 18"/>
                  <a:gd name="T12" fmla="*/ 232 w 233"/>
                  <a:gd name="T13" fmla="*/ 7 h 18"/>
                  <a:gd name="T14" fmla="*/ 232 w 233"/>
                  <a:gd name="T15" fmla="*/ 0 h 18"/>
                  <a:gd name="T16" fmla="*/ 227 w 233"/>
                  <a:gd name="T17" fmla="*/ 0 h 18"/>
                  <a:gd name="T18" fmla="*/ 232 w 233"/>
                  <a:gd name="T19" fmla="*/ 7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3"/>
                  <a:gd name="T31" fmla="*/ 0 h 18"/>
                  <a:gd name="T32" fmla="*/ 233 w 233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3" h="18">
                    <a:moveTo>
                      <a:pt x="232" y="7"/>
                    </a:moveTo>
                    <a:lnTo>
                      <a:pt x="227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27" y="17"/>
                    </a:lnTo>
                    <a:lnTo>
                      <a:pt x="232" y="7"/>
                    </a:lnTo>
                    <a:lnTo>
                      <a:pt x="232" y="0"/>
                    </a:lnTo>
                    <a:lnTo>
                      <a:pt x="227" y="0"/>
                    </a:lnTo>
                    <a:lnTo>
                      <a:pt x="232" y="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70" name="Freeform 1500"/>
              <p:cNvSpPr>
                <a:spLocks/>
              </p:cNvSpPr>
              <p:nvPr/>
            </p:nvSpPr>
            <p:spPr bwMode="auto">
              <a:xfrm>
                <a:off x="4256" y="2469"/>
                <a:ext cx="19" cy="229"/>
              </a:xfrm>
              <a:custGeom>
                <a:avLst/>
                <a:gdLst>
                  <a:gd name="T0" fmla="*/ 9 w 19"/>
                  <a:gd name="T1" fmla="*/ 228 h 229"/>
                  <a:gd name="T2" fmla="*/ 18 w 19"/>
                  <a:gd name="T3" fmla="*/ 223 h 229"/>
                  <a:gd name="T4" fmla="*/ 18 w 19"/>
                  <a:gd name="T5" fmla="*/ 0 h 229"/>
                  <a:gd name="T6" fmla="*/ 0 w 19"/>
                  <a:gd name="T7" fmla="*/ 0 h 229"/>
                  <a:gd name="T8" fmla="*/ 0 w 19"/>
                  <a:gd name="T9" fmla="*/ 223 h 229"/>
                  <a:gd name="T10" fmla="*/ 9 w 19"/>
                  <a:gd name="T11" fmla="*/ 228 h 229"/>
                  <a:gd name="T12" fmla="*/ 9 w 19"/>
                  <a:gd name="T13" fmla="*/ 228 h 229"/>
                  <a:gd name="T14" fmla="*/ 18 w 19"/>
                  <a:gd name="T15" fmla="*/ 228 h 229"/>
                  <a:gd name="T16" fmla="*/ 18 w 19"/>
                  <a:gd name="T17" fmla="*/ 223 h 229"/>
                  <a:gd name="T18" fmla="*/ 9 w 19"/>
                  <a:gd name="T19" fmla="*/ 228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229"/>
                  <a:gd name="T32" fmla="*/ 19 w 19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229">
                    <a:moveTo>
                      <a:pt x="9" y="228"/>
                    </a:moveTo>
                    <a:lnTo>
                      <a:pt x="18" y="2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9" y="228"/>
                    </a:lnTo>
                    <a:lnTo>
                      <a:pt x="18" y="228"/>
                    </a:lnTo>
                    <a:lnTo>
                      <a:pt x="18" y="223"/>
                    </a:lnTo>
                    <a:lnTo>
                      <a:pt x="9" y="2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71" name="Freeform 1501"/>
              <p:cNvSpPr>
                <a:spLocks/>
              </p:cNvSpPr>
              <p:nvPr/>
            </p:nvSpPr>
            <p:spPr bwMode="auto">
              <a:xfrm>
                <a:off x="4029" y="2688"/>
                <a:ext cx="233" cy="19"/>
              </a:xfrm>
              <a:custGeom>
                <a:avLst/>
                <a:gdLst>
                  <a:gd name="T0" fmla="*/ 0 w 233"/>
                  <a:gd name="T1" fmla="*/ 10 h 19"/>
                  <a:gd name="T2" fmla="*/ 4 w 233"/>
                  <a:gd name="T3" fmla="*/ 18 h 19"/>
                  <a:gd name="T4" fmla="*/ 232 w 233"/>
                  <a:gd name="T5" fmla="*/ 18 h 19"/>
                  <a:gd name="T6" fmla="*/ 232 w 233"/>
                  <a:gd name="T7" fmla="*/ 0 h 19"/>
                  <a:gd name="T8" fmla="*/ 4 w 233"/>
                  <a:gd name="T9" fmla="*/ 0 h 19"/>
                  <a:gd name="T10" fmla="*/ 0 w 233"/>
                  <a:gd name="T11" fmla="*/ 10 h 19"/>
                  <a:gd name="T12" fmla="*/ 0 w 233"/>
                  <a:gd name="T13" fmla="*/ 10 h 19"/>
                  <a:gd name="T14" fmla="*/ 0 w 233"/>
                  <a:gd name="T15" fmla="*/ 18 h 19"/>
                  <a:gd name="T16" fmla="*/ 4 w 233"/>
                  <a:gd name="T17" fmla="*/ 18 h 19"/>
                  <a:gd name="T18" fmla="*/ 0 w 233"/>
                  <a:gd name="T19" fmla="*/ 1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3"/>
                  <a:gd name="T31" fmla="*/ 0 h 19"/>
                  <a:gd name="T32" fmla="*/ 233 w 233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3" h="19">
                    <a:moveTo>
                      <a:pt x="0" y="10"/>
                    </a:moveTo>
                    <a:lnTo>
                      <a:pt x="4" y="18"/>
                    </a:lnTo>
                    <a:lnTo>
                      <a:pt x="232" y="18"/>
                    </a:lnTo>
                    <a:lnTo>
                      <a:pt x="232" y="0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72" name="Freeform 1502"/>
              <p:cNvSpPr>
                <a:spLocks/>
              </p:cNvSpPr>
              <p:nvPr/>
            </p:nvSpPr>
            <p:spPr bwMode="auto">
              <a:xfrm>
                <a:off x="4029" y="2465"/>
                <a:ext cx="19" cy="229"/>
              </a:xfrm>
              <a:custGeom>
                <a:avLst/>
                <a:gdLst>
                  <a:gd name="T0" fmla="*/ 9 w 19"/>
                  <a:gd name="T1" fmla="*/ 0 h 229"/>
                  <a:gd name="T2" fmla="*/ 0 w 19"/>
                  <a:gd name="T3" fmla="*/ 4 h 229"/>
                  <a:gd name="T4" fmla="*/ 0 w 19"/>
                  <a:gd name="T5" fmla="*/ 228 h 229"/>
                  <a:gd name="T6" fmla="*/ 18 w 19"/>
                  <a:gd name="T7" fmla="*/ 228 h 229"/>
                  <a:gd name="T8" fmla="*/ 18 w 19"/>
                  <a:gd name="T9" fmla="*/ 4 h 229"/>
                  <a:gd name="T10" fmla="*/ 9 w 19"/>
                  <a:gd name="T11" fmla="*/ 0 h 229"/>
                  <a:gd name="T12" fmla="*/ 9 w 19"/>
                  <a:gd name="T13" fmla="*/ 0 h 229"/>
                  <a:gd name="T14" fmla="*/ 0 w 19"/>
                  <a:gd name="T15" fmla="*/ 0 h 229"/>
                  <a:gd name="T16" fmla="*/ 0 w 19"/>
                  <a:gd name="T17" fmla="*/ 4 h 229"/>
                  <a:gd name="T18" fmla="*/ 9 w 19"/>
                  <a:gd name="T19" fmla="*/ 0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229"/>
                  <a:gd name="T32" fmla="*/ 19 w 19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229">
                    <a:moveTo>
                      <a:pt x="9" y="0"/>
                    </a:moveTo>
                    <a:lnTo>
                      <a:pt x="0" y="4"/>
                    </a:lnTo>
                    <a:lnTo>
                      <a:pt x="0" y="228"/>
                    </a:lnTo>
                    <a:lnTo>
                      <a:pt x="18" y="228"/>
                    </a:lnTo>
                    <a:lnTo>
                      <a:pt x="18" y="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628" name="Прямоугольник 758"/>
          <p:cNvSpPr>
            <a:spLocks noChangeArrowheads="1"/>
          </p:cNvSpPr>
          <p:nvPr/>
        </p:nvSpPr>
        <p:spPr bwMode="auto">
          <a:xfrm>
            <a:off x="428625" y="5715000"/>
            <a:ext cx="8358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latin typeface="Times New Roman" panose="02020603050405020304" pitchFamily="18" charset="0"/>
              </a:rPr>
              <a:t>Количество отработавшего топлива всех реакторов в мире составляет около 10 500 т в год</a:t>
            </a:r>
          </a:p>
        </p:txBody>
      </p:sp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71500"/>
            <a:ext cx="7486650" cy="1087438"/>
          </a:xfrm>
        </p:spPr>
        <p:txBody>
          <a:bodyPr/>
          <a:lstStyle/>
          <a:p>
            <a:pPr algn="ctr" eaLnBrk="1" hangingPunct="1"/>
            <a:r>
              <a:rPr lang="en-US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ОЯТ </a:t>
            </a:r>
            <a:br>
              <a:rPr lang="en-US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мировой атомной энергетике</a:t>
            </a:r>
            <a:endParaRPr lang="ru-RU" altLang="ru-RU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28688" y="2357438"/>
          <a:ext cx="7772400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Document" r:id="rId3" imgW="7964424" imgH="4035552" progId="Word.Document.8">
                  <p:embed/>
                </p:oleObj>
              </mc:Choice>
              <mc:Fallback>
                <p:oleObj name="Document" r:id="rId3" imgW="7964424" imgH="403555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357438"/>
                        <a:ext cx="7772400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357188"/>
            <a:ext cx="6743700" cy="1127125"/>
          </a:xfrm>
        </p:spPr>
        <p:txBody>
          <a:bodyPr/>
          <a:lstStyle/>
          <a:p>
            <a:pPr algn="ctr" eaLnBrk="1" hangingPunct="1"/>
            <a:r>
              <a:rPr lang="en-US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ОЯТ </a:t>
            </a:r>
            <a:br>
              <a:rPr lang="en-US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</a:t>
            </a:r>
            <a:endParaRPr lang="ru-RU" altLang="ru-RU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2000250"/>
          <a:ext cx="73564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Document" r:id="rId3" imgW="7772400" imgH="4349496" progId="Word.Document.8">
                  <p:embed/>
                </p:oleObj>
              </mc:Choice>
              <mc:Fallback>
                <p:oleObj name="Document" r:id="rId3" imgW="7772400" imgH="434949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00250"/>
                        <a:ext cx="73564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2875"/>
            <a:ext cx="8391525" cy="1260475"/>
          </a:xfrm>
        </p:spPr>
        <p:txBody>
          <a:bodyPr/>
          <a:lstStyle/>
          <a:p>
            <a:pPr algn="ctr" eaLnBrk="1" hangingPunct="1"/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две различные стратегии обращения с отработавшим ядерным топливом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73238"/>
            <a:ext cx="8678863" cy="4370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ОЯТ перерабатывается (или хранится для будущей переработки) с целью извлечения урана и плутония для нового смешанного оксидного (MOX) топлива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ОЯТ считается отходами и хранится до захоронения</a:t>
            </a:r>
          </a:p>
          <a:p>
            <a:pPr eaLnBrk="1" hangingPunct="1">
              <a:lnSpc>
                <a:spcPct val="90000"/>
              </a:lnSpc>
            </a:pPr>
            <a:endParaRPr lang="ru-RU" altLang="ru-RU" smtClean="0"/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732463"/>
            <a:ext cx="13747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609600"/>
            <a:ext cx="8143875" cy="1143000"/>
          </a:xfrm>
        </p:spPr>
        <p:txBody>
          <a:bodyPr/>
          <a:lstStyle/>
          <a:p>
            <a:pPr algn="ctr" eaLnBrk="1" hangingPunct="1"/>
            <a:r>
              <a:rPr lang="ru-RU" altLang="ru-RU" sz="4000" smtClean="0"/>
              <a:t>Реализация стратегий обращения с ОЯТ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централизованного хранилища 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сухому складированию ОЯТ вблизи АЭС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технологий переработки и трансмутации ОЯТ 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732463"/>
            <a:ext cx="13747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4"/>
          <p:cNvSpPr>
            <a:spLocks noGrp="1" noChangeArrowheads="1"/>
          </p:cNvSpPr>
          <p:nvPr>
            <p:ph type="title"/>
          </p:nvPr>
        </p:nvSpPr>
        <p:spPr>
          <a:xfrm>
            <a:off x="357188" y="2286000"/>
            <a:ext cx="8558212" cy="3946525"/>
          </a:xfrm>
          <a:noFill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800" smtClean="0">
                <a:solidFill>
                  <a:schemeClr val="tx1"/>
                </a:solidFill>
                <a:latin typeface="Arial" panose="020B0604020202020204" pitchFamily="34" charset="0"/>
              </a:rPr>
              <a:t>"У нас нет времени экспериментировать с призрачными источниками энергии, цивилизация в опасности, и нам нужно сейчас использовать ядерную энергию – единственный безопасный и доступный источник энергии, или страдать от боли, которую уже в скором времени нам причинит оскорбленная планета".</a:t>
            </a:r>
            <a:br>
              <a:rPr lang="ru-RU" altLang="ru-RU" sz="280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sv-SE" altLang="ru-RU" sz="280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sv-SE" altLang="ru-RU" sz="280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</a:rPr>
              <a:t>Профессор Джеймс Лавлок,</a:t>
            </a:r>
            <a:b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</a:rPr>
              <a:t>основатель международного «зеленого» движения, 2004 г.</a:t>
            </a:r>
            <a:endParaRPr lang="sv-SE" altLang="ru-RU" sz="2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85750"/>
            <a:ext cx="8605838" cy="1055688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хранилища РАО и ОЯТ </a:t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глубине горы Юкка (США)</a:t>
            </a:r>
          </a:p>
        </p:txBody>
      </p:sp>
      <p:pic>
        <p:nvPicPr>
          <p:cNvPr id="32771" name="Picture 3" descr="yucca_m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0"/>
            <a:ext cx="3851275" cy="2960688"/>
          </a:xfrm>
          <a:noFill/>
        </p:spPr>
      </p:pic>
      <p:pic>
        <p:nvPicPr>
          <p:cNvPr id="32772" name="Picture 4" descr="yucca_m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060575"/>
            <a:ext cx="45370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5730875"/>
            <a:ext cx="4932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Хранилище рассчитано на 10 тысяч лет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Емкость хранилища 77 тыс. тонн РАО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140200" y="1557338"/>
            <a:ext cx="486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пятимильный туннель и серия штреков</a:t>
            </a:r>
            <a:r>
              <a:rPr lang="ru-RU" altLang="ru-RU" sz="1800"/>
              <a:t> 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292725" y="5734050"/>
            <a:ext cx="3851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отходы</a:t>
            </a:r>
            <a:r>
              <a:rPr lang="ru-RU" altLang="ru-RU" sz="2000"/>
              <a:t> заложены в стальные цилиндрические кассеты</a:t>
            </a: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267200" y="5638800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ru-RU" sz="1000" i="1">
                <a:solidFill>
                  <a:schemeClr val="bg1"/>
                </a:solidFill>
                <a:latin typeface="Lucida Sans Unicode" panose="020B0602030504020204" pitchFamily="34" charset="0"/>
              </a:rPr>
              <a:t>Photo: Silja Line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257800" y="3489325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ru-RU" sz="1000" i="1">
                <a:solidFill>
                  <a:schemeClr val="bg1"/>
                </a:solidFill>
                <a:latin typeface="Lucida Sans Unicode" panose="020B0602030504020204" pitchFamily="34" charset="0"/>
              </a:rPr>
              <a:t>Photo: Richard Ryan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7010400" y="5651500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ru-RU" sz="1000" i="1">
                <a:solidFill>
                  <a:schemeClr val="bg1"/>
                </a:solidFill>
                <a:latin typeface="Lucida Sans Unicode" panose="020B0602030504020204" pitchFamily="34" charset="0"/>
              </a:rPr>
              <a:t>Photo: Mats Bäcker</a:t>
            </a:r>
          </a:p>
        </p:txBody>
      </p:sp>
      <p:pic>
        <p:nvPicPr>
          <p:cNvPr id="33797" name="Picture 6" descr="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00063"/>
            <a:ext cx="4452938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28194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выглядит современное хранилище РАО и ОЯТ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0"/>
            <a:ext cx="6096000" cy="27860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развитые программы создания хранилищ - </a:t>
            </a:r>
            <a:r>
              <a:rPr lang="ru-RU" altLang="ru-RU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финская, шведская и американская,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ни одна из них не обеспечит ввода в эксплуатацию хранилища ранее 2020 года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3584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51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625" y="3500438"/>
            <a:ext cx="8229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kumimoji="0" lang="ru-RU" sz="2800" kern="0" dirty="0">
                <a:cs typeface="Times New Roman" pitchFamily="18" charset="0"/>
              </a:rPr>
              <a:t>Имеются серьезные основания считать, что все существующие в настоящее время методы обезвреживания радиоактивных отходов, в том числе химические, недостаточно надежны и представляют собой источник постоянной опасности для жизни во всех пространственных структурах биосферы.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00250"/>
            <a:ext cx="8001000" cy="3643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b="1" u="sng" smtClean="0"/>
              <a:t>3. Радиоактивные излучения</a:t>
            </a:r>
            <a:r>
              <a:rPr lang="ru-RU" altLang="ru-RU" sz="4000" b="1" smtClean="0"/>
              <a:t>:</a:t>
            </a:r>
          </a:p>
          <a:p>
            <a:pPr eaLnBrk="1" hangingPunct="1">
              <a:buFontTx/>
              <a:buNone/>
            </a:pPr>
            <a:endParaRPr lang="ru-RU" altLang="ru-RU" b="1" smtClean="0"/>
          </a:p>
          <a:p>
            <a:pPr eaLnBrk="1" hangingPunct="1">
              <a:buFontTx/>
              <a:buNone/>
            </a:pPr>
            <a:r>
              <a:rPr lang="ru-RU" altLang="ru-RU" smtClean="0"/>
              <a:t>Это самая главная опасность атомной энергетики.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РИ оказывает пагубное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влияние на все живые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организмы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экологические факторы:</a:t>
            </a:r>
          </a:p>
        </p:txBody>
      </p:sp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3851275"/>
            <a:ext cx="43878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52550"/>
            <a:ext cx="4038600" cy="5505450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Под действием радиации поражаются клетки тканей, прежде всего их ядра, нарушаются способность клеток к делению и обмен веществ в них.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352550"/>
            <a:ext cx="4038600" cy="5505450"/>
          </a:xfrm>
        </p:spPr>
        <p:txBody>
          <a:bodyPr/>
          <a:lstStyle/>
          <a:p>
            <a:pPr eaLnBrk="1" hangingPunct="1"/>
            <a:r>
              <a:rPr lang="ru-RU" altLang="ru-RU" smtClean="0"/>
              <a:t>Наиболее чувствительны к радиационному воздействию кроветворные органы (костный мозг, селезенка, лимфатические узлы), эпителий слизистых оболочек, щитовидная железа.</a:t>
            </a:r>
          </a:p>
        </p:txBody>
      </p:sp>
      <p:pic>
        <p:nvPicPr>
          <p:cNvPr id="3789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352925" cy="5572125"/>
          </a:xfrm>
        </p:spPr>
        <p:txBody>
          <a:bodyPr/>
          <a:lstStyle/>
          <a:p>
            <a:pPr marL="0" eaLnBrk="1" hangingPunct="1">
              <a:buFont typeface="Wingdings" panose="05000000000000000000" pitchFamily="2" charset="2"/>
              <a:buNone/>
            </a:pPr>
            <a:r>
              <a:rPr lang="ru-RU" altLang="ru-RU" sz="2200" smtClean="0"/>
              <a:t>В результате радиоактивных излучений на органы человека возникают тяжелейшие заболевания: </a:t>
            </a:r>
          </a:p>
          <a:p>
            <a:pPr marL="0" eaLnBrk="1" hangingPunct="1">
              <a:buFont typeface="Wingdings" panose="05000000000000000000" pitchFamily="2" charset="2"/>
              <a:buNone/>
            </a:pPr>
            <a:r>
              <a:rPr lang="ru-RU" altLang="ru-RU" sz="2200" smtClean="0"/>
              <a:t>лучевая болезнь, злокачественные опухоли, приводящие нередко к смертельному исходу. </a:t>
            </a:r>
          </a:p>
          <a:p>
            <a:pPr marL="0" eaLnBrk="1" hangingPunct="1">
              <a:buFont typeface="Wingdings" panose="05000000000000000000" pitchFamily="2" charset="2"/>
              <a:buNone/>
            </a:pPr>
            <a:endParaRPr lang="ru-RU" altLang="ru-RU" sz="2200" smtClean="0"/>
          </a:p>
          <a:p>
            <a:pPr marL="0" eaLnBrk="1" hangingPunct="1">
              <a:buFont typeface="Wingdings" panose="05000000000000000000" pitchFamily="2" charset="2"/>
              <a:buNone/>
            </a:pPr>
            <a:r>
              <a:rPr lang="ru-RU" altLang="ru-RU" sz="2200" smtClean="0"/>
              <a:t>Облучение оказывает сильное влияние на генетический аппарат, приводя к появлению потомств с уродливыми отклонениями и врожденными тяжелыми заболеваниями организма.</a:t>
            </a:r>
          </a:p>
          <a:p>
            <a:pPr marL="0" eaLnBrk="1" hangingPunct="1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33375"/>
            <a:ext cx="4038600" cy="5792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1800" b="1" i="1" u="sng" smtClean="0"/>
              <a:t>Генетические последствия радиации</a:t>
            </a:r>
          </a:p>
        </p:txBody>
      </p:sp>
      <p:pic>
        <p:nvPicPr>
          <p:cNvPr id="51207" name="Picture 7" descr="Черепаха мутан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214438"/>
            <a:ext cx="31432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Тыква мута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786188"/>
            <a:ext cx="41957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450975"/>
          </a:xfrm>
        </p:spPr>
        <p:txBody>
          <a:bodyPr/>
          <a:lstStyle/>
          <a:p>
            <a:pPr marL="0" algn="ctr"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Степень биологического воздействия зависит от вида излучения, его интенсивности и продолжительности облучения организма</a:t>
            </a:r>
          </a:p>
        </p:txBody>
      </p:sp>
      <p:graphicFrame>
        <p:nvGraphicFramePr>
          <p:cNvPr id="4" name="Group 68"/>
          <p:cNvGraphicFramePr>
            <a:graphicFrameLocks/>
          </p:cNvGraphicFramePr>
          <p:nvPr/>
        </p:nvGraphicFramePr>
        <p:xfrm>
          <a:off x="214313" y="1643063"/>
          <a:ext cx="8572500" cy="5000625"/>
        </p:xfrm>
        <a:graphic>
          <a:graphicData uri="http://schemas.openxmlformats.org/drawingml/2006/table">
            <a:tbl>
              <a:tblPr/>
              <a:tblGrid>
                <a:gridCol w="1744608"/>
                <a:gridCol w="2049037"/>
                <a:gridCol w="2201251"/>
                <a:gridCol w="2577604"/>
              </a:tblGrid>
              <a:tr h="893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излучений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излучения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Проникающая способность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Ионизирующая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способность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7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Гамма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Электромагнитная, рентгеновская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Большая, очень высокая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Малозначительная, ниже, чем у альфа частиц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Альфа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Поток ядер атома гелия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Слабая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Бета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Поток электронов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Высокая, выше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 у альфа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Значительно ниже, чем у альфа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Нейтронное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Поток нейтронных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частиц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высокая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285750"/>
            <a:ext cx="6119812" cy="6456363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smtClean="0"/>
              <a:t>Всего с момента начала эксплуатации АЭС в </a:t>
            </a:r>
            <a:r>
              <a:rPr lang="ru-RU" altLang="ru-RU" sz="2600" b="1" smtClean="0">
                <a:solidFill>
                  <a:srgbClr val="FF0000"/>
                </a:solidFill>
              </a:rPr>
              <a:t>14 странах мира </a:t>
            </a:r>
            <a:r>
              <a:rPr lang="ru-RU" altLang="ru-RU" sz="2600" smtClean="0"/>
              <a:t>произошло более </a:t>
            </a:r>
            <a:r>
              <a:rPr lang="ru-RU" altLang="ru-RU" sz="2600" b="1" smtClean="0">
                <a:solidFill>
                  <a:srgbClr val="FF0000"/>
                </a:solidFill>
              </a:rPr>
              <a:t>150 </a:t>
            </a:r>
            <a:r>
              <a:rPr lang="ru-RU" altLang="ru-RU" sz="2600" smtClean="0"/>
              <a:t>инцидентов и аварий различной степени сложности. </a:t>
            </a:r>
          </a:p>
          <a:p>
            <a:pPr marL="0" eaLnBrk="1" hangingPunct="1">
              <a:spcBef>
                <a:spcPct val="0"/>
              </a:spcBef>
              <a:buFontTx/>
              <a:buNone/>
            </a:pPr>
            <a:endParaRPr lang="ru-RU" altLang="ru-RU" sz="2600" smtClean="0"/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ru-RU" altLang="ru-RU" sz="2600" smtClean="0"/>
              <a:t>Некоторые из них:</a:t>
            </a:r>
          </a:p>
          <a:p>
            <a:pPr marL="0" eaLnBrk="1" hangingPunct="1">
              <a:spcBef>
                <a:spcPct val="0"/>
              </a:spcBef>
            </a:pPr>
            <a:r>
              <a:rPr lang="ru-RU" altLang="ru-RU" sz="2600" smtClean="0"/>
              <a:t>В 1957г – в Уиндскейле (Англия)</a:t>
            </a:r>
          </a:p>
          <a:p>
            <a:pPr marL="0" eaLnBrk="1" hangingPunct="1">
              <a:spcBef>
                <a:spcPct val="0"/>
              </a:spcBef>
            </a:pPr>
            <a:r>
              <a:rPr lang="ru-RU" altLang="ru-RU" sz="2600" smtClean="0"/>
              <a:t>В1959г – в Санта-Сюзанне (США)</a:t>
            </a:r>
          </a:p>
          <a:p>
            <a:pPr marL="0" eaLnBrk="1" hangingPunct="1">
              <a:spcBef>
                <a:spcPct val="0"/>
              </a:spcBef>
            </a:pPr>
            <a:r>
              <a:rPr lang="ru-RU" altLang="ru-RU" sz="2600" smtClean="0"/>
              <a:t>В1961г – В Айдахо-Фолсе (США)</a:t>
            </a:r>
          </a:p>
          <a:p>
            <a:pPr marL="0" eaLnBrk="1" hangingPunct="1">
              <a:spcBef>
                <a:spcPct val="0"/>
              </a:spcBef>
            </a:pPr>
            <a:r>
              <a:rPr lang="ru-RU" altLang="ru-RU" sz="2600" smtClean="0"/>
              <a:t>В1979г – в Три-Майл-Айленд (США)</a:t>
            </a:r>
          </a:p>
          <a:p>
            <a:pPr marL="0" eaLnBrk="1" hangingPunct="1">
              <a:spcBef>
                <a:spcPct val="0"/>
              </a:spcBef>
            </a:pPr>
            <a:r>
              <a:rPr lang="ru-RU" altLang="ru-RU" sz="2600" smtClean="0"/>
              <a:t>1986 год –</a:t>
            </a:r>
            <a:r>
              <a:rPr lang="ru-RU" altLang="ru-RU" sz="2600" b="1" smtClean="0">
                <a:hlinkClick r:id="rId2" action="ppaction://hlinkfile"/>
              </a:rPr>
              <a:t>Чернобыльская катастрофа.</a:t>
            </a:r>
            <a:endParaRPr lang="ru-RU" altLang="ru-RU" sz="2600" b="1" smtClean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sernlogo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71875"/>
            <a:ext cx="4429125" cy="3286125"/>
          </a:xfrm>
        </p:spPr>
      </p:pic>
      <p:pic>
        <p:nvPicPr>
          <p:cNvPr id="7" name="Рисунок 6" descr="1663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571875"/>
            <a:ext cx="4714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z18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01183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музыкальное сопровожд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0375"/>
            <a:ext cx="9144000" cy="838200"/>
          </a:xfrm>
        </p:spPr>
        <p:txBody>
          <a:bodyPr/>
          <a:lstStyle/>
          <a:p>
            <a:pPr algn="ctr" eaLnBrk="1" hangingPunct="1"/>
            <a:r>
              <a:rPr lang="ru-RU" altLang="ru-RU" sz="4000" i="1" smtClean="0">
                <a:solidFill>
                  <a:srgbClr val="FFFF00"/>
                </a:solidFill>
              </a:rPr>
              <a:t>Чернобыль- наша память и боль…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8"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8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>
            <a:lum bright="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1571625"/>
            <a:ext cx="5072062" cy="51054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атомной энергетики в мировом производстве электрической энергии составляет 17%.</a:t>
            </a:r>
            <a:b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МАГАТЭ (Международное агентство по атомной энергетики) мировую атомную энергетику представляют 450 атомных реакторов, работающих в 31 стране</a:t>
            </a:r>
          </a:p>
        </p:txBody>
      </p:sp>
      <p:pic>
        <p:nvPicPr>
          <p:cNvPr id="4" name="Picture 7" descr="re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357438"/>
            <a:ext cx="37703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76767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6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2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700"/>
            <a:ext cx="9151938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571875"/>
            <a:ext cx="37861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Чернобыльская катастроф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78618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Чернобыльская катастроф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9525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Чернобыльская катастроф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0"/>
            <a:ext cx="38576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WordArt 4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6553200" cy="56165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Последствия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Чернобыльской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катастрофы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При радиационном уровне свыше 15Ки на квадратный километр жизнь человека невозможна</a:t>
            </a:r>
          </a:p>
          <a:p>
            <a:pPr eaLnBrk="1" hangingPunct="1"/>
            <a:r>
              <a:rPr lang="ru-RU" altLang="ru-RU" smtClean="0"/>
              <a:t>Территория заповедника заражена от 15 до 1200 Ки/км2</a:t>
            </a:r>
          </a:p>
          <a:p>
            <a:pPr eaLnBrk="1" hangingPunct="1"/>
            <a:r>
              <a:rPr lang="ru-RU" altLang="ru-RU" sz="4000" smtClean="0"/>
              <a:t>Жизнь сюда не вернется ни через 100, ни через 500, а на отдельных участках заповедника ни через – 1000 лет</a:t>
            </a:r>
          </a:p>
          <a:p>
            <a:pPr eaLnBrk="1" hangingPunct="1"/>
            <a:endParaRPr lang="ru-RU" altLang="ru-RU" sz="4000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Чернобыльская катастроф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967163"/>
            <a:ext cx="300037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1138"/>
            <a:ext cx="3000375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0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Чернобыльская катастроф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971925"/>
            <a:ext cx="31432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80" name="Group 44"/>
          <p:cNvGraphicFramePr>
            <a:graphicFrameLocks noGrp="1"/>
          </p:cNvGraphicFramePr>
          <p:nvPr>
            <p:ph sz="half" idx="2"/>
          </p:nvPr>
        </p:nvGraphicFramePr>
        <p:xfrm>
          <a:off x="0" y="1557338"/>
          <a:ext cx="9144000" cy="5260975"/>
        </p:xfrm>
        <a:graphic>
          <a:graphicData uri="http://schemas.openxmlformats.org/drawingml/2006/table">
            <a:tbl>
              <a:tblPr/>
              <a:tblGrid>
                <a:gridCol w="4411663"/>
                <a:gridCol w="4732337"/>
              </a:tblGrid>
              <a:tr h="518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Ткани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Эквивалентная доза </a:t>
                      </a:r>
                      <a:r>
                        <a:rPr kumimoji="0" lang="ru-RU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Костная ткань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0,03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Щитовидная железа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0,03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Красный костный мозг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0,12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Легкие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0,12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Молочная железа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0,15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Яичники, семенники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0,25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Другие ткани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5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Организм в целом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7981" name="Text Box 45"/>
          <p:cNvSpPr txBox="1">
            <a:spLocks noChangeArrowheads="1"/>
          </p:cNvSpPr>
          <p:nvPr/>
        </p:nvSpPr>
        <p:spPr bwMode="auto">
          <a:xfrm>
            <a:off x="250825" y="260350"/>
            <a:ext cx="8497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chemeClr val="tx2"/>
                </a:solidFill>
                <a:latin typeface="Times New Roman" panose="02020603050405020304" pitchFamily="18" charset="0"/>
              </a:rPr>
              <a:t>Коэффициент чувствительности ткани при эквивалентной дозе облучения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7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7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0"/>
                                        <p:tgtEl>
                                          <p:spTgt spid="1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4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071938"/>
            <a:ext cx="3357563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Содержимое 3" descr="8830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0"/>
            <a:ext cx="4429125" cy="6858000"/>
          </a:xfrm>
        </p:spPr>
      </p:pic>
      <p:pic>
        <p:nvPicPr>
          <p:cNvPr id="5" name="Picture 7" descr="108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71625" y="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ликвидаторам аварии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767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4" descr="http://www.kiddofspeed.com/367img/image22.2.jpg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4071938"/>
            <a:ext cx="3333750" cy="2500312"/>
          </a:xfrm>
        </p:spPr>
      </p:pic>
      <p:pic>
        <p:nvPicPr>
          <p:cNvPr id="5" name="Picture 5" descr="Чернобыльская катастроф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0"/>
            <a:ext cx="25003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4143375"/>
            <a:ext cx="7058025" cy="2714625"/>
          </a:xfrm>
        </p:spPr>
        <p:txBody>
          <a:bodyPr/>
          <a:lstStyle/>
          <a:p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 существует  способов  получения электроэнергии,  не  сопряженных  с риском  возможного  вреда .</a:t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АЭС  при  их  нормальной  эксплуатации в  экологическом  отношении  безопаснее тепловых  электростанций  на угле  и других  источников  электроэнергии. </a:t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5"/>
            <a:ext cx="43910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6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aist_0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00500"/>
            <a:ext cx="9144000" cy="2857500"/>
          </a:xfrm>
        </p:spPr>
      </p:pic>
      <p:pic>
        <p:nvPicPr>
          <p:cNvPr id="4" name="Picture 2" descr="249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SC003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0"/>
            <a:ext cx="16637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785938" y="0"/>
            <a:ext cx="7129462" cy="66436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техникой </a:t>
            </a:r>
            <a:r>
              <a:rPr lang="en-US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начала </a:t>
            </a:r>
            <a:r>
              <a:rPr lang="en-US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 нужно быть на Вы. Проблемы нравственности и ответственности перед Людьми, Миром, и Жизнью за научно- технические творения и связанные с ними решения приобретают для деятелей науки и техники, руководителей всех рангов этих отраслей и государства первостепенное значение.</a:t>
            </a:r>
            <a:b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Ныне, каждый должен отчетливо понимать опасность, которая исходит от техники при бездумном, неграмотном или безнравственном отношении с нею.</a:t>
            </a:r>
          </a:p>
        </p:txBody>
      </p:sp>
      <p:pic>
        <p:nvPicPr>
          <p:cNvPr id="5734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14313" y="500063"/>
            <a:ext cx="8786812" cy="4605337"/>
          </a:xfrm>
        </p:spPr>
        <p:txBody>
          <a:bodyPr/>
          <a:lstStyle/>
          <a:p>
            <a:pPr algn="ctr" eaLnBrk="1" hangingPunct="1"/>
            <a:r>
              <a:rPr lang="ru-RU" alt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твердит Природы голос:</a:t>
            </a:r>
            <a:br>
              <a:rPr lang="ru-RU" alt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вашей власти, в вашей власти,</a:t>
            </a:r>
            <a:br>
              <a:rPr lang="ru-RU" alt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все не раскололось</a:t>
            </a:r>
            <a:br>
              <a:rPr lang="ru-RU" alt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бессмысленные части!</a:t>
            </a:r>
            <a:br>
              <a:rPr lang="ru-RU" alt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714750"/>
            <a:ext cx="2641600" cy="2765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>
          <a:xfrm>
            <a:off x="357188" y="142875"/>
            <a:ext cx="7772400" cy="857250"/>
          </a:xfrm>
        </p:spPr>
        <p:txBody>
          <a:bodyPr/>
          <a:lstStyle/>
          <a:p>
            <a:pPr algn="ctr"/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ввода первых мощностей АЭС по странам</a:t>
            </a:r>
          </a:p>
          <a:p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214"/>
          <p:cNvGraphicFramePr>
            <a:graphicFrameLocks noGrp="1"/>
          </p:cNvGraphicFramePr>
          <p:nvPr/>
        </p:nvGraphicFramePr>
        <p:xfrm>
          <a:off x="857250" y="1000125"/>
          <a:ext cx="7562850" cy="5437513"/>
        </p:xfrm>
        <a:graphic>
          <a:graphicData uri="http://schemas.openxmlformats.org/drawingml/2006/table">
            <a:tbl>
              <a:tblPr/>
              <a:tblGrid>
                <a:gridCol w="2387590"/>
                <a:gridCol w="5175260"/>
              </a:tblGrid>
              <a:tr h="640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ввода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первых мощностей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Страна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1954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СССР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1956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Великобритания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1957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США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Италия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Франция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1966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ФРГ, Япония, ГДР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Канада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Испания, Нидерланды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Швейцария, Индия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Швеция, Пакистан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1974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Бельгия, Болгария, Аргентина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8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1977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Финляндия,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Юж.Корея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о.Тайвань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1979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Чехословакия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          Уже построено           в стадии строительства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4786314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143504" y="1928802"/>
          <a:ext cx="328614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400" b="1">
                <a:latin typeface="Garamond" panose="02020404030301010803" pitchFamily="18" charset="0"/>
              </a:rPr>
              <a:t>В России имеется 10 атомных электростанций (АЭС), и практически все они расположены в густонаселенной европейской части страны.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400" b="1">
                <a:latin typeface="Garamond" panose="02020404030301010803" pitchFamily="18" charset="0"/>
              </a:rPr>
              <a:t>В 30-километровой зоне этих АЭС проживает более 4 млн. человек.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0" lang="ru-RU" altLang="ru-RU" sz="2400">
              <a:latin typeface="Garamond" panose="02020404030301010803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143000" y="1928813"/>
            <a:ext cx="6911975" cy="4832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Балаковская АЭС</a:t>
            </a: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Белоярская АЭС</a:t>
            </a: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Билибинская АЭС</a:t>
            </a: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Калининская АЭС (Тверская область, г.Удомля)</a:t>
            </a: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Кольская АЭС</a:t>
            </a: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Курская АЭС</a:t>
            </a: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>
              <a:latin typeface="Times New Roman" panose="02020603050405020304" pitchFamily="18" charset="0"/>
              <a:cs typeface="Times New Roman" panose="02020603050405020304" pitchFamily="18" charset="0"/>
              <a:hlinkClick r:id="rId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Ленинградская АЭС</a:t>
            </a: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>
              <a:latin typeface="Times New Roman" panose="02020603050405020304" pitchFamily="18" charset="0"/>
              <a:cs typeface="Times New Roman" panose="02020603050405020304" pitchFamily="18" charset="0"/>
              <a:hlinkClick r:id="rId9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Нововоронежская АЭС</a:t>
            </a: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>
              <a:latin typeface="Times New Roman" panose="02020603050405020304" pitchFamily="18" charset="0"/>
              <a:cs typeface="Times New Roman" panose="02020603050405020304" pitchFamily="18" charset="0"/>
              <a:hlinkClick r:id="rId1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Ростовская (Волгодонская) АЭС</a:t>
            </a: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>
              <a:latin typeface="Times New Roman" panose="02020603050405020304" pitchFamily="18" charset="0"/>
              <a:cs typeface="Times New Roman" panose="02020603050405020304" pitchFamily="18" charset="0"/>
              <a:hlinkClick r:id="rId11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Смоленская АЭС</a:t>
            </a:r>
            <a:r>
              <a:rPr kumimoji="0"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0" y="214313"/>
            <a:ext cx="6286500" cy="1643062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атомных электростанций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2000250"/>
            <a:ext cx="4572000" cy="4114800"/>
          </a:xfrm>
        </p:spPr>
        <p:txBody>
          <a:bodyPr/>
          <a:lstStyle/>
          <a:p>
            <a:pPr eaLnBrk="1" hangingPunct="1"/>
            <a:r>
              <a:rPr lang="ru-RU" altLang="ru-RU" smtClean="0"/>
              <a:t>Нет  газовых выбросов,</a:t>
            </a:r>
          </a:p>
          <a:p>
            <a:pPr eaLnBrk="1" hangingPunct="1"/>
            <a:r>
              <a:rPr lang="ru-RU" altLang="ru-RU" smtClean="0"/>
              <a:t>Нет необходимости вести огромные объемы строительства, возводить плотины и хоронить плодородные земли на дне водохранилищ.</a:t>
            </a:r>
          </a:p>
        </p:txBody>
      </p:sp>
      <p:pic>
        <p:nvPicPr>
          <p:cNvPr id="4" name="Picture 7" descr="at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43125"/>
            <a:ext cx="4038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38" y="609600"/>
            <a:ext cx="6557962" cy="1747838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АЭС на окружающую среду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643188"/>
            <a:ext cx="8686800" cy="39465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Char char=""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Локальное механическое воздействие на рельеф при строительстве;</a:t>
            </a:r>
          </a:p>
          <a:p>
            <a:pPr eaLnBrk="1" hangingPunct="1">
              <a:buFont typeface="Wingdings 2" panose="05020102010507070707" pitchFamily="18" charset="2"/>
              <a:buChar char=""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Сток поверхностных и грунтовых вод, содержащих химические и радиоактивные компоненты;</a:t>
            </a:r>
          </a:p>
          <a:p>
            <a:pPr eaLnBrk="1" hangingPunct="1">
              <a:buFont typeface="Wingdings 2" panose="05020102010507070707" pitchFamily="18" charset="2"/>
              <a:buChar char=""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характера землепользования и обменных процессов в непосредственной близости от АЭС;</a:t>
            </a:r>
          </a:p>
          <a:p>
            <a:pPr eaLnBrk="1" hangingPunct="1">
              <a:buFont typeface="Wingdings 2" panose="05020102010507070707" pitchFamily="18" charset="2"/>
              <a:buChar char=""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микроклиматических характеристик прилежащих районов.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dc88cf46b631c77a9da9477d9317f84afd446b"/>
</p:tagLst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Plan</Template>
  <TotalTime>1139</TotalTime>
  <Words>1106</Words>
  <Application>Microsoft Office PowerPoint</Application>
  <PresentationFormat>Экран (4:3)</PresentationFormat>
  <Paragraphs>209</Paragraphs>
  <Slides>42</Slides>
  <Notes>7</Notes>
  <HiddenSlides>0</HiddenSlides>
  <MMClips>1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Generic</vt:lpstr>
      <vt:lpstr>Разрез</vt:lpstr>
      <vt:lpstr>Оформление по умолчанию</vt:lpstr>
      <vt:lpstr>Selling a Product or Service</vt:lpstr>
      <vt:lpstr>Document</vt:lpstr>
      <vt:lpstr>Экологические проблемы работы атомных электростанций</vt:lpstr>
      <vt:lpstr>"У нас нет времени экспериментировать с призрачными источниками энергии, цивилизация в опасности, и нам нужно сейчас использовать ядерную энергию – единственный безопасный и доступный источник энергии, или страдать от боли, которую уже в скором времени нам причинит оскорбленная планета".  Профессор Джеймс Лавлок, основатель международного «зеленого» движения, 2004 г.</vt:lpstr>
      <vt:lpstr>Доля атомной энергетики в мировом производстве электрической энергии составляет 17%.  По данным МАГАТЭ (Международное агентство по атомной энергетики) мировую атомную энергетику представляют 450 атомных реакторов, работающих в 31 стране</vt:lpstr>
      <vt:lpstr>Не  существует  способов  получения электроэнергии,  не  сопряженных  с риском  возможного  вреда .    АЭС  при  их  нормальной  эксплуатации в  экологическом  отношении  безопаснее тепловых  электростанций  на угле  и других  источников  электроэнергии.     </vt:lpstr>
      <vt:lpstr>Презентация PowerPoint</vt:lpstr>
      <vt:lpstr>          Уже построено           в стадии строительства</vt:lpstr>
      <vt:lpstr>Презентация PowerPoint</vt:lpstr>
      <vt:lpstr>Преимущества атомных электростанций</vt:lpstr>
      <vt:lpstr>Воздействие АЭС на окружающую среду</vt:lpstr>
      <vt:lpstr>Отрицательные экологические факторы:</vt:lpstr>
      <vt:lpstr>Презентация PowerPoint</vt:lpstr>
      <vt:lpstr>Отрицательные экологические факторы:</vt:lpstr>
      <vt:lpstr>Презентация PowerPoint</vt:lpstr>
      <vt:lpstr>Презентация PowerPoint</vt:lpstr>
      <vt:lpstr>Изменение состава ОЯТ после облучения в реакторе</vt:lpstr>
      <vt:lpstr>Накопление ОЯТ  в мировой атомной энергетике</vt:lpstr>
      <vt:lpstr>Накопление ОЯТ  в Российской Федерации</vt:lpstr>
      <vt:lpstr>Имеется две различные стратегии обращения с отработавшим ядерным топливом</vt:lpstr>
      <vt:lpstr>Реализация стратегий обращения с ОЯТ</vt:lpstr>
      <vt:lpstr>Проект хранилища РАО и ОЯТ  в глубине горы Юкка (США)</vt:lpstr>
      <vt:lpstr>Презентация PowerPoint</vt:lpstr>
      <vt:lpstr>Презентация PowerPoint</vt:lpstr>
      <vt:lpstr>Отрицательные экологические факторы:</vt:lpstr>
      <vt:lpstr>Презентация PowerPoint</vt:lpstr>
      <vt:lpstr>Презентация PowerPoint</vt:lpstr>
      <vt:lpstr>Презентация PowerPoint</vt:lpstr>
      <vt:lpstr>Презентация PowerPoint</vt:lpstr>
      <vt:lpstr>Чернобыль- наша память и боль…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техникой XX и начала XXI века нужно быть на Вы. Проблемы нравственности и ответственности перед Людьми, Миром, и Жизнью за научно- технические творения и связанные с ними решения приобретают для деятелей науки и техники, руководителей всех рангов этих отраслей и государства первостепенное значение.  Ныне, каждый должен отчетливо понимать опасность, которая исходит от техники при бездумном, неграмотном или безнравственном отношении с нею.</vt:lpstr>
      <vt:lpstr>И твердит Природы голос: В вашей власти, в вашей власти, Чтобы все не раскололось На бессмысленные части!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37</cp:revision>
  <dcterms:created xsi:type="dcterms:W3CDTF">2006-10-08T05:06:21Z</dcterms:created>
  <dcterms:modified xsi:type="dcterms:W3CDTF">2017-04-24T17:03:53Z</dcterms:modified>
</cp:coreProperties>
</file>