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71" r:id="rId2"/>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45" autoAdjust="0"/>
    <p:restoredTop sz="94689" autoAdjust="0"/>
  </p:normalViewPr>
  <p:slideViewPr>
    <p:cSldViewPr>
      <p:cViewPr varScale="1">
        <p:scale>
          <a:sx n="70" d="100"/>
          <a:sy n="70" d="100"/>
        </p:scale>
        <p:origin x="1380" y="72"/>
      </p:cViewPr>
      <p:guideLst>
        <p:guide orient="horz" pos="2160"/>
        <p:guide pos="2880"/>
      </p:guideLst>
    </p:cSldViewPr>
  </p:slideViewPr>
  <p:outlineViewPr>
    <p:cViewPr>
      <p:scale>
        <a:sx n="33" d="100"/>
        <a:sy n="33" d="100"/>
      </p:scale>
      <p:origin x="0" y="1392"/>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8" name="Заголовок 7"/>
          <p:cNvSpPr>
            <a:spLocks noGrp="1"/>
          </p:cNvSpPr>
          <p:nvPr>
            <p:ph type="ctrTitle"/>
          </p:nvPr>
        </p:nvSpPr>
        <p:spPr>
          <a:xfrm>
            <a:off x="422030" y="1371600"/>
            <a:ext cx="8229600" cy="18288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ru-RU" smtClean="0"/>
              <a:t>Образец заголовка</a:t>
            </a:r>
            <a:endParaRPr kumimoji="0" lang="en-US"/>
          </a:p>
        </p:txBody>
      </p:sp>
      <p:sp>
        <p:nvSpPr>
          <p:cNvPr id="28" name="Дата 27"/>
          <p:cNvSpPr>
            <a:spLocks noGrp="1"/>
          </p:cNvSpPr>
          <p:nvPr>
            <p:ph type="dt" sz="half" idx="10"/>
          </p:nvPr>
        </p:nvSpPr>
        <p:spPr/>
        <p:txBody>
          <a:bodyPr/>
          <a:lstStyle/>
          <a:p>
            <a:fld id="{EC0CAC2A-A77D-4599-8CEC-F64DC2C82135}" type="datetimeFigureOut">
              <a:rPr lang="ru-RU" smtClean="0"/>
              <a:pPr/>
              <a:t>20.12.2022</a:t>
            </a:fld>
            <a:endParaRPr lang="ru-RU" dirty="0"/>
          </a:p>
        </p:txBody>
      </p:sp>
      <p:sp>
        <p:nvSpPr>
          <p:cNvPr id="17" name="Нижний колонтитул 16"/>
          <p:cNvSpPr>
            <a:spLocks noGrp="1"/>
          </p:cNvSpPr>
          <p:nvPr>
            <p:ph type="ftr" sz="quarter" idx="11"/>
          </p:nvPr>
        </p:nvSpPr>
        <p:spPr/>
        <p:txBody>
          <a:bodyPr/>
          <a:lstStyle/>
          <a:p>
            <a:endParaRPr lang="ru-RU" dirty="0"/>
          </a:p>
        </p:txBody>
      </p:sp>
      <p:sp>
        <p:nvSpPr>
          <p:cNvPr id="29" name="Номер слайда 28"/>
          <p:cNvSpPr>
            <a:spLocks noGrp="1"/>
          </p:cNvSpPr>
          <p:nvPr>
            <p:ph type="sldNum" sz="quarter" idx="12"/>
          </p:nvPr>
        </p:nvSpPr>
        <p:spPr/>
        <p:txBody>
          <a:bodyPr/>
          <a:lstStyle/>
          <a:p>
            <a:fld id="{ED094FBC-01A6-455A-A62E-BF64F95B9596}" type="slidenum">
              <a:rPr lang="ru-RU" smtClean="0"/>
              <a:pPr/>
              <a:t>‹#›</a:t>
            </a:fld>
            <a:endParaRPr lang="ru-RU" dirty="0"/>
          </a:p>
        </p:txBody>
      </p:sp>
      <p:sp>
        <p:nvSpPr>
          <p:cNvPr id="9" name="Подзаголовок 8"/>
          <p:cNvSpPr>
            <a:spLocks noGrp="1"/>
          </p:cNvSpPr>
          <p:nvPr>
            <p:ph type="subTitle" idx="1"/>
          </p:nvPr>
        </p:nvSpPr>
        <p:spPr>
          <a:xfrm>
            <a:off x="1371600" y="3331698"/>
            <a:ext cx="6400800" cy="17526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ru-RU" smtClean="0"/>
              <a:t>Образец подзаголовка</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EC0CAC2A-A77D-4599-8CEC-F64DC2C82135}" type="datetimeFigureOut">
              <a:rPr lang="ru-RU" smtClean="0"/>
              <a:pPr/>
              <a:t>20.12.2022</a:t>
            </a:fld>
            <a:endParaRPr lang="ru-RU" dirty="0"/>
          </a:p>
        </p:txBody>
      </p:sp>
      <p:sp>
        <p:nvSpPr>
          <p:cNvPr id="5" name="Нижний колонтитул 4"/>
          <p:cNvSpPr>
            <a:spLocks noGrp="1"/>
          </p:cNvSpPr>
          <p:nvPr>
            <p:ph type="ftr" sz="quarter" idx="11"/>
          </p:nvPr>
        </p:nvSpPr>
        <p:spPr/>
        <p:txBody>
          <a:bodyPr/>
          <a:lstStyle/>
          <a:p>
            <a:endParaRPr lang="ru-RU" dirty="0"/>
          </a:p>
        </p:txBody>
      </p:sp>
      <p:sp>
        <p:nvSpPr>
          <p:cNvPr id="6" name="Номер слайда 5"/>
          <p:cNvSpPr>
            <a:spLocks noGrp="1"/>
          </p:cNvSpPr>
          <p:nvPr>
            <p:ph type="sldNum" sz="quarter" idx="12"/>
          </p:nvPr>
        </p:nvSpPr>
        <p:spPr/>
        <p:txBody>
          <a:bodyPr/>
          <a:lstStyle/>
          <a:p>
            <a:fld id="{ED094FBC-01A6-455A-A62E-BF64F95B9596}" type="slidenum">
              <a:rPr lang="ru-RU" smtClean="0"/>
              <a:pPr/>
              <a:t>‹#›</a:t>
            </a:fld>
            <a:endParaRPr lang="ru-RU"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EC0CAC2A-A77D-4599-8CEC-F64DC2C82135}" type="datetimeFigureOut">
              <a:rPr lang="ru-RU" smtClean="0"/>
              <a:pPr/>
              <a:t>20.12.2022</a:t>
            </a:fld>
            <a:endParaRPr lang="ru-RU" dirty="0"/>
          </a:p>
        </p:txBody>
      </p:sp>
      <p:sp>
        <p:nvSpPr>
          <p:cNvPr id="5" name="Нижний колонтитул 4"/>
          <p:cNvSpPr>
            <a:spLocks noGrp="1"/>
          </p:cNvSpPr>
          <p:nvPr>
            <p:ph type="ftr" sz="quarter" idx="11"/>
          </p:nvPr>
        </p:nvSpPr>
        <p:spPr/>
        <p:txBody>
          <a:bodyPr/>
          <a:lstStyle/>
          <a:p>
            <a:endParaRPr lang="ru-RU" dirty="0"/>
          </a:p>
        </p:txBody>
      </p:sp>
      <p:sp>
        <p:nvSpPr>
          <p:cNvPr id="6" name="Номер слайда 5"/>
          <p:cNvSpPr>
            <a:spLocks noGrp="1"/>
          </p:cNvSpPr>
          <p:nvPr>
            <p:ph type="sldNum" sz="quarter" idx="12"/>
          </p:nvPr>
        </p:nvSpPr>
        <p:spPr/>
        <p:txBody>
          <a:bodyPr/>
          <a:lstStyle/>
          <a:p>
            <a:fld id="{ED094FBC-01A6-455A-A62E-BF64F95B9596}" type="slidenum">
              <a:rPr lang="ru-RU" smtClean="0"/>
              <a:pPr/>
              <a:t>‹#›</a:t>
            </a:fld>
            <a:endParaRPr lang="ru-RU"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Содержимое 2"/>
          <p:cNvSpPr>
            <a:spLocks noGrp="1"/>
          </p:cNvSpPr>
          <p:nvPr>
            <p:ph idx="1"/>
          </p:nvPr>
        </p:nvSpPr>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EC0CAC2A-A77D-4599-8CEC-F64DC2C82135}" type="datetimeFigureOut">
              <a:rPr lang="ru-RU" smtClean="0"/>
              <a:pPr/>
              <a:t>20.12.2022</a:t>
            </a:fld>
            <a:endParaRPr lang="ru-RU" dirty="0"/>
          </a:p>
        </p:txBody>
      </p:sp>
      <p:sp>
        <p:nvSpPr>
          <p:cNvPr id="5" name="Нижний колонтитул 4"/>
          <p:cNvSpPr>
            <a:spLocks noGrp="1"/>
          </p:cNvSpPr>
          <p:nvPr>
            <p:ph type="ftr" sz="quarter" idx="11"/>
          </p:nvPr>
        </p:nvSpPr>
        <p:spPr/>
        <p:txBody>
          <a:bodyPr/>
          <a:lstStyle/>
          <a:p>
            <a:endParaRPr lang="ru-RU" dirty="0"/>
          </a:p>
        </p:txBody>
      </p:sp>
      <p:sp>
        <p:nvSpPr>
          <p:cNvPr id="6" name="Номер слайда 5"/>
          <p:cNvSpPr>
            <a:spLocks noGrp="1"/>
          </p:cNvSpPr>
          <p:nvPr>
            <p:ph type="sldNum" sz="quarter" idx="12"/>
          </p:nvPr>
        </p:nvSpPr>
        <p:spPr/>
        <p:txBody>
          <a:bodyPr/>
          <a:lstStyle/>
          <a:p>
            <a:fld id="{ED094FBC-01A6-455A-A62E-BF64F95B9596}" type="slidenum">
              <a:rPr lang="ru-RU" smtClean="0"/>
              <a:pPr/>
              <a:t>‹#›</a:t>
            </a:fld>
            <a:endParaRPr lang="ru-RU"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bg>
      <p:bgRef idx="1003">
        <a:schemeClr val="bg2"/>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600200" y="609600"/>
            <a:ext cx="7086600" cy="18288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ru-RU" smtClean="0"/>
              <a:t>Образец заголовка</a:t>
            </a:r>
            <a:endParaRPr kumimoji="0" lang="en-US"/>
          </a:p>
        </p:txBody>
      </p:sp>
      <p:sp>
        <p:nvSpPr>
          <p:cNvPr id="3" name="Текст 2"/>
          <p:cNvSpPr>
            <a:spLocks noGrp="1"/>
          </p:cNvSpPr>
          <p:nvPr>
            <p:ph type="body" idx="1"/>
          </p:nvPr>
        </p:nvSpPr>
        <p:spPr>
          <a:xfrm>
            <a:off x="1600200" y="2507786"/>
            <a:ext cx="7086600" cy="1509712"/>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ru-RU" smtClean="0"/>
              <a:t>Образец текста</a:t>
            </a:r>
          </a:p>
        </p:txBody>
      </p:sp>
      <p:sp>
        <p:nvSpPr>
          <p:cNvPr id="4" name="Дата 3"/>
          <p:cNvSpPr>
            <a:spLocks noGrp="1"/>
          </p:cNvSpPr>
          <p:nvPr>
            <p:ph type="dt" sz="half" idx="10"/>
          </p:nvPr>
        </p:nvSpPr>
        <p:spPr/>
        <p:txBody>
          <a:bodyPr/>
          <a:lstStyle/>
          <a:p>
            <a:fld id="{EC0CAC2A-A77D-4599-8CEC-F64DC2C82135}" type="datetimeFigureOut">
              <a:rPr lang="ru-RU" smtClean="0"/>
              <a:pPr/>
              <a:t>20.12.2022</a:t>
            </a:fld>
            <a:endParaRPr lang="ru-RU" dirty="0"/>
          </a:p>
        </p:txBody>
      </p:sp>
      <p:sp>
        <p:nvSpPr>
          <p:cNvPr id="5" name="Нижний колонтитул 4"/>
          <p:cNvSpPr>
            <a:spLocks noGrp="1"/>
          </p:cNvSpPr>
          <p:nvPr>
            <p:ph type="ftr" sz="quarter" idx="11"/>
          </p:nvPr>
        </p:nvSpPr>
        <p:spPr/>
        <p:txBody>
          <a:bodyPr/>
          <a:lstStyle/>
          <a:p>
            <a:endParaRPr lang="ru-RU" dirty="0"/>
          </a:p>
        </p:txBody>
      </p:sp>
      <p:sp>
        <p:nvSpPr>
          <p:cNvPr id="6" name="Номер слайда 5"/>
          <p:cNvSpPr>
            <a:spLocks noGrp="1"/>
          </p:cNvSpPr>
          <p:nvPr>
            <p:ph type="sldNum" sz="quarter" idx="12"/>
          </p:nvPr>
        </p:nvSpPr>
        <p:spPr>
          <a:xfrm>
            <a:off x="7924800" y="6416675"/>
            <a:ext cx="762000" cy="365125"/>
          </a:xfrm>
        </p:spPr>
        <p:txBody>
          <a:bodyPr/>
          <a:lstStyle/>
          <a:p>
            <a:fld id="{ED094FBC-01A6-455A-A62E-BF64F95B9596}" type="slidenum">
              <a:rPr lang="ru-RU" smtClean="0"/>
              <a:pPr/>
              <a:t>‹#›</a:t>
            </a:fld>
            <a:endParaRPr lang="ru-RU" dirty="0"/>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Содержимое 2"/>
          <p:cNvSpPr>
            <a:spLocks noGrp="1"/>
          </p:cNvSpPr>
          <p:nvPr>
            <p:ph sz="half" idx="1"/>
          </p:nvPr>
        </p:nvSpPr>
        <p:spPr>
          <a:xfrm>
            <a:off x="457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Содержимое 3"/>
          <p:cNvSpPr>
            <a:spLocks noGrp="1"/>
          </p:cNvSpPr>
          <p:nvPr>
            <p:ph sz="half" idx="2"/>
          </p:nvPr>
        </p:nvSpPr>
        <p:spPr>
          <a:xfrm>
            <a:off x="4648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p>
            <a:fld id="{EC0CAC2A-A77D-4599-8CEC-F64DC2C82135}" type="datetimeFigureOut">
              <a:rPr lang="ru-RU" smtClean="0"/>
              <a:pPr/>
              <a:t>20.12.2022</a:t>
            </a:fld>
            <a:endParaRPr lang="ru-RU" dirty="0"/>
          </a:p>
        </p:txBody>
      </p:sp>
      <p:sp>
        <p:nvSpPr>
          <p:cNvPr id="6" name="Нижний колонтитул 5"/>
          <p:cNvSpPr>
            <a:spLocks noGrp="1"/>
          </p:cNvSpPr>
          <p:nvPr>
            <p:ph type="ftr" sz="quarter" idx="11"/>
          </p:nvPr>
        </p:nvSpPr>
        <p:spPr/>
        <p:txBody>
          <a:bodyPr/>
          <a:lstStyle/>
          <a:p>
            <a:endParaRPr lang="ru-RU" dirty="0"/>
          </a:p>
        </p:txBody>
      </p:sp>
      <p:sp>
        <p:nvSpPr>
          <p:cNvPr id="7" name="Номер слайда 6"/>
          <p:cNvSpPr>
            <a:spLocks noGrp="1"/>
          </p:cNvSpPr>
          <p:nvPr>
            <p:ph type="sldNum" sz="quarter" idx="12"/>
          </p:nvPr>
        </p:nvSpPr>
        <p:spPr/>
        <p:txBody>
          <a:bodyPr/>
          <a:lstStyle/>
          <a:p>
            <a:fld id="{ED094FBC-01A6-455A-A62E-BF64F95B9596}" type="slidenum">
              <a:rPr lang="ru-RU" smtClean="0"/>
              <a:pPr/>
              <a:t>‹#›</a:t>
            </a:fld>
            <a:endParaRPr lang="ru-RU"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8229600" cy="1143000"/>
          </a:xfrm>
        </p:spPr>
        <p:txBody>
          <a:bodyPr anchor="ctr"/>
          <a:lstStyle>
            <a:lvl1pPr>
              <a:defRPr/>
            </a:lvl1pPr>
          </a:lstStyle>
          <a:p>
            <a:r>
              <a:rPr kumimoji="0" lang="ru-RU" smtClean="0"/>
              <a:t>Образец заголовка</a:t>
            </a:r>
            <a:endParaRPr kumimoji="0" lang="en-US"/>
          </a:p>
        </p:txBody>
      </p:sp>
      <p:sp>
        <p:nvSpPr>
          <p:cNvPr id="3" name="Текст 2"/>
          <p:cNvSpPr>
            <a:spLocks noGrp="1"/>
          </p:cNvSpPr>
          <p:nvPr>
            <p:ph type="body" idx="1"/>
          </p:nvPr>
        </p:nvSpPr>
        <p:spPr>
          <a:xfrm>
            <a:off x="457200" y="1535112"/>
            <a:ext cx="4040188"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4645025" y="1535112"/>
            <a:ext cx="4041775"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5" name="Содержимое 4"/>
          <p:cNvSpPr>
            <a:spLocks noGrp="1"/>
          </p:cNvSpPr>
          <p:nvPr>
            <p:ph sz="quarter" idx="2"/>
          </p:nvPr>
        </p:nvSpPr>
        <p:spPr>
          <a:xfrm>
            <a:off x="457200" y="2362200"/>
            <a:ext cx="4040188"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6" name="Содержимое 5"/>
          <p:cNvSpPr>
            <a:spLocks noGrp="1"/>
          </p:cNvSpPr>
          <p:nvPr>
            <p:ph sz="quarter" idx="4"/>
          </p:nvPr>
        </p:nvSpPr>
        <p:spPr>
          <a:xfrm>
            <a:off x="4645025" y="2362200"/>
            <a:ext cx="4041775"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0"/>
          </p:nvPr>
        </p:nvSpPr>
        <p:spPr/>
        <p:txBody>
          <a:bodyPr/>
          <a:lstStyle/>
          <a:p>
            <a:fld id="{EC0CAC2A-A77D-4599-8CEC-F64DC2C82135}" type="datetimeFigureOut">
              <a:rPr lang="ru-RU" smtClean="0"/>
              <a:pPr/>
              <a:t>20.12.2022</a:t>
            </a:fld>
            <a:endParaRPr lang="ru-RU" dirty="0"/>
          </a:p>
        </p:txBody>
      </p:sp>
      <p:sp>
        <p:nvSpPr>
          <p:cNvPr id="8" name="Нижний колонтитул 7"/>
          <p:cNvSpPr>
            <a:spLocks noGrp="1"/>
          </p:cNvSpPr>
          <p:nvPr>
            <p:ph type="ftr" sz="quarter" idx="11"/>
          </p:nvPr>
        </p:nvSpPr>
        <p:spPr/>
        <p:txBody>
          <a:bodyPr/>
          <a:lstStyle/>
          <a:p>
            <a:endParaRPr lang="ru-RU" dirty="0"/>
          </a:p>
        </p:txBody>
      </p:sp>
      <p:sp>
        <p:nvSpPr>
          <p:cNvPr id="9" name="Номер слайда 8"/>
          <p:cNvSpPr>
            <a:spLocks noGrp="1"/>
          </p:cNvSpPr>
          <p:nvPr>
            <p:ph type="sldNum" sz="quarter" idx="12"/>
          </p:nvPr>
        </p:nvSpPr>
        <p:spPr/>
        <p:txBody>
          <a:bodyPr/>
          <a:lstStyle/>
          <a:p>
            <a:fld id="{ED094FBC-01A6-455A-A62E-BF64F95B9596}" type="slidenum">
              <a:rPr lang="ru-RU" smtClean="0"/>
              <a:pPr/>
              <a:t>‹#›</a:t>
            </a:fld>
            <a:endParaRPr lang="ru-RU"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Дата 2"/>
          <p:cNvSpPr>
            <a:spLocks noGrp="1"/>
          </p:cNvSpPr>
          <p:nvPr>
            <p:ph type="dt" sz="half" idx="10"/>
          </p:nvPr>
        </p:nvSpPr>
        <p:spPr/>
        <p:txBody>
          <a:bodyPr/>
          <a:lstStyle/>
          <a:p>
            <a:fld id="{EC0CAC2A-A77D-4599-8CEC-F64DC2C82135}" type="datetimeFigureOut">
              <a:rPr lang="ru-RU" smtClean="0"/>
              <a:pPr/>
              <a:t>20.12.2022</a:t>
            </a:fld>
            <a:endParaRPr lang="ru-RU" dirty="0"/>
          </a:p>
        </p:txBody>
      </p:sp>
      <p:sp>
        <p:nvSpPr>
          <p:cNvPr id="4" name="Нижний колонтитул 3"/>
          <p:cNvSpPr>
            <a:spLocks noGrp="1"/>
          </p:cNvSpPr>
          <p:nvPr>
            <p:ph type="ftr" sz="quarter" idx="11"/>
          </p:nvPr>
        </p:nvSpPr>
        <p:spPr/>
        <p:txBody>
          <a:bodyPr/>
          <a:lstStyle/>
          <a:p>
            <a:endParaRPr lang="ru-RU" dirty="0"/>
          </a:p>
        </p:txBody>
      </p:sp>
      <p:sp>
        <p:nvSpPr>
          <p:cNvPr id="5" name="Номер слайда 4"/>
          <p:cNvSpPr>
            <a:spLocks noGrp="1"/>
          </p:cNvSpPr>
          <p:nvPr>
            <p:ph type="sldNum" sz="quarter" idx="12"/>
          </p:nvPr>
        </p:nvSpPr>
        <p:spPr/>
        <p:txBody>
          <a:bodyPr/>
          <a:lstStyle/>
          <a:p>
            <a:fld id="{ED094FBC-01A6-455A-A62E-BF64F95B9596}" type="slidenum">
              <a:rPr lang="ru-RU" smtClean="0"/>
              <a:pPr/>
              <a:t>‹#›</a:t>
            </a:fld>
            <a:endParaRPr lang="ru-RU"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EC0CAC2A-A77D-4599-8CEC-F64DC2C82135}" type="datetimeFigureOut">
              <a:rPr lang="ru-RU" smtClean="0"/>
              <a:pPr/>
              <a:t>20.12.2022</a:t>
            </a:fld>
            <a:endParaRPr lang="ru-RU" dirty="0"/>
          </a:p>
        </p:txBody>
      </p:sp>
      <p:sp>
        <p:nvSpPr>
          <p:cNvPr id="3" name="Нижний колонтитул 2"/>
          <p:cNvSpPr>
            <a:spLocks noGrp="1"/>
          </p:cNvSpPr>
          <p:nvPr>
            <p:ph type="ftr" sz="quarter" idx="11"/>
          </p:nvPr>
        </p:nvSpPr>
        <p:spPr/>
        <p:txBody>
          <a:bodyPr/>
          <a:lstStyle/>
          <a:p>
            <a:endParaRPr lang="ru-RU" dirty="0"/>
          </a:p>
        </p:txBody>
      </p:sp>
      <p:sp>
        <p:nvSpPr>
          <p:cNvPr id="4" name="Номер слайда 3"/>
          <p:cNvSpPr>
            <a:spLocks noGrp="1"/>
          </p:cNvSpPr>
          <p:nvPr>
            <p:ph type="sldNum" sz="quarter" idx="12"/>
          </p:nvPr>
        </p:nvSpPr>
        <p:spPr/>
        <p:txBody>
          <a:bodyPr/>
          <a:lstStyle/>
          <a:p>
            <a:fld id="{ED094FBC-01A6-455A-A62E-BF64F95B9596}" type="slidenum">
              <a:rPr lang="ru-RU" smtClean="0"/>
              <a:pPr/>
              <a:t>‹#›</a:t>
            </a:fld>
            <a:endParaRPr lang="ru-RU"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ru-RU" smtClean="0"/>
              <a:t>Образец заголовка</a:t>
            </a:r>
            <a:endParaRPr kumimoji="0" lang="en-US"/>
          </a:p>
        </p:txBody>
      </p:sp>
      <p:sp>
        <p:nvSpPr>
          <p:cNvPr id="3" name="Текст 2"/>
          <p:cNvSpPr>
            <a:spLocks noGrp="1"/>
          </p:cNvSpPr>
          <p:nvPr>
            <p:ph type="body" idx="2"/>
          </p:nvPr>
        </p:nvSpPr>
        <p:spPr>
          <a:xfrm>
            <a:off x="457200" y="1524000"/>
            <a:ext cx="3008313" cy="4602163"/>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ru-RU" smtClean="0"/>
              <a:t>Образец текста</a:t>
            </a:r>
          </a:p>
        </p:txBody>
      </p:sp>
      <p:sp>
        <p:nvSpPr>
          <p:cNvPr id="4" name="Содержимое 3"/>
          <p:cNvSpPr>
            <a:spLocks noGrp="1"/>
          </p:cNvSpPr>
          <p:nvPr>
            <p:ph sz="half" idx="1"/>
          </p:nvPr>
        </p:nvSpPr>
        <p:spPr>
          <a:xfrm>
            <a:off x="3575050" y="273050"/>
            <a:ext cx="5111750" cy="5853113"/>
          </a:xfrm>
        </p:spPr>
        <p:txBody>
          <a:bodyPr/>
          <a:lstStyle>
            <a:lvl1pPr>
              <a:defRPr sz="2600"/>
            </a:lvl1pPr>
            <a:lvl2pPr>
              <a:defRPr sz="2400"/>
            </a:lvl2pPr>
            <a:lvl3pPr>
              <a:defRPr sz="2200"/>
            </a:lvl3pPr>
            <a:lvl4pPr>
              <a:defRPr sz="20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p>
            <a:fld id="{EC0CAC2A-A77D-4599-8CEC-F64DC2C82135}" type="datetimeFigureOut">
              <a:rPr lang="ru-RU" smtClean="0"/>
              <a:pPr/>
              <a:t>20.12.2022</a:t>
            </a:fld>
            <a:endParaRPr lang="ru-RU" dirty="0"/>
          </a:p>
        </p:txBody>
      </p:sp>
      <p:sp>
        <p:nvSpPr>
          <p:cNvPr id="6" name="Нижний колонтитул 5"/>
          <p:cNvSpPr>
            <a:spLocks noGrp="1"/>
          </p:cNvSpPr>
          <p:nvPr>
            <p:ph type="ftr" sz="quarter" idx="11"/>
          </p:nvPr>
        </p:nvSpPr>
        <p:spPr/>
        <p:txBody>
          <a:bodyPr/>
          <a:lstStyle/>
          <a:p>
            <a:endParaRPr lang="ru-RU" dirty="0"/>
          </a:p>
        </p:txBody>
      </p:sp>
      <p:sp>
        <p:nvSpPr>
          <p:cNvPr id="7" name="Номер слайда 6"/>
          <p:cNvSpPr>
            <a:spLocks noGrp="1"/>
          </p:cNvSpPr>
          <p:nvPr>
            <p:ph type="sldNum" sz="quarter" idx="12"/>
          </p:nvPr>
        </p:nvSpPr>
        <p:spPr/>
        <p:txBody>
          <a:bodyPr/>
          <a:lstStyle/>
          <a:p>
            <a:fld id="{ED094FBC-01A6-455A-A62E-BF64F95B9596}" type="slidenum">
              <a:rPr lang="ru-RU" smtClean="0"/>
              <a:pPr/>
              <a:t>‹#›</a:t>
            </a:fld>
            <a:endParaRPr lang="ru-RU"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828800" y="609600"/>
            <a:ext cx="5486400" cy="522288"/>
          </a:xfrm>
        </p:spPr>
        <p:txBody>
          <a:bodyPr lIns="45720" rIns="45720" bIns="0" anchor="b">
            <a:sp3d prstMaterial="softEdge"/>
          </a:bodyPr>
          <a:lstStyle>
            <a:lvl1pPr algn="ctr">
              <a:buNone/>
              <a:defRPr sz="2000" b="1"/>
            </a:lvl1pPr>
          </a:lstStyle>
          <a:p>
            <a:r>
              <a:rPr kumimoji="0" lang="ru-RU" smtClean="0"/>
              <a:t>Образец заголовка</a:t>
            </a:r>
            <a:endParaRPr kumimoji="0" lang="en-US"/>
          </a:p>
        </p:txBody>
      </p:sp>
      <p:sp>
        <p:nvSpPr>
          <p:cNvPr id="3" name="Рисунок 2"/>
          <p:cNvSpPr>
            <a:spLocks noGrp="1"/>
          </p:cNvSpPr>
          <p:nvPr>
            <p:ph type="pic" idx="1"/>
          </p:nvPr>
        </p:nvSpPr>
        <p:spPr>
          <a:xfrm>
            <a:off x="1828800" y="1831975"/>
            <a:ext cx="5486400" cy="39624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ru-RU" dirty="0" smtClean="0">
                <a:solidFill>
                  <a:schemeClr val="lt1"/>
                </a:solidFill>
                <a:latin typeface="+mn-lt"/>
                <a:ea typeface="+mn-ea"/>
                <a:cs typeface="+mn-cs"/>
              </a:rPr>
              <a:t>Вставка рисунка</a:t>
            </a:r>
            <a:endParaRPr kumimoji="0" lang="en-US" dirty="0">
              <a:solidFill>
                <a:schemeClr val="lt1"/>
              </a:solidFill>
              <a:latin typeface="+mn-lt"/>
              <a:ea typeface="+mn-ea"/>
              <a:cs typeface="+mn-cs"/>
            </a:endParaRPr>
          </a:p>
        </p:txBody>
      </p:sp>
      <p:sp>
        <p:nvSpPr>
          <p:cNvPr id="4" name="Текст 3"/>
          <p:cNvSpPr>
            <a:spLocks noGrp="1"/>
          </p:cNvSpPr>
          <p:nvPr>
            <p:ph type="body" sz="half" idx="2"/>
          </p:nvPr>
        </p:nvSpPr>
        <p:spPr>
          <a:xfrm>
            <a:off x="1828800" y="1166787"/>
            <a:ext cx="5486400" cy="530352"/>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ru-RU" smtClean="0"/>
              <a:t>Образец текста</a:t>
            </a:r>
          </a:p>
        </p:txBody>
      </p:sp>
      <p:sp>
        <p:nvSpPr>
          <p:cNvPr id="5" name="Дата 4"/>
          <p:cNvSpPr>
            <a:spLocks noGrp="1"/>
          </p:cNvSpPr>
          <p:nvPr>
            <p:ph type="dt" sz="half" idx="10"/>
          </p:nvPr>
        </p:nvSpPr>
        <p:spPr/>
        <p:txBody>
          <a:bodyPr/>
          <a:lstStyle/>
          <a:p>
            <a:fld id="{EC0CAC2A-A77D-4599-8CEC-F64DC2C82135}" type="datetimeFigureOut">
              <a:rPr lang="ru-RU" smtClean="0"/>
              <a:pPr/>
              <a:t>20.12.2022</a:t>
            </a:fld>
            <a:endParaRPr lang="ru-RU" dirty="0"/>
          </a:p>
        </p:txBody>
      </p:sp>
      <p:sp>
        <p:nvSpPr>
          <p:cNvPr id="6" name="Нижний колонтитул 5"/>
          <p:cNvSpPr>
            <a:spLocks noGrp="1"/>
          </p:cNvSpPr>
          <p:nvPr>
            <p:ph type="ftr" sz="quarter" idx="11"/>
          </p:nvPr>
        </p:nvSpPr>
        <p:spPr/>
        <p:txBody>
          <a:bodyPr/>
          <a:lstStyle/>
          <a:p>
            <a:endParaRPr lang="ru-RU" dirty="0"/>
          </a:p>
        </p:txBody>
      </p:sp>
      <p:sp>
        <p:nvSpPr>
          <p:cNvPr id="7" name="Номер слайда 6"/>
          <p:cNvSpPr>
            <a:spLocks noGrp="1"/>
          </p:cNvSpPr>
          <p:nvPr>
            <p:ph type="sldNum" sz="quarter" idx="12"/>
          </p:nvPr>
        </p:nvSpPr>
        <p:spPr/>
        <p:txBody>
          <a:bodyPr/>
          <a:lstStyle/>
          <a:p>
            <a:fld id="{ED094FBC-01A6-455A-A62E-BF64F95B9596}" type="slidenum">
              <a:rPr lang="ru-RU" smtClean="0"/>
              <a:pPr/>
              <a:t>‹#›</a:t>
            </a:fld>
            <a:endParaRPr lang="ru-RU"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Заголовок 21"/>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ru-RU" smtClean="0"/>
              <a:t>Образец заголовка</a:t>
            </a:r>
            <a:endParaRPr kumimoji="0" lang="en-US"/>
          </a:p>
        </p:txBody>
      </p:sp>
      <p:sp>
        <p:nvSpPr>
          <p:cNvPr id="13" name="Текст 12"/>
          <p:cNvSpPr>
            <a:spLocks noGrp="1"/>
          </p:cNvSpPr>
          <p:nvPr>
            <p:ph type="body" idx="1"/>
          </p:nvPr>
        </p:nvSpPr>
        <p:spPr>
          <a:xfrm>
            <a:off x="457200" y="1600200"/>
            <a:ext cx="8229600" cy="4709160"/>
          </a:xfrm>
          <a:prstGeom prst="rect">
            <a:avLst/>
          </a:prstGeom>
        </p:spPr>
        <p:txBody>
          <a:bodyPr vert="horz">
            <a:normAutofit/>
          </a:bodyPr>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14" name="Дата 13"/>
          <p:cNvSpPr>
            <a:spLocks noGrp="1"/>
          </p:cNvSpPr>
          <p:nvPr>
            <p:ph type="dt" sz="half" idx="2"/>
          </p:nvPr>
        </p:nvSpPr>
        <p:spPr>
          <a:xfrm>
            <a:off x="457200" y="6416675"/>
            <a:ext cx="2133600" cy="365125"/>
          </a:xfrm>
          <a:prstGeom prst="rect">
            <a:avLst/>
          </a:prstGeom>
        </p:spPr>
        <p:txBody>
          <a:bodyPr vert="horz" anchor="b"/>
          <a:lstStyle>
            <a:lvl1pPr algn="l" eaLnBrk="1" latinLnBrk="0" hangingPunct="1">
              <a:defRPr kumimoji="0" sz="1200">
                <a:solidFill>
                  <a:schemeClr val="tx1">
                    <a:shade val="50000"/>
                  </a:schemeClr>
                </a:solidFill>
              </a:defRPr>
            </a:lvl1pPr>
          </a:lstStyle>
          <a:p>
            <a:fld id="{EC0CAC2A-A77D-4599-8CEC-F64DC2C82135}" type="datetimeFigureOut">
              <a:rPr lang="ru-RU" smtClean="0"/>
              <a:pPr/>
              <a:t>20.12.2022</a:t>
            </a:fld>
            <a:endParaRPr lang="ru-RU" dirty="0"/>
          </a:p>
        </p:txBody>
      </p:sp>
      <p:sp>
        <p:nvSpPr>
          <p:cNvPr id="3" name="Нижний колонтитул 2"/>
          <p:cNvSpPr>
            <a:spLocks noGrp="1"/>
          </p:cNvSpPr>
          <p:nvPr>
            <p:ph type="ftr" sz="quarter" idx="3"/>
          </p:nvPr>
        </p:nvSpPr>
        <p:spPr>
          <a:xfrm>
            <a:off x="3124200" y="6416675"/>
            <a:ext cx="2895600" cy="365125"/>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ru-RU" dirty="0"/>
          </a:p>
        </p:txBody>
      </p:sp>
      <p:sp>
        <p:nvSpPr>
          <p:cNvPr id="23" name="Номер слайда 22"/>
          <p:cNvSpPr>
            <a:spLocks noGrp="1"/>
          </p:cNvSpPr>
          <p:nvPr>
            <p:ph type="sldNum" sz="quarter" idx="4"/>
          </p:nvPr>
        </p:nvSpPr>
        <p:spPr>
          <a:xfrm>
            <a:off x="7924800" y="6416675"/>
            <a:ext cx="762000" cy="365125"/>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ED094FBC-01A6-455A-A62E-BF64F95B9596}" type="slidenum">
              <a:rPr lang="ru-RU" smtClean="0"/>
              <a:pPr/>
              <a:t>‹#›</a:t>
            </a:fld>
            <a:endParaRPr lang="ru-RU" dirty="0"/>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980728"/>
            <a:ext cx="9144000" cy="4320480"/>
          </a:xfrm>
        </p:spPr>
        <p:txBody>
          <a:bodyPr>
            <a:noAutofit/>
          </a:bodyPr>
          <a:lstStyle/>
          <a:p>
            <a:r>
              <a:rPr lang="ru-RU" sz="7200" i="1" dirty="0" smtClean="0">
                <a:solidFill>
                  <a:srgbClr val="FFFF00"/>
                </a:solidFill>
                <a:latin typeface="+mn-lt"/>
              </a:rPr>
              <a:t>Объяснение устройства и принципа действия </a:t>
            </a:r>
            <a:r>
              <a:rPr lang="ru-RU" sz="7200" i="1" dirty="0" smtClean="0">
                <a:solidFill>
                  <a:srgbClr val="FFFF00"/>
                </a:solidFill>
                <a:latin typeface="+mn-lt"/>
              </a:rPr>
              <a:t>холодильника</a:t>
            </a:r>
            <a:br>
              <a:rPr lang="ru-RU" sz="7200" i="1" dirty="0" smtClean="0">
                <a:solidFill>
                  <a:srgbClr val="FFFF00"/>
                </a:solidFill>
                <a:latin typeface="+mn-lt"/>
              </a:rPr>
            </a:br>
            <a:r>
              <a:rPr lang="ru-RU" sz="7200" i="1" dirty="0" smtClean="0">
                <a:solidFill>
                  <a:srgbClr val="FFFF00"/>
                </a:solidFill>
                <a:latin typeface="+mn-lt"/>
              </a:rPr>
              <a:t>Учитель </a:t>
            </a:r>
            <a:r>
              <a:rPr lang="ru-RU" sz="7200" i="1" smtClean="0">
                <a:solidFill>
                  <a:srgbClr val="FFFF00"/>
                </a:solidFill>
                <a:latin typeface="+mn-lt"/>
              </a:rPr>
              <a:t>– </a:t>
            </a:r>
            <a:br>
              <a:rPr lang="ru-RU" sz="7200" i="1" smtClean="0">
                <a:solidFill>
                  <a:srgbClr val="FFFF00"/>
                </a:solidFill>
                <a:latin typeface="+mn-lt"/>
              </a:rPr>
            </a:br>
            <a:r>
              <a:rPr lang="ru-RU" sz="7200" i="1" smtClean="0">
                <a:solidFill>
                  <a:srgbClr val="FFFF00"/>
                </a:solidFill>
                <a:latin typeface="+mn-lt"/>
              </a:rPr>
              <a:t>Карачук </a:t>
            </a:r>
            <a:r>
              <a:rPr lang="ru-RU" sz="7200" i="1" dirty="0" smtClean="0">
                <a:solidFill>
                  <a:srgbClr val="FFFF00"/>
                </a:solidFill>
                <a:latin typeface="+mn-lt"/>
              </a:rPr>
              <a:t>Э. А.</a:t>
            </a:r>
            <a:endParaRPr lang="ru-RU" sz="7200" i="1" dirty="0">
              <a:solidFill>
                <a:srgbClr val="FFFF00"/>
              </a:solidFill>
              <a:latin typeface="+mn-lt"/>
            </a:endParaRPr>
          </a:p>
        </p:txBody>
      </p:sp>
    </p:spTree>
    <p:extLst>
      <p:ext uri="{BB962C8B-B14F-4D97-AF65-F5344CB8AC3E}">
        <p14:creationId xmlns:p14="http://schemas.microsoft.com/office/powerpoint/2010/main" val="180463704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28596" y="1428736"/>
            <a:ext cx="8229600" cy="4011618"/>
          </a:xfrm>
        </p:spPr>
        <p:txBody>
          <a:bodyPr/>
          <a:lstStyle/>
          <a:p>
            <a:r>
              <a:rPr lang="ru-RU" dirty="0" smtClean="0"/>
              <a:t>Приведённая схема позволит более чётко представить процессы, происходящие в холодильнике.</a:t>
            </a:r>
            <a:br>
              <a:rPr lang="ru-RU" dirty="0" smtClean="0"/>
            </a:br>
            <a:endParaRPr lang="ru-RU" dirty="0"/>
          </a:p>
        </p:txBody>
      </p:sp>
    </p:spTree>
  </p:cSld>
  <p:clrMapOvr>
    <a:masterClrMapping/>
  </p:clrMapOvr>
  <p:transition>
    <p:fade/>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9" name="Picture 3" descr="C:\Documents and Settings\админ\Рабочий стол\холодильник\6490_001.jpg"/>
          <p:cNvPicPr>
            <a:picLocks noChangeAspect="1" noChangeArrowheads="1"/>
          </p:cNvPicPr>
          <p:nvPr/>
        </p:nvPicPr>
        <p:blipFill>
          <a:blip r:embed="rId2"/>
          <a:srcRect/>
          <a:stretch>
            <a:fillRect/>
          </a:stretch>
        </p:blipFill>
        <p:spPr bwMode="auto">
          <a:xfrm>
            <a:off x="0" y="0"/>
            <a:ext cx="9144000" cy="6940166"/>
          </a:xfrm>
          <a:prstGeom prst="rect">
            <a:avLst/>
          </a:prstGeom>
          <a:noFill/>
        </p:spPr>
      </p:pic>
    </p:spTree>
  </p:cSld>
  <p:clrMapOvr>
    <a:masterClrMapping/>
  </p:clrMapOvr>
  <p:transition>
    <p:fade/>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28596" y="214290"/>
            <a:ext cx="8229600" cy="868346"/>
          </a:xfrm>
        </p:spPr>
        <p:txBody>
          <a:bodyPr/>
          <a:lstStyle/>
          <a:p>
            <a:r>
              <a:rPr lang="ru-RU" dirty="0" smtClean="0"/>
              <a:t>Компрессор</a:t>
            </a:r>
            <a:endParaRPr lang="ru-RU" dirty="0"/>
          </a:p>
        </p:txBody>
      </p:sp>
      <p:sp>
        <p:nvSpPr>
          <p:cNvPr id="3" name="Содержимое 2"/>
          <p:cNvSpPr>
            <a:spLocks noGrp="1"/>
          </p:cNvSpPr>
          <p:nvPr>
            <p:ph idx="1"/>
          </p:nvPr>
        </p:nvSpPr>
        <p:spPr>
          <a:xfrm>
            <a:off x="457200" y="1142984"/>
            <a:ext cx="8229600" cy="5429288"/>
          </a:xfrm>
        </p:spPr>
        <p:txBody>
          <a:bodyPr>
            <a:normAutofit fontScale="62500" lnSpcReduction="20000"/>
          </a:bodyPr>
          <a:lstStyle/>
          <a:p>
            <a:pPr>
              <a:buNone/>
            </a:pPr>
            <a:r>
              <a:rPr lang="ru-RU" b="1" dirty="0" smtClean="0"/>
              <a:t>  Компрессор -</a:t>
            </a:r>
            <a:r>
              <a:rPr lang="ru-RU" dirty="0" smtClean="0"/>
              <a:t> какие же физические законы и процесс применимы в данном устройстве:</a:t>
            </a:r>
          </a:p>
          <a:p>
            <a:pPr>
              <a:buNone/>
            </a:pPr>
            <a:r>
              <a:rPr lang="ru-RU" dirty="0" smtClean="0"/>
              <a:t>  Вынужденные колебания поршня – тема механические колебания</a:t>
            </a:r>
          </a:p>
          <a:p>
            <a:pPr>
              <a:buNone/>
            </a:pPr>
            <a:r>
              <a:rPr lang="ru-RU" dirty="0" smtClean="0"/>
              <a:t>Поступательное и вращательное </a:t>
            </a:r>
          </a:p>
          <a:p>
            <a:pPr>
              <a:buNone/>
            </a:pPr>
            <a:r>
              <a:rPr lang="ru-RU" dirty="0" smtClean="0"/>
              <a:t>движение, равномерное о равноускоренное</a:t>
            </a:r>
          </a:p>
          <a:p>
            <a:pPr>
              <a:buNone/>
            </a:pPr>
            <a:r>
              <a:rPr lang="ru-RU" dirty="0" smtClean="0"/>
              <a:t>движение – поршень, коленчатый вал, шатун. </a:t>
            </a:r>
          </a:p>
          <a:p>
            <a:pPr>
              <a:buNone/>
            </a:pPr>
            <a:r>
              <a:rPr lang="ru-RU" dirty="0" smtClean="0"/>
              <a:t>Сжатие и расширение жидкости, парообразование</a:t>
            </a:r>
          </a:p>
          <a:p>
            <a:pPr>
              <a:buNone/>
            </a:pPr>
            <a:r>
              <a:rPr lang="ru-RU" dirty="0" smtClean="0"/>
              <a:t>и конденсация, агрегатное состояние вещества, </a:t>
            </a:r>
          </a:p>
          <a:p>
            <a:pPr>
              <a:buNone/>
            </a:pPr>
            <a:r>
              <a:rPr lang="ru-RU" dirty="0" smtClean="0"/>
              <a:t>давление газа и жидкости вот сколько тем </a:t>
            </a:r>
          </a:p>
          <a:p>
            <a:pPr>
              <a:buNone/>
            </a:pPr>
            <a:r>
              <a:rPr lang="ru-RU" dirty="0" smtClean="0"/>
              <a:t>из изучаемого предмета используется только</a:t>
            </a:r>
          </a:p>
          <a:p>
            <a:pPr>
              <a:buNone/>
            </a:pPr>
            <a:r>
              <a:rPr lang="ru-RU" dirty="0" smtClean="0"/>
              <a:t> в одном компрессоре. Кроме  того здесь </a:t>
            </a:r>
          </a:p>
          <a:p>
            <a:pPr>
              <a:buNone/>
            </a:pPr>
            <a:r>
              <a:rPr lang="ru-RU" dirty="0" smtClean="0"/>
              <a:t>необходимо учитывать такие понятия, </a:t>
            </a:r>
          </a:p>
          <a:p>
            <a:pPr>
              <a:buNone/>
            </a:pPr>
            <a:r>
              <a:rPr lang="ru-RU" dirty="0" smtClean="0"/>
              <a:t>я как сила трения, возникающая в подшипниках </a:t>
            </a:r>
          </a:p>
          <a:p>
            <a:pPr>
              <a:buNone/>
            </a:pPr>
            <a:r>
              <a:rPr lang="ru-RU" dirty="0" smtClean="0"/>
              <a:t>электродвигателя и самого компрессора, </a:t>
            </a:r>
          </a:p>
          <a:p>
            <a:pPr>
              <a:buNone/>
            </a:pPr>
            <a:r>
              <a:rPr lang="ru-RU" dirty="0" smtClean="0"/>
              <a:t>трение поршня о стенки цилиндра, понятие</a:t>
            </a:r>
          </a:p>
          <a:p>
            <a:pPr>
              <a:buNone/>
            </a:pPr>
            <a:r>
              <a:rPr lang="ru-RU" dirty="0" smtClean="0"/>
              <a:t> прочности материала, линейного </a:t>
            </a:r>
          </a:p>
          <a:p>
            <a:pPr>
              <a:buNone/>
            </a:pPr>
            <a:r>
              <a:rPr lang="ru-RU" dirty="0" smtClean="0"/>
              <a:t>расширения, текучесть жидкости т.к. хладагент </a:t>
            </a:r>
          </a:p>
          <a:p>
            <a:pPr>
              <a:buNone/>
            </a:pPr>
            <a:r>
              <a:rPr lang="ru-RU" dirty="0" smtClean="0"/>
              <a:t>должен находится в замкнутой герметичной </a:t>
            </a:r>
          </a:p>
          <a:p>
            <a:pPr>
              <a:buNone/>
            </a:pPr>
            <a:r>
              <a:rPr lang="ru-RU" dirty="0" smtClean="0"/>
              <a:t>системе, а он обладает высокой текучестью.</a:t>
            </a:r>
          </a:p>
          <a:p>
            <a:pPr>
              <a:buNone/>
            </a:pPr>
            <a:endParaRPr lang="ru-RU" dirty="0"/>
          </a:p>
        </p:txBody>
      </p:sp>
      <p:pic>
        <p:nvPicPr>
          <p:cNvPr id="5122" name="Picture 2" descr="C:\Documents and Settings\админ\Рабочий стол\холодильник\Компрессор холодильника..JPG"/>
          <p:cNvPicPr>
            <a:picLocks noChangeAspect="1" noChangeArrowheads="1"/>
          </p:cNvPicPr>
          <p:nvPr/>
        </p:nvPicPr>
        <p:blipFill>
          <a:blip r:embed="rId2"/>
          <a:srcRect/>
          <a:stretch>
            <a:fillRect/>
          </a:stretch>
        </p:blipFill>
        <p:spPr bwMode="auto">
          <a:xfrm>
            <a:off x="5786446" y="2285992"/>
            <a:ext cx="2957700" cy="3714776"/>
          </a:xfrm>
          <a:prstGeom prst="rect">
            <a:avLst/>
          </a:prstGeom>
          <a:noFill/>
        </p:spPr>
      </p:pic>
    </p:spTree>
  </p:cSld>
  <p:clrMapOvr>
    <a:masterClrMapping/>
  </p:clrMapOvr>
  <p:transition>
    <p:fade/>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28596" y="571480"/>
            <a:ext cx="8229600" cy="1143000"/>
          </a:xfrm>
        </p:spPr>
        <p:txBody>
          <a:bodyPr>
            <a:normAutofit fontScale="90000"/>
          </a:bodyPr>
          <a:lstStyle/>
          <a:p>
            <a:r>
              <a:rPr lang="ru-RU" dirty="0" smtClean="0"/>
              <a:t>Обозначим темы из курса физика, которые применимы в данном устройстве:</a:t>
            </a:r>
            <a:br>
              <a:rPr lang="ru-RU" dirty="0" smtClean="0"/>
            </a:br>
            <a:endParaRPr lang="ru-RU" dirty="0"/>
          </a:p>
        </p:txBody>
      </p:sp>
      <p:sp>
        <p:nvSpPr>
          <p:cNvPr id="3" name="Содержимое 2"/>
          <p:cNvSpPr>
            <a:spLocks noGrp="1"/>
          </p:cNvSpPr>
          <p:nvPr>
            <p:ph idx="1"/>
          </p:nvPr>
        </p:nvSpPr>
        <p:spPr>
          <a:xfrm>
            <a:off x="285720" y="1785926"/>
            <a:ext cx="8643998" cy="4929222"/>
          </a:xfrm>
        </p:spPr>
        <p:txBody>
          <a:bodyPr numCol="2">
            <a:normAutofit fontScale="62500" lnSpcReduction="20000"/>
          </a:bodyPr>
          <a:lstStyle/>
          <a:p>
            <a:pPr>
              <a:buNone/>
            </a:pPr>
            <a:r>
              <a:rPr lang="ru-RU" b="1" dirty="0" smtClean="0"/>
              <a:t>           </a:t>
            </a:r>
            <a:r>
              <a:rPr lang="en-US" b="1" dirty="0" smtClean="0"/>
              <a:t>I</a:t>
            </a:r>
            <a:r>
              <a:rPr lang="ru-RU" b="1" dirty="0" smtClean="0"/>
              <a:t>.КИНЕМАТИКА.</a:t>
            </a:r>
          </a:p>
          <a:p>
            <a:pPr>
              <a:buNone/>
            </a:pPr>
            <a:r>
              <a:rPr lang="ru-RU" dirty="0" smtClean="0"/>
              <a:t>1.  Движение тел</a:t>
            </a:r>
          </a:p>
          <a:p>
            <a:pPr>
              <a:buNone/>
            </a:pPr>
            <a:r>
              <a:rPr lang="ru-RU" dirty="0" smtClean="0"/>
              <a:t>2.  Кинематика, Относительность движения и покоя.</a:t>
            </a:r>
          </a:p>
          <a:p>
            <a:pPr>
              <a:buNone/>
            </a:pPr>
            <a:r>
              <a:rPr lang="ru-RU" dirty="0" smtClean="0"/>
              <a:t>3.  Траектория движения.</a:t>
            </a:r>
          </a:p>
          <a:p>
            <a:pPr>
              <a:buNone/>
            </a:pPr>
            <a:r>
              <a:rPr lang="ru-RU" dirty="0" smtClean="0"/>
              <a:t>4.  Поступательное и вращательное движения тела.</a:t>
            </a:r>
          </a:p>
          <a:p>
            <a:pPr>
              <a:buNone/>
            </a:pPr>
            <a:r>
              <a:rPr lang="ru-RU" dirty="0" smtClean="0"/>
              <a:t>5.  Движение точки.</a:t>
            </a:r>
          </a:p>
          <a:p>
            <a:pPr>
              <a:buNone/>
            </a:pPr>
            <a:r>
              <a:rPr lang="ru-RU" dirty="0" smtClean="0"/>
              <a:t>6.  Равномерное и прямолинейное  движение и его скорость.</a:t>
            </a:r>
          </a:p>
          <a:p>
            <a:pPr>
              <a:buNone/>
            </a:pPr>
            <a:r>
              <a:rPr lang="ru-RU" dirty="0" smtClean="0"/>
              <a:t>7.  Неравномерное прямолинейное движение и его скорость .</a:t>
            </a:r>
          </a:p>
          <a:p>
            <a:pPr>
              <a:buNone/>
            </a:pPr>
            <a:r>
              <a:rPr lang="ru-RU" dirty="0" smtClean="0"/>
              <a:t>8.  Ускорение при прямолинейном движении.</a:t>
            </a:r>
          </a:p>
          <a:p>
            <a:pPr>
              <a:buNone/>
            </a:pPr>
            <a:r>
              <a:rPr lang="ru-RU" dirty="0" smtClean="0"/>
              <a:t>9.  Криволинейное движение.</a:t>
            </a:r>
          </a:p>
          <a:p>
            <a:pPr>
              <a:buNone/>
            </a:pPr>
            <a:r>
              <a:rPr lang="ru-RU" dirty="0" smtClean="0"/>
              <a:t>10. Скорость криволинейного движения.</a:t>
            </a:r>
          </a:p>
          <a:p>
            <a:pPr>
              <a:buNone/>
            </a:pPr>
            <a:r>
              <a:rPr lang="ru-RU" dirty="0" smtClean="0"/>
              <a:t>           </a:t>
            </a:r>
            <a:r>
              <a:rPr lang="en-US" b="1" dirty="0" smtClean="0"/>
              <a:t>II</a:t>
            </a:r>
            <a:r>
              <a:rPr lang="ru-RU" b="1" dirty="0" smtClean="0"/>
              <a:t>.ДИНАМИКА.</a:t>
            </a:r>
          </a:p>
          <a:p>
            <a:pPr>
              <a:buNone/>
            </a:pPr>
            <a:r>
              <a:rPr lang="ru-RU" dirty="0" smtClean="0"/>
              <a:t>1.  Закон инерции.</a:t>
            </a:r>
          </a:p>
          <a:p>
            <a:pPr>
              <a:buNone/>
            </a:pPr>
            <a:r>
              <a:rPr lang="ru-RU" dirty="0" smtClean="0"/>
              <a:t>2.  Силы.</a:t>
            </a:r>
          </a:p>
          <a:p>
            <a:pPr>
              <a:buNone/>
            </a:pPr>
            <a:r>
              <a:rPr lang="ru-RU" dirty="0" smtClean="0"/>
              <a:t>3.  Уравновешивающиеся силы.</a:t>
            </a:r>
          </a:p>
          <a:p>
            <a:pPr>
              <a:buNone/>
            </a:pPr>
            <a:r>
              <a:rPr lang="ru-RU" dirty="0" smtClean="0"/>
              <a:t>4.  Точка приложения силы.</a:t>
            </a:r>
          </a:p>
          <a:p>
            <a:pPr>
              <a:buNone/>
            </a:pPr>
            <a:r>
              <a:rPr lang="ru-RU" dirty="0" smtClean="0"/>
              <a:t>5.  Равнодействующая сила.</a:t>
            </a:r>
          </a:p>
          <a:p>
            <a:pPr>
              <a:buNone/>
            </a:pPr>
            <a:r>
              <a:rPr lang="ru-RU" dirty="0" smtClean="0"/>
              <a:t>6.  Связь между силой и ускорением.</a:t>
            </a:r>
          </a:p>
          <a:p>
            <a:pPr>
              <a:buNone/>
            </a:pPr>
            <a:r>
              <a:rPr lang="ru-RU" dirty="0" smtClean="0"/>
              <a:t>7.  Все три закона Ньютона.</a:t>
            </a:r>
          </a:p>
          <a:p>
            <a:pPr>
              <a:buNone/>
            </a:pPr>
            <a:r>
              <a:rPr lang="ru-RU" dirty="0" smtClean="0"/>
              <a:t>8.  Закон сохранения импульса.</a:t>
            </a:r>
          </a:p>
          <a:p>
            <a:pPr>
              <a:buNone/>
            </a:pPr>
            <a:r>
              <a:rPr lang="ru-RU" dirty="0" smtClean="0"/>
              <a:t>9.  Деформация тела , виды деформации.</a:t>
            </a:r>
          </a:p>
          <a:p>
            <a:pPr>
              <a:buNone/>
            </a:pPr>
            <a:r>
              <a:rPr lang="ru-RU" dirty="0" smtClean="0"/>
              <a:t>10.Силы трения.</a:t>
            </a:r>
          </a:p>
          <a:p>
            <a:pPr>
              <a:buNone/>
            </a:pPr>
            <a:r>
              <a:rPr lang="ru-RU" b="1" dirty="0" smtClean="0"/>
              <a:t>                  </a:t>
            </a:r>
            <a:r>
              <a:rPr lang="en-US" b="1" dirty="0" smtClean="0"/>
              <a:t>III</a:t>
            </a:r>
            <a:r>
              <a:rPr lang="ru-RU" b="1" dirty="0" smtClean="0"/>
              <a:t> СТАТИКА.</a:t>
            </a:r>
          </a:p>
          <a:p>
            <a:pPr>
              <a:buNone/>
            </a:pPr>
            <a:r>
              <a:rPr lang="ru-RU" dirty="0" smtClean="0"/>
              <a:t>1.  Разложение сил на составляющие</a:t>
            </a:r>
          </a:p>
          <a:p>
            <a:pPr>
              <a:buNone/>
            </a:pPr>
            <a:r>
              <a:rPr lang="ru-RU" dirty="0" smtClean="0"/>
              <a:t>2.  Пара сил.</a:t>
            </a:r>
          </a:p>
          <a:p>
            <a:pPr>
              <a:buNone/>
            </a:pPr>
            <a:r>
              <a:rPr lang="ru-RU" dirty="0" smtClean="0"/>
              <a:t>3.  Центр тяжести.</a:t>
            </a:r>
          </a:p>
          <a:p>
            <a:pPr>
              <a:buNone/>
            </a:pPr>
            <a:r>
              <a:rPr lang="ru-RU" dirty="0" smtClean="0"/>
              <a:t>4.  Условия равновесия тел.</a:t>
            </a:r>
          </a:p>
          <a:p>
            <a:endParaRPr lang="ru-RU" dirty="0"/>
          </a:p>
        </p:txBody>
      </p:sp>
    </p:spTree>
  </p:cSld>
  <p:clrMapOvr>
    <a:masterClrMapping/>
  </p:clrMapOvr>
  <p:transition>
    <p:fade/>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357166"/>
            <a:ext cx="8229600" cy="6215106"/>
          </a:xfrm>
        </p:spPr>
        <p:txBody>
          <a:bodyPr numCol="2">
            <a:normAutofit fontScale="70000" lnSpcReduction="20000"/>
          </a:bodyPr>
          <a:lstStyle/>
          <a:p>
            <a:pPr>
              <a:buNone/>
            </a:pPr>
            <a:r>
              <a:rPr lang="ru-RU" dirty="0" smtClean="0"/>
              <a:t>         </a:t>
            </a:r>
            <a:r>
              <a:rPr lang="en-US" b="1" dirty="0" smtClean="0"/>
              <a:t>IV</a:t>
            </a:r>
            <a:r>
              <a:rPr lang="ru-RU" b="1" dirty="0" smtClean="0"/>
              <a:t> Работа и энергия.</a:t>
            </a:r>
          </a:p>
          <a:p>
            <a:pPr>
              <a:buNone/>
            </a:pPr>
            <a:r>
              <a:rPr lang="ru-RU" dirty="0" smtClean="0"/>
              <a:t>1.  Работа силы.</a:t>
            </a:r>
          </a:p>
          <a:p>
            <a:pPr>
              <a:buNone/>
            </a:pPr>
            <a:r>
              <a:rPr lang="ru-RU" dirty="0" smtClean="0"/>
              <a:t>2.  Потенциальная энергия.</a:t>
            </a:r>
          </a:p>
          <a:p>
            <a:pPr>
              <a:buNone/>
            </a:pPr>
            <a:r>
              <a:rPr lang="ru-RU" dirty="0" smtClean="0"/>
              <a:t>3.  Кинетическая энергия.</a:t>
            </a:r>
          </a:p>
          <a:p>
            <a:pPr>
              <a:buNone/>
            </a:pPr>
            <a:r>
              <a:rPr lang="ru-RU" dirty="0" smtClean="0"/>
              <a:t>4.  Закон сохранения энергии.</a:t>
            </a:r>
          </a:p>
          <a:p>
            <a:pPr>
              <a:buNone/>
            </a:pPr>
            <a:r>
              <a:rPr lang="ru-RU" dirty="0" smtClean="0"/>
              <a:t>5. Мощность. Расчёт мощности механизмов.</a:t>
            </a:r>
          </a:p>
          <a:p>
            <a:pPr>
              <a:buNone/>
            </a:pPr>
            <a:r>
              <a:rPr lang="ru-RU" dirty="0" smtClean="0"/>
              <a:t>6.  Коэффициент полезного действия механизмов.</a:t>
            </a:r>
          </a:p>
          <a:p>
            <a:pPr>
              <a:buNone/>
            </a:pPr>
            <a:r>
              <a:rPr lang="ru-RU" dirty="0" smtClean="0"/>
              <a:t>    </a:t>
            </a:r>
            <a:r>
              <a:rPr lang="en-US" b="1" dirty="0" smtClean="0"/>
              <a:t>V</a:t>
            </a:r>
            <a:r>
              <a:rPr lang="ru-RU" b="1" dirty="0" smtClean="0"/>
              <a:t> Криволинейное движение.</a:t>
            </a:r>
          </a:p>
          <a:p>
            <a:pPr>
              <a:buNone/>
            </a:pPr>
            <a:r>
              <a:rPr lang="ru-RU" dirty="0" smtClean="0"/>
              <a:t>1.  Ускорение при криволинейном движении.</a:t>
            </a:r>
          </a:p>
          <a:p>
            <a:pPr>
              <a:buNone/>
            </a:pPr>
            <a:r>
              <a:rPr lang="ru-RU" dirty="0" smtClean="0"/>
              <a:t>2.  Силы при равномерном движении по окружности.</a:t>
            </a:r>
          </a:p>
          <a:p>
            <a:pPr>
              <a:buNone/>
            </a:pPr>
            <a:r>
              <a:rPr lang="ru-RU" dirty="0" smtClean="0"/>
              <a:t>3.  Угловая скорость.</a:t>
            </a:r>
          </a:p>
          <a:p>
            <a:pPr>
              <a:buNone/>
            </a:pPr>
            <a:r>
              <a:rPr lang="ru-RU" dirty="0" smtClean="0"/>
              <a:t>       </a:t>
            </a:r>
            <a:r>
              <a:rPr lang="en-US" b="1" dirty="0" smtClean="0"/>
              <a:t>VI</a:t>
            </a:r>
            <a:r>
              <a:rPr lang="ru-RU" b="1" dirty="0" smtClean="0"/>
              <a:t>  Гидростатика.</a:t>
            </a:r>
          </a:p>
          <a:p>
            <a:pPr>
              <a:buNone/>
            </a:pPr>
            <a:r>
              <a:rPr lang="ru-RU" dirty="0" smtClean="0"/>
              <a:t>1.   Силы давления.</a:t>
            </a:r>
          </a:p>
          <a:p>
            <a:pPr>
              <a:buNone/>
            </a:pPr>
            <a:r>
              <a:rPr lang="ru-RU" dirty="0" smtClean="0"/>
              <a:t>2.  Закон Паскаля.</a:t>
            </a:r>
          </a:p>
          <a:p>
            <a:pPr>
              <a:buNone/>
            </a:pPr>
            <a:r>
              <a:rPr lang="ru-RU" dirty="0" smtClean="0"/>
              <a:t>       </a:t>
            </a:r>
            <a:r>
              <a:rPr lang="en-US" b="1" dirty="0" smtClean="0"/>
              <a:t>VII</a:t>
            </a:r>
            <a:r>
              <a:rPr lang="ru-RU" b="1" dirty="0" smtClean="0"/>
              <a:t> Аэростатика.</a:t>
            </a:r>
          </a:p>
          <a:p>
            <a:pPr>
              <a:buNone/>
            </a:pPr>
            <a:r>
              <a:rPr lang="ru-RU" dirty="0" smtClean="0"/>
              <a:t>1.  Механические свойства газов.</a:t>
            </a:r>
          </a:p>
          <a:p>
            <a:pPr>
              <a:buNone/>
            </a:pPr>
            <a:r>
              <a:rPr lang="ru-RU" dirty="0" smtClean="0"/>
              <a:t>2.  Разрежающие насосы.</a:t>
            </a:r>
          </a:p>
          <a:p>
            <a:pPr>
              <a:buNone/>
            </a:pPr>
            <a:r>
              <a:rPr lang="ru-RU" b="1" dirty="0" smtClean="0"/>
              <a:t> </a:t>
            </a:r>
          </a:p>
          <a:p>
            <a:pPr>
              <a:buNone/>
            </a:pPr>
            <a:r>
              <a:rPr lang="ru-RU" b="1" dirty="0" smtClean="0"/>
              <a:t>      </a:t>
            </a:r>
            <a:r>
              <a:rPr lang="en-US" b="1" dirty="0" smtClean="0"/>
              <a:t>VIII</a:t>
            </a:r>
            <a:r>
              <a:rPr lang="ru-RU" b="1" dirty="0" smtClean="0"/>
              <a:t> Гидродинамика и аэродинамика.</a:t>
            </a:r>
          </a:p>
          <a:p>
            <a:pPr>
              <a:buNone/>
            </a:pPr>
            <a:r>
              <a:rPr lang="ru-RU" dirty="0" smtClean="0"/>
              <a:t>1.  Давление в движущейся жидкости.</a:t>
            </a:r>
          </a:p>
          <a:p>
            <a:pPr>
              <a:buNone/>
            </a:pPr>
            <a:r>
              <a:rPr lang="ru-RU" dirty="0" smtClean="0"/>
              <a:t>2.  Течение жидкости по трубам. Трение жидкости.</a:t>
            </a:r>
          </a:p>
          <a:p>
            <a:pPr>
              <a:buNone/>
            </a:pPr>
            <a:r>
              <a:rPr lang="ru-RU" dirty="0" smtClean="0"/>
              <a:t>3.  Закон Бернулли.</a:t>
            </a:r>
          </a:p>
          <a:p>
            <a:pPr>
              <a:buNone/>
            </a:pPr>
            <a:r>
              <a:rPr lang="ru-RU" b="1" dirty="0" smtClean="0"/>
              <a:t>     </a:t>
            </a:r>
            <a:r>
              <a:rPr lang="en-US" b="1" dirty="0" smtClean="0"/>
              <a:t>IX</a:t>
            </a:r>
            <a:r>
              <a:rPr lang="ru-RU" b="1" dirty="0" smtClean="0"/>
              <a:t> Тепловое расширение твердых и жидких тел.</a:t>
            </a:r>
          </a:p>
          <a:p>
            <a:pPr>
              <a:buNone/>
            </a:pPr>
            <a:r>
              <a:rPr lang="ru-RU" dirty="0" smtClean="0"/>
              <a:t>1.  Формула линейного расширения тел.</a:t>
            </a:r>
          </a:p>
          <a:p>
            <a:pPr>
              <a:buNone/>
            </a:pPr>
            <a:r>
              <a:rPr lang="ru-RU" dirty="0" smtClean="0"/>
              <a:t>2.  Формула объёмного расширения тел.</a:t>
            </a:r>
          </a:p>
          <a:p>
            <a:pPr>
              <a:buNone/>
            </a:pPr>
            <a:r>
              <a:rPr lang="ru-RU" b="1" dirty="0" smtClean="0"/>
              <a:t>       </a:t>
            </a:r>
            <a:r>
              <a:rPr lang="en-US" b="1" dirty="0" smtClean="0"/>
              <a:t>X</a:t>
            </a:r>
            <a:r>
              <a:rPr lang="ru-RU" b="1" dirty="0" smtClean="0"/>
              <a:t> Свойства газов.</a:t>
            </a:r>
          </a:p>
          <a:p>
            <a:pPr>
              <a:buNone/>
            </a:pPr>
            <a:r>
              <a:rPr lang="ru-RU" dirty="0" smtClean="0"/>
              <a:t>1.  Изотермические процессы.</a:t>
            </a:r>
          </a:p>
          <a:p>
            <a:pPr>
              <a:buNone/>
            </a:pPr>
            <a:r>
              <a:rPr lang="ru-RU" b="1" dirty="0" smtClean="0"/>
              <a:t>    </a:t>
            </a:r>
            <a:r>
              <a:rPr lang="en-US" b="1" dirty="0" smtClean="0"/>
              <a:t>XI</a:t>
            </a:r>
            <a:r>
              <a:rPr lang="ru-RU" b="1" dirty="0" smtClean="0"/>
              <a:t> Упругость и прочность.</a:t>
            </a:r>
            <a:endParaRPr lang="ru-RU" dirty="0" smtClean="0"/>
          </a:p>
          <a:p>
            <a:pPr>
              <a:buNone/>
            </a:pPr>
            <a:r>
              <a:rPr lang="ru-RU" dirty="0" smtClean="0"/>
              <a:t>1.  Упругие и пластичные деформации.</a:t>
            </a:r>
          </a:p>
          <a:p>
            <a:pPr>
              <a:buNone/>
            </a:pPr>
            <a:r>
              <a:rPr lang="ru-RU" dirty="0" smtClean="0"/>
              <a:t>2.  Закон Гука.</a:t>
            </a:r>
          </a:p>
          <a:p>
            <a:endParaRPr lang="ru-RU" dirty="0"/>
          </a:p>
        </p:txBody>
      </p:sp>
    </p:spTree>
  </p:cSld>
  <p:clrMapOvr>
    <a:masterClrMapping/>
  </p:clrMapOvr>
  <p:transition>
    <p:fade/>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28596" y="500042"/>
            <a:ext cx="8229600" cy="6095070"/>
          </a:xfrm>
        </p:spPr>
        <p:txBody>
          <a:bodyPr>
            <a:normAutofit fontScale="77500" lnSpcReduction="20000"/>
          </a:bodyPr>
          <a:lstStyle/>
          <a:p>
            <a:pPr>
              <a:buNone/>
            </a:pPr>
            <a:r>
              <a:rPr lang="ru-RU" dirty="0" smtClean="0"/>
              <a:t>        Вот только часть тех явлений и физических законов, о  которых может идти речь  при рассмотрении работы только </a:t>
            </a:r>
            <a:r>
              <a:rPr lang="ru-RU" b="1" dirty="0" smtClean="0"/>
              <a:t>одного</a:t>
            </a:r>
            <a:r>
              <a:rPr lang="ru-RU" dirty="0" smtClean="0"/>
              <a:t> из составляющих холодильную систему устройств. Если рассматривать работу электродвигателя то обнаружим следующие законы и явления, без которых невозможно ни сконструировать , ни эксплуатировать электрооборудование. Расчёт предохранителей напрямую связан с законом Ома. Наладка и ремонт оборудования – закон Кирхгофа. Работа электромагнитного реле – явление самоиндукции, магнитные свойства вещества (металлический якорь), электрическое активное сопротивление, индуктивное сопротивление катушки. Понятие о разности потенциалов и напряжении, ЭДС и силе тока. Электрический конденсатор – способность накопления и разделения зарядов. Понятие о диэлектриках  и их свойствах. Диэлектрики применяются как изоляторы для изготовления проводов, используемых в конструкции холодильника. Поэтому можно смело утверждать, что без знания  </a:t>
            </a:r>
            <a:r>
              <a:rPr lang="ru-RU" b="1" dirty="0" smtClean="0"/>
              <a:t>ФИЗИКИ</a:t>
            </a:r>
            <a:r>
              <a:rPr lang="ru-RU" dirty="0" smtClean="0"/>
              <a:t> невозможно осваивать выбранную специальность. Физические явления и процессы лежат в основе любого явления, происходящего в нашей жизни.</a:t>
            </a:r>
          </a:p>
          <a:p>
            <a:endParaRPr lang="ru-RU" dirty="0"/>
          </a:p>
        </p:txBody>
      </p:sp>
    </p:spTree>
  </p:cSld>
  <p:clrMapOvr>
    <a:masterClrMapping/>
  </p:clrMapOvr>
  <p:transition>
    <p:fade/>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57158" y="2928934"/>
            <a:ext cx="8229600" cy="868346"/>
          </a:xfrm>
        </p:spPr>
        <p:txBody>
          <a:bodyPr>
            <a:noAutofit/>
          </a:bodyPr>
          <a:lstStyle/>
          <a:p>
            <a:r>
              <a:rPr lang="ru-RU" sz="7200" i="1" dirty="0" smtClean="0">
                <a:latin typeface="+mn-lt"/>
              </a:rPr>
              <a:t>Спасибо за внимание!</a:t>
            </a:r>
            <a:endParaRPr lang="ru-RU" sz="7200" i="1" dirty="0">
              <a:latin typeface="+mn-lt"/>
            </a:endParaRPr>
          </a:p>
        </p:txBody>
      </p:sp>
    </p:spTree>
  </p:cSld>
  <p:clrMapOvr>
    <a:masterClrMapping/>
  </p:clrMapOvr>
  <p:transition>
    <p:fad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571472" y="357166"/>
            <a:ext cx="8229600" cy="771532"/>
          </a:xfrm>
        </p:spPr>
        <p:txBody>
          <a:bodyPr/>
          <a:lstStyle/>
          <a:p>
            <a:r>
              <a:rPr lang="ru-RU" dirty="0" smtClean="0"/>
              <a:t>Холодильник</a:t>
            </a:r>
            <a:endParaRPr lang="ru-RU" dirty="0"/>
          </a:p>
        </p:txBody>
      </p:sp>
      <p:sp>
        <p:nvSpPr>
          <p:cNvPr id="3" name="Подзаголовок 2"/>
          <p:cNvSpPr>
            <a:spLocks noGrp="1"/>
          </p:cNvSpPr>
          <p:nvPr>
            <p:ph type="subTitle" idx="1"/>
          </p:nvPr>
        </p:nvSpPr>
        <p:spPr>
          <a:xfrm>
            <a:off x="214282" y="1357298"/>
            <a:ext cx="8715436" cy="5286412"/>
          </a:xfrm>
        </p:spPr>
        <p:txBody>
          <a:bodyPr>
            <a:normAutofit fontScale="77500" lnSpcReduction="20000"/>
          </a:bodyPr>
          <a:lstStyle/>
          <a:p>
            <a:r>
              <a:rPr lang="ru-RU" dirty="0" smtClean="0"/>
              <a:t>Холодильник — устройство, поддерживающее низкую температуру в теплоизолированной камере. Применяется обычно для хранения пищи или предметов, требующих хранения в прохладном месте (лекарства, косметика). Бытовой холодильник имеется почти в каждой семье. Работа холодильника основана на использовании теплового насоса, переносящего тепло из рабочей камеры холодильника наружу, где оно рассеивается во внешнюю среду. Существуют также промышленные холодильники, объём рабочей камеры которых может достигать десятков и сотен кубометров, они используются, например, на предприятиях общественного питания, мясокомбинатах, промышленных производствах.</a:t>
            </a:r>
          </a:p>
          <a:p>
            <a:endParaRPr lang="ru-RU" dirty="0" smtClean="0"/>
          </a:p>
          <a:p>
            <a:r>
              <a:rPr lang="ru-RU" dirty="0" smtClean="0"/>
              <a:t>Холодильники могут подразделяться на два вида: среднетемпературные камеры для хранения продуктов и низкотемпературные морозильники. Однако в последнее время наибольшее распространение получили двухкамерные холодильники, включающие в себя оба компонента. Первые двухкамерные холодильники были выпущены фирмой Дженерал Электрик.</a:t>
            </a:r>
            <a:endParaRPr lang="ru-RU" dirty="0"/>
          </a:p>
        </p:txBody>
      </p:sp>
    </p:spTree>
  </p:cSld>
  <p:clrMapOvr>
    <a:masterClrMapping/>
  </p:clrMapOvr>
  <p:transition advTm="600000">
    <p:fad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28596" y="214290"/>
            <a:ext cx="8229600" cy="1143000"/>
          </a:xfrm>
        </p:spPr>
        <p:txBody>
          <a:bodyPr/>
          <a:lstStyle/>
          <a:p>
            <a:r>
              <a:rPr lang="ru-RU" dirty="0" smtClean="0"/>
              <a:t>История создания</a:t>
            </a:r>
            <a:endParaRPr lang="ru-RU" dirty="0"/>
          </a:p>
        </p:txBody>
      </p:sp>
      <p:sp>
        <p:nvSpPr>
          <p:cNvPr id="3" name="Содержимое 2"/>
          <p:cNvSpPr>
            <a:spLocks noGrp="1"/>
          </p:cNvSpPr>
          <p:nvPr>
            <p:ph idx="1"/>
          </p:nvPr>
        </p:nvSpPr>
        <p:spPr>
          <a:xfrm>
            <a:off x="428596" y="1285860"/>
            <a:ext cx="8501122" cy="5357850"/>
          </a:xfrm>
        </p:spPr>
        <p:txBody>
          <a:bodyPr>
            <a:normAutofit fontScale="92500" lnSpcReduction="20000"/>
          </a:bodyPr>
          <a:lstStyle/>
          <a:p>
            <a:pPr>
              <a:buNone/>
            </a:pPr>
            <a:r>
              <a:rPr lang="ru-RU" dirty="0" smtClean="0"/>
              <a:t>       Первый бытовой холодильник был создан в 1913 году. Как и промышленные холодильники, он работал с использованием принципа теплового насоса. В первых бытовых холодильниках в качестве охлаждающей жидкости использовались достаточно токсичные вещества.</a:t>
            </a:r>
          </a:p>
          <a:p>
            <a:pPr>
              <a:buNone/>
            </a:pPr>
            <a:r>
              <a:rPr lang="ru-RU" dirty="0" smtClean="0"/>
              <a:t>       Первая получившая широкое распространение модель холодильника Monitor-Top была произведена фирмой General Electric в 1927 году.</a:t>
            </a:r>
          </a:p>
          <a:p>
            <a:pPr>
              <a:buNone/>
            </a:pPr>
            <a:r>
              <a:rPr lang="ru-RU" dirty="0" smtClean="0"/>
              <a:t>       В СССР первые образцы бытового холодильника производятся в 1937 г. Серийный выпуск начался в 1939 г. (до начала Великой Отечественной войны выпущено несколько тысяч экземпляров). Массовое производство запущено в 1950 г. К 1962 году холодильники имели: в США — 98,3% семей, в Италии — 20%, а в СССР — 5,3% семей.</a:t>
            </a:r>
            <a:endParaRPr lang="ru-RU" dirty="0"/>
          </a:p>
        </p:txBody>
      </p:sp>
    </p:spTree>
  </p:cSld>
  <p:clrMapOvr>
    <a:masterClrMapping/>
  </p:clrMapOvr>
  <p:transition>
    <p:fad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Принцип действия компрессионного холодильника</a:t>
            </a:r>
            <a:endParaRPr lang="ru-RU" dirty="0"/>
          </a:p>
        </p:txBody>
      </p:sp>
      <p:sp>
        <p:nvSpPr>
          <p:cNvPr id="3" name="Содержимое 2"/>
          <p:cNvSpPr>
            <a:spLocks noGrp="1"/>
          </p:cNvSpPr>
          <p:nvPr>
            <p:ph idx="1"/>
          </p:nvPr>
        </p:nvSpPr>
        <p:spPr>
          <a:xfrm>
            <a:off x="214282" y="1643050"/>
            <a:ext cx="8715436" cy="5214950"/>
          </a:xfrm>
        </p:spPr>
        <p:txBody>
          <a:bodyPr>
            <a:normAutofit fontScale="70000" lnSpcReduction="20000"/>
          </a:bodyPr>
          <a:lstStyle/>
          <a:p>
            <a:pPr>
              <a:buNone/>
            </a:pPr>
            <a:r>
              <a:rPr lang="ru-RU" dirty="0" smtClean="0"/>
              <a:t>       Теоретической основой, на которой построен принцип работы холодильников, является второе начало термодинамики. Охлаждающий газ в холодильниках совершает так называемый обратный цикл Карно (</a:t>
            </a:r>
            <a:r>
              <a:rPr lang="ru-RU" dirty="0"/>
              <a:t>В процессе Карно термодинамическая система выполняет механическую работу и обменивается </a:t>
            </a:r>
            <a:r>
              <a:rPr lang="ru-RU" dirty="0" smtClean="0"/>
              <a:t>теплотой</a:t>
            </a:r>
            <a:r>
              <a:rPr lang="ru-RU" dirty="0"/>
              <a:t> с двумя тепловыми резервуарами, имеющими постоянные, но различающиеся температуры. Резервуар с более высокой температурой называется нагревателем, а с более низкой температурой — </a:t>
            </a:r>
            <a:r>
              <a:rPr lang="ru-RU" dirty="0" smtClean="0"/>
              <a:t>холодильником). При этом основная передача тепла основана не на цикле Карно, а на фазовых переходах — испарении и конденсации. В принципе возможно создание холодильника, использующего только цикл Карно, но при этом для достижения высокой производительности потребуется или компрессор, создающий очень высокое давление, или очень большая площадь охлаждающего и нагревающего теплообменника. Хладагент под давлением через дросселирующее отверстие (капилляр или ТРВ) поступает в испаритель, где за счёт резкого уменьшения давления происходит испарение жидкости и превращение её в пар. При этом хладагент отнимает тепло у внутренних стенок испарителя, за счёт чего происходит охлаждение внутреннего пространства холодильника.</a:t>
            </a:r>
            <a:endParaRPr lang="ru-RU" dirty="0"/>
          </a:p>
        </p:txBody>
      </p:sp>
    </p:spTree>
  </p:cSld>
  <p:clrMapOvr>
    <a:masterClrMapping/>
  </p:clrMapOvr>
  <p:transition>
    <p:fad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0" y="500042"/>
            <a:ext cx="8929718" cy="6072230"/>
          </a:xfrm>
        </p:spPr>
        <p:txBody>
          <a:bodyPr>
            <a:normAutofit fontScale="62500" lnSpcReduction="20000"/>
          </a:bodyPr>
          <a:lstStyle/>
          <a:p>
            <a:pPr>
              <a:buNone/>
            </a:pPr>
            <a:r>
              <a:rPr lang="ru-RU" dirty="0" smtClean="0"/>
              <a:t>          Компрессор засасывает из испарителя хладагент в виде пара, сжимает его, за счёт чего температура хладагента повышается и выталкивает в конденсатор.</a:t>
            </a:r>
          </a:p>
          <a:p>
            <a:pPr>
              <a:buNone/>
            </a:pPr>
            <a:r>
              <a:rPr lang="ru-RU" dirty="0" smtClean="0"/>
              <a:t>         В конденсаторе, нагретый в результате сжатия хладагент остывает, отдавая тепло во внешнюю среду, и конденсируется, то есть превращается в жидкость. Процесс повторяется вновь. Таким образом, в конденсаторе хладагент под воздействием высокого давления конденсируется и переходит в жидкое состояние, выделяя тепло, а в испарителе под воздействием низкого давления вскипает и переходит в газообразное, поглощая тепло. Терморегулирующий вентиль (ТРВ) необходим для создания необходимой разности давлений между конденсатором и испарителем, при которой происходит цикл теплопередачи. Он позволяет правильно (наиболее полно) заполнять внутренний объём испарителя вскипевшим хладагентом. Пропускное сечение ТРВ изменяется по мере снижения тепловой нагрузки на испаритель, при понижении температуры в камере количество циркулирующего хладагента уменьшается. Капилляр — это аналог ТРВ. Он не меняет своё сечение, а дросселирует определённое количество хладагента, зависящее от давления на входе и выходе капилляра, его диаметра и типа хладагента.</a:t>
            </a:r>
          </a:p>
          <a:p>
            <a:pPr>
              <a:buNone/>
            </a:pPr>
            <a:r>
              <a:rPr lang="ru-RU" dirty="0" smtClean="0"/>
              <a:t>         Обычно также присутствует теплообменник, выравнивающий температуру на выходе из конденсатора и из испарителя. В результате к дросселю поступает уже охлаждённый хладагент, который затем ещё сильнее охлаждается в испарителе, в то время как хладагент, поступивший из испарителя подогревается, прежде чем поступить в компрессор и конденсатор. Это позволяет увеличить эффективность холодильника. При достижении необходимой температуры температурный датчик размыкает электрическую цепь и компрессор останавливается. При повышении температуры (за счёт внешних факторов) датчик вновь включает компрессор.</a:t>
            </a:r>
            <a:endParaRPr lang="ru-RU" dirty="0"/>
          </a:p>
        </p:txBody>
      </p:sp>
    </p:spTree>
  </p:cSld>
  <p:clrMapOvr>
    <a:masterClrMapping/>
  </p:clrMapOvr>
  <p:transition>
    <p:fad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214282" y="285728"/>
            <a:ext cx="8472518" cy="6023632"/>
          </a:xfrm>
        </p:spPr>
        <p:txBody>
          <a:bodyPr>
            <a:normAutofit fontScale="77500" lnSpcReduction="20000"/>
          </a:bodyPr>
          <a:lstStyle/>
          <a:p>
            <a:pPr>
              <a:buNone/>
            </a:pPr>
            <a:r>
              <a:rPr lang="ru-RU" dirty="0" smtClean="0"/>
              <a:t>                           Итак бытовой холодильник !</a:t>
            </a:r>
          </a:p>
          <a:p>
            <a:pPr>
              <a:buNone/>
            </a:pPr>
            <a:r>
              <a:rPr lang="ru-RU" dirty="0" smtClean="0"/>
              <a:t>        Что общего между бытовым электроприбором (как официально его называют) и самым интересным предметом, изучаемым в школе </a:t>
            </a:r>
            <a:r>
              <a:rPr lang="ru-RU" b="1" dirty="0" smtClean="0"/>
              <a:t>ФИЗИКОЙ</a:t>
            </a:r>
            <a:r>
              <a:rPr lang="ru-RU" dirty="0" smtClean="0"/>
              <a:t>. Давайте рассмотрим эту     связь. Прежде всего для начала вспомним для чего предназначен  этот красивый белый шкаф.</a:t>
            </a:r>
          </a:p>
          <a:p>
            <a:pPr>
              <a:buNone/>
            </a:pPr>
            <a:r>
              <a:rPr lang="ru-RU" dirty="0" smtClean="0"/>
              <a:t>  Главная задача, которую </a:t>
            </a:r>
          </a:p>
          <a:p>
            <a:pPr>
              <a:buNone/>
            </a:pPr>
            <a:r>
              <a:rPr lang="ru-RU" dirty="0" smtClean="0"/>
              <a:t>он должен выполнить  -  это сохранение </a:t>
            </a:r>
          </a:p>
          <a:p>
            <a:pPr>
              <a:buNone/>
            </a:pPr>
            <a:r>
              <a:rPr lang="ru-RU" dirty="0" smtClean="0"/>
              <a:t>в пригодном для употребления виде </a:t>
            </a:r>
          </a:p>
          <a:p>
            <a:pPr>
              <a:buNone/>
            </a:pPr>
            <a:r>
              <a:rPr lang="ru-RU" dirty="0" smtClean="0"/>
              <a:t>продуктов питания. Добиться выполнения </a:t>
            </a:r>
          </a:p>
          <a:p>
            <a:pPr>
              <a:buNone/>
            </a:pPr>
            <a:r>
              <a:rPr lang="ru-RU" dirty="0" smtClean="0"/>
              <a:t>поставленной задачи поможет </a:t>
            </a:r>
          </a:p>
          <a:p>
            <a:pPr>
              <a:buNone/>
            </a:pPr>
            <a:r>
              <a:rPr lang="ru-RU" dirty="0" smtClean="0"/>
              <a:t> холод, т.е. необходимо в</a:t>
            </a:r>
          </a:p>
          <a:p>
            <a:pPr>
              <a:buNone/>
            </a:pPr>
            <a:r>
              <a:rPr lang="ru-RU" dirty="0" smtClean="0"/>
              <a:t> относительно небольшом объёме </a:t>
            </a:r>
          </a:p>
          <a:p>
            <a:pPr>
              <a:buNone/>
            </a:pPr>
            <a:r>
              <a:rPr lang="ru-RU" dirty="0" smtClean="0"/>
              <a:t>в любое время года иметь низкую,</a:t>
            </a:r>
          </a:p>
          <a:p>
            <a:pPr>
              <a:buNone/>
            </a:pPr>
            <a:r>
              <a:rPr lang="ru-RU" dirty="0" smtClean="0"/>
              <a:t> а иногда и довольно низкую</a:t>
            </a:r>
          </a:p>
          <a:p>
            <a:pPr>
              <a:buNone/>
            </a:pPr>
            <a:r>
              <a:rPr lang="ru-RU" dirty="0" smtClean="0"/>
              <a:t> температуру. Как этого достичь? </a:t>
            </a:r>
          </a:p>
          <a:p>
            <a:pPr>
              <a:buNone/>
            </a:pPr>
            <a:r>
              <a:rPr lang="ru-RU" dirty="0" smtClean="0"/>
              <a:t>Вот тут и приходят на помощь знания </a:t>
            </a:r>
          </a:p>
          <a:p>
            <a:pPr>
              <a:buNone/>
            </a:pPr>
            <a:r>
              <a:rPr lang="ru-RU" dirty="0" smtClean="0"/>
              <a:t>законов физики и физических процессов.</a:t>
            </a:r>
            <a:endParaRPr lang="ru-RU" dirty="0"/>
          </a:p>
        </p:txBody>
      </p:sp>
      <p:pic>
        <p:nvPicPr>
          <p:cNvPr id="1026" name="Picture 2" descr="C:\Documents and Settings\админ\Рабочий стол\холодильник\LG_GR-409GLQA.jpg"/>
          <p:cNvPicPr>
            <a:picLocks noChangeAspect="1" noChangeArrowheads="1"/>
          </p:cNvPicPr>
          <p:nvPr/>
        </p:nvPicPr>
        <p:blipFill>
          <a:blip r:embed="rId2"/>
          <a:srcRect/>
          <a:stretch>
            <a:fillRect/>
          </a:stretch>
        </p:blipFill>
        <p:spPr bwMode="auto">
          <a:xfrm>
            <a:off x="5715008" y="2071678"/>
            <a:ext cx="3125538" cy="3883899"/>
          </a:xfrm>
          <a:prstGeom prst="rect">
            <a:avLst/>
          </a:prstGeom>
          <a:noFill/>
        </p:spPr>
      </p:pic>
    </p:spTree>
  </p:cSld>
  <p:clrMapOvr>
    <a:masterClrMapping/>
  </p:clrMapOvr>
  <p:transition>
    <p:fad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00034" y="214290"/>
            <a:ext cx="8229600" cy="1000132"/>
          </a:xfrm>
        </p:spPr>
        <p:txBody>
          <a:bodyPr>
            <a:normAutofit fontScale="90000"/>
          </a:bodyPr>
          <a:lstStyle/>
          <a:p>
            <a:r>
              <a:rPr lang="ru-RU" dirty="0" smtClean="0"/>
              <a:t>Посмотрим как устроен бытовой холодильник</a:t>
            </a:r>
            <a:endParaRPr lang="ru-RU" dirty="0"/>
          </a:p>
        </p:txBody>
      </p:sp>
      <p:pic>
        <p:nvPicPr>
          <p:cNvPr id="2051" name="Picture 3" descr="C:\Documents and Settings\админ\Рабочий стол\холодильник\f_4906acbfd8f71.jpg"/>
          <p:cNvPicPr>
            <a:picLocks noChangeAspect="1" noChangeArrowheads="1"/>
          </p:cNvPicPr>
          <p:nvPr/>
        </p:nvPicPr>
        <p:blipFill>
          <a:blip r:embed="rId2"/>
          <a:srcRect/>
          <a:stretch>
            <a:fillRect/>
          </a:stretch>
        </p:blipFill>
        <p:spPr bwMode="auto">
          <a:xfrm>
            <a:off x="1714480" y="1357298"/>
            <a:ext cx="5786478" cy="5286388"/>
          </a:xfrm>
          <a:prstGeom prst="rect">
            <a:avLst/>
          </a:prstGeom>
          <a:noFill/>
        </p:spPr>
      </p:pic>
    </p:spTree>
  </p:cSld>
  <p:clrMapOvr>
    <a:masterClrMapping/>
  </p:clrMapOvr>
  <p:transition>
    <p:fad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225536"/>
          </a:xfrm>
        </p:spPr>
        <p:txBody>
          <a:bodyPr>
            <a:normAutofit fontScale="90000"/>
          </a:bodyPr>
          <a:lstStyle/>
          <a:p>
            <a:r>
              <a:rPr lang="ru-RU" dirty="0" smtClean="0"/>
              <a:t>Любой  холодильник состоит из следующих основных частей:</a:t>
            </a:r>
            <a:br>
              <a:rPr lang="ru-RU" dirty="0" smtClean="0"/>
            </a:br>
            <a:endParaRPr lang="ru-RU" dirty="0"/>
          </a:p>
        </p:txBody>
      </p:sp>
      <p:sp>
        <p:nvSpPr>
          <p:cNvPr id="3" name="Содержимое 2"/>
          <p:cNvSpPr>
            <a:spLocks noGrp="1"/>
          </p:cNvSpPr>
          <p:nvPr>
            <p:ph idx="1"/>
          </p:nvPr>
        </p:nvSpPr>
        <p:spPr>
          <a:xfrm>
            <a:off x="428596" y="1500174"/>
            <a:ext cx="8229600" cy="5143536"/>
          </a:xfrm>
        </p:spPr>
        <p:txBody>
          <a:bodyPr>
            <a:normAutofit fontScale="70000" lnSpcReduction="20000"/>
          </a:bodyPr>
          <a:lstStyle/>
          <a:p>
            <a:pPr>
              <a:buNone/>
            </a:pPr>
            <a:r>
              <a:rPr lang="ru-RU" dirty="0" smtClean="0"/>
              <a:t>1.   металлический шкаф внутри которого смонтировано оборудование, обеспечивающее согласованную работу всего комплекса.</a:t>
            </a:r>
          </a:p>
          <a:p>
            <a:pPr>
              <a:buNone/>
            </a:pPr>
            <a:r>
              <a:rPr lang="ru-RU" dirty="0" smtClean="0"/>
              <a:t>2.   морозильная камера, в которой поддерживается более низкая температура, чем в холодильной камере. Имеет небольшие размеры и предназначена для глубокой заморозки продуктов.</a:t>
            </a:r>
          </a:p>
          <a:p>
            <a:pPr>
              <a:buNone/>
            </a:pPr>
            <a:r>
              <a:rPr lang="ru-RU" dirty="0" smtClean="0"/>
              <a:t>3.   холодильная камера, предназначенная для хранения продуктов, при  относительно невысокой степени заморозки 4-8°С. Имеет довольно большой объём.</a:t>
            </a:r>
          </a:p>
          <a:p>
            <a:pPr>
              <a:buNone/>
            </a:pPr>
            <a:r>
              <a:rPr lang="ru-RU" dirty="0" smtClean="0"/>
              <a:t>4.   предохранители, как и в любом электротехническом изделии  служат для обеспечения безопасной работы схемы электропитания при превышении допустимого напряжения питающей сети.</a:t>
            </a:r>
          </a:p>
          <a:p>
            <a:pPr>
              <a:buNone/>
            </a:pPr>
            <a:r>
              <a:rPr lang="ru-RU" dirty="0" smtClean="0"/>
              <a:t>5.   термостаты в автоматическом режиме обеспечивают поддержание температуры в заданном диапазоне.</a:t>
            </a:r>
          </a:p>
          <a:p>
            <a:pPr>
              <a:buNone/>
            </a:pPr>
            <a:r>
              <a:rPr lang="ru-RU" dirty="0" smtClean="0"/>
              <a:t>6.   реле является исполнительным устройством, обеспечивающим включение и выключение электродвигателя компрессора по команде, идущей от задающего устройства (термостат)</a:t>
            </a:r>
          </a:p>
        </p:txBody>
      </p:sp>
    </p:spTree>
  </p:cSld>
  <p:clrMapOvr>
    <a:masterClrMapping/>
  </p:clrMapOvr>
  <p:transition>
    <p:fad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714356"/>
            <a:ext cx="8258204" cy="5857916"/>
          </a:xfrm>
        </p:spPr>
        <p:txBody>
          <a:bodyPr>
            <a:normAutofit fontScale="77500" lnSpcReduction="20000"/>
          </a:bodyPr>
          <a:lstStyle/>
          <a:p>
            <a:pPr>
              <a:buNone/>
            </a:pPr>
            <a:r>
              <a:rPr lang="ru-RU" dirty="0" smtClean="0"/>
              <a:t>7.   конденсаторы – электротехнические устройства,  в данной схеме служат для сглаживания пульсаций напряжения и как искрогасящие, в цепи питания электродвигателя компрессора.</a:t>
            </a:r>
          </a:p>
          <a:p>
            <a:pPr>
              <a:buNone/>
            </a:pPr>
            <a:r>
              <a:rPr lang="ru-RU" dirty="0" smtClean="0"/>
              <a:t>8.   компрессор – сердце холодильника – обеспечивает необходимое давление в системе охлаждения</a:t>
            </a:r>
          </a:p>
          <a:p>
            <a:pPr marL="651510" indent="-514350">
              <a:buNone/>
            </a:pPr>
            <a:r>
              <a:rPr lang="ru-RU" dirty="0" smtClean="0"/>
              <a:t>9.   термометр – прибор контролирующий температуру внутри самого холодильного шкафа в пассивном режиме.</a:t>
            </a:r>
          </a:p>
          <a:p>
            <a:pPr marL="651510" indent="-514350">
              <a:buNone/>
            </a:pPr>
            <a:r>
              <a:rPr lang="ru-RU" dirty="0" smtClean="0"/>
              <a:t>10. уплотнители позволяют сделать холодильный шкаф герметичным и резко снизить потери холода.</a:t>
            </a:r>
          </a:p>
          <a:p>
            <a:pPr>
              <a:buNone/>
            </a:pPr>
            <a:r>
              <a:rPr lang="ru-RU" dirty="0" smtClean="0"/>
              <a:t>11. крыльчатка вентилятора создающего необходимую циркуляцию охлаждённого воздуха внутри  холодильного шкафа. Создавая равномерное распределение охлаждённого воздуха по всему внутреннему объёму шкафа.</a:t>
            </a:r>
          </a:p>
          <a:p>
            <a:pPr>
              <a:buNone/>
            </a:pPr>
            <a:r>
              <a:rPr lang="ru-RU" dirty="0" smtClean="0"/>
              <a:t>12. испаритель  служит для теплообмена, т.е. именно испаритель охлаждает внутреннее пространство холодильного шкафа.</a:t>
            </a:r>
          </a:p>
          <a:p>
            <a:pPr>
              <a:buNone/>
            </a:pPr>
            <a:r>
              <a:rPr lang="ru-RU" dirty="0" smtClean="0"/>
              <a:t>13. лампа – простая лампа накаливания освещает внутреннее пространство холодильника при открывании двери.</a:t>
            </a:r>
          </a:p>
          <a:p>
            <a:pPr>
              <a:buNone/>
            </a:pPr>
            <a:endParaRPr lang="ru-RU" dirty="0"/>
          </a:p>
        </p:txBody>
      </p:sp>
    </p:spTree>
  </p:cSld>
  <p:clrMapOvr>
    <a:masterClrMapping/>
  </p:clrMapOvr>
  <p:transition>
    <p:fade/>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Апекс">
  <a:themeElements>
    <a:clrScheme name="Апекс">
      <a:dk1>
        <a:sysClr val="windowText" lastClr="000000"/>
      </a:dk1>
      <a:lt1>
        <a:sysClr val="window" lastClr="FFFFFF"/>
      </a:lt1>
      <a:dk2>
        <a:srgbClr val="69676D"/>
      </a:dk2>
      <a:lt2>
        <a:srgbClr val="C9C2D1"/>
      </a:lt2>
      <a:accent1>
        <a:srgbClr val="CEB966"/>
      </a:accent1>
      <a:accent2>
        <a:srgbClr val="9CB084"/>
      </a:accent2>
      <a:accent3>
        <a:srgbClr val="6BB1C9"/>
      </a:accent3>
      <a:accent4>
        <a:srgbClr val="6585CF"/>
      </a:accent4>
      <a:accent5>
        <a:srgbClr val="7E6BC9"/>
      </a:accent5>
      <a:accent6>
        <a:srgbClr val="A379BB"/>
      </a:accent6>
      <a:hlink>
        <a:srgbClr val="410082"/>
      </a:hlink>
      <a:folHlink>
        <a:srgbClr val="932968"/>
      </a:folHlink>
    </a:clrScheme>
    <a:fontScheme name="Апекс">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Апекс">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133</TotalTime>
  <Words>1579</Words>
  <Application>Microsoft Office PowerPoint</Application>
  <PresentationFormat>Экран (4:3)</PresentationFormat>
  <Paragraphs>123</Paragraphs>
  <Slides>16</Slides>
  <Notes>0</Notes>
  <HiddenSlides>0</HiddenSlides>
  <MMClips>0</MMClips>
  <ScaleCrop>false</ScaleCrop>
  <HeadingPairs>
    <vt:vector size="6" baseType="variant">
      <vt:variant>
        <vt:lpstr>Использованные шрифты</vt:lpstr>
      </vt:variant>
      <vt:variant>
        <vt:i4>7</vt:i4>
      </vt:variant>
      <vt:variant>
        <vt:lpstr>Тема</vt:lpstr>
      </vt:variant>
      <vt:variant>
        <vt:i4>1</vt:i4>
      </vt:variant>
      <vt:variant>
        <vt:lpstr>Заголовки слайдов</vt:lpstr>
      </vt:variant>
      <vt:variant>
        <vt:i4>16</vt:i4>
      </vt:variant>
    </vt:vector>
  </HeadingPairs>
  <TitlesOfParts>
    <vt:vector size="24" baseType="lpstr">
      <vt:lpstr>Arial</vt:lpstr>
      <vt:lpstr>Book Antiqua</vt:lpstr>
      <vt:lpstr>Lucida Sans</vt:lpstr>
      <vt:lpstr>Times New Roman</vt:lpstr>
      <vt:lpstr>Wingdings</vt:lpstr>
      <vt:lpstr>Wingdings 2</vt:lpstr>
      <vt:lpstr>Wingdings 3</vt:lpstr>
      <vt:lpstr>Апекс</vt:lpstr>
      <vt:lpstr>Объяснение устройства и принципа действия холодильника Учитель –  Карачук Э. А.</vt:lpstr>
      <vt:lpstr>Холодильник</vt:lpstr>
      <vt:lpstr>История создания</vt:lpstr>
      <vt:lpstr>Принцип действия компрессионного холодильника</vt:lpstr>
      <vt:lpstr>Презентация PowerPoint</vt:lpstr>
      <vt:lpstr>Презентация PowerPoint</vt:lpstr>
      <vt:lpstr>Посмотрим как устроен бытовой холодильник</vt:lpstr>
      <vt:lpstr>Любой  холодильник состоит из следующих основных частей: </vt:lpstr>
      <vt:lpstr>Презентация PowerPoint</vt:lpstr>
      <vt:lpstr>Приведённая схема позволит более чётко представить процессы, происходящие в холодильнике. </vt:lpstr>
      <vt:lpstr>Презентация PowerPoint</vt:lpstr>
      <vt:lpstr>Компрессор</vt:lpstr>
      <vt:lpstr>Обозначим темы из курса физика, которые применимы в данном устройстве: </vt:lpstr>
      <vt:lpstr>Презентация PowerPoint</vt:lpstr>
      <vt:lpstr>Презентация PowerPoint</vt:lpstr>
      <vt:lpstr>Спасибо за внимание!</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Холодильник</dc:title>
  <dc:creator>админ</dc:creator>
  <cp:lastModifiedBy>9</cp:lastModifiedBy>
  <cp:revision>19</cp:revision>
  <dcterms:created xsi:type="dcterms:W3CDTF">2010-03-17T19:07:25Z</dcterms:created>
  <dcterms:modified xsi:type="dcterms:W3CDTF">2022-12-20T11:45:41Z</dcterms:modified>
</cp:coreProperties>
</file>