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88"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9090"/>
    <a:srgbClr val="B2D8E0"/>
    <a:srgbClr val="BF11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AF463A-BC7C-46EE-9F1E-7F377CCA4891}" type="datetimeFigureOut">
              <a:rPr lang="en-US" smtClean="0"/>
              <a:pPr/>
              <a:t>12/20/2022</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transition>
    <p:comb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12/20/2022</a:t>
            </a:fld>
            <a:endParaRPr lang="en-US"/>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omb dir="ver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venus_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1089;&#1077;&#1079;&#1086;&#1085;&#1099;-&#1075;&#1086;&#1076;&#1072;.&#1088;&#1092;/sites/default/files/venus_4.jpg" TargetMode="Externa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2.jpeg"/><Relationship Id="rId4" Type="http://schemas.openxmlformats.org/officeDocument/2006/relationships/hyperlink" Target="http://&#1089;&#1077;&#1079;&#1086;&#1085;&#1099;-&#1075;&#1086;&#1076;&#1072;.&#1088;&#1092;/sites/default/files/venus_03.jp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earth_3.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1089;&#1077;&#1079;&#1086;&#1085;&#1099;-&#1075;&#1086;&#1076;&#1072;.&#1088;&#1092;/sites/default/files/earth_6.jpg" TargetMode="Externa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26.jpeg"/><Relationship Id="rId4" Type="http://schemas.openxmlformats.org/officeDocument/2006/relationships/hyperlink" Target="http://&#1089;&#1077;&#1079;&#1086;&#1085;&#1099;-&#1075;&#1086;&#1076;&#1072;.&#1088;&#1092;/sites/default/files/earth_4.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mars_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8" Type="http://schemas.openxmlformats.org/officeDocument/2006/relationships/image" Target="../media/image17.gif"/><Relationship Id="rId3" Type="http://schemas.openxmlformats.org/officeDocument/2006/relationships/image" Target="../media/image29.jpeg"/><Relationship Id="rId7" Type="http://schemas.openxmlformats.org/officeDocument/2006/relationships/image" Target="../media/image31.jpeg"/><Relationship Id="rId2" Type="http://schemas.openxmlformats.org/officeDocument/2006/relationships/hyperlink" Target="http://&#1089;&#1077;&#1079;&#1086;&#1085;&#1099;-&#1075;&#1086;&#1076;&#1072;.&#1088;&#1092;/sites/default/files/mars_4.jpg" TargetMode="External"/><Relationship Id="rId1" Type="http://schemas.openxmlformats.org/officeDocument/2006/relationships/slideLayout" Target="../slideLayouts/slideLayout7.xml"/><Relationship Id="rId6" Type="http://schemas.openxmlformats.org/officeDocument/2006/relationships/hyperlink" Target="http://&#1089;&#1077;&#1079;&#1086;&#1085;&#1099;-&#1075;&#1086;&#1076;&#1072;.&#1088;&#1092;/sites/default/files/mars_3.jpg" TargetMode="External"/><Relationship Id="rId5" Type="http://schemas.openxmlformats.org/officeDocument/2006/relationships/image" Target="../media/image30.jpeg"/><Relationship Id="rId4" Type="http://schemas.openxmlformats.org/officeDocument/2006/relationships/hyperlink" Target="http://&#1089;&#1077;&#1079;&#1086;&#1085;&#1099;-&#1075;&#1086;&#1076;&#1072;.&#1088;&#1092;/sites/default/files/mars_7.jp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jupiter_3.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1089;&#1077;&#1079;&#1086;&#1085;&#1099;-&#1075;&#1086;&#1076;&#1072;.&#1088;&#1092;/sites/default/files/jupiter_4.jpg" TargetMode="Externa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saturn_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1089;&#1077;&#1079;&#1086;&#1085;&#1099;-&#1075;&#1086;&#1076;&#1072;.&#1088;&#1092;/sites/default/files/saturn_3.jpg" TargetMode="Externa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uranus_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1089;&#1077;&#1079;&#1086;&#1085;&#1099;-&#1075;&#1086;&#1076;&#1072;.&#1088;&#1092;/sites/default/files/uranus_3.jpg" TargetMode="Externa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neptune_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http://&#1089;&#1077;&#1079;&#1086;&#1085;&#1099;-&#1075;&#1086;&#1076;&#1072;.&#1088;&#1092;/sites/default/files/neptune_3.jpg" TargetMode="Externa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pluto_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1089;&#1077;&#1079;&#1086;&#1085;&#1099;-&#1075;&#1086;&#1076;&#1072;.&#1088;&#1092;/sites/default/files/pluto_3.jpg" TargetMode="External"/><Relationship Id="rId1" Type="http://schemas.openxmlformats.org/officeDocument/2006/relationships/slideLayout" Target="../slideLayouts/slideLayout7.xml"/><Relationship Id="rId6" Type="http://schemas.openxmlformats.org/officeDocument/2006/relationships/image" Target="../media/image17.gif"/><Relationship Id="rId5" Type="http://schemas.openxmlformats.org/officeDocument/2006/relationships/image" Target="../media/image46.jpeg"/><Relationship Id="rId4" Type="http://schemas.openxmlformats.org/officeDocument/2006/relationships/hyperlink" Target="http://&#1089;&#1077;&#1079;&#1086;&#1085;&#1099;-&#1075;&#1086;&#1076;&#1072;.&#1088;&#1092;/sites/default/files/pluto_4.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1089;&#1077;&#1079;&#1086;&#1085;&#1099;-&#1075;&#1086;&#1076;&#1072;.&#1088;&#1092;/sites/default/files/mercury_02.jpg" TargetMode="External"/><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1089;&#1077;&#1079;&#1086;&#1085;&#1099;-&#1075;&#1086;&#1076;&#1072;.&#1088;&#1092;/sites/default/files/mercury_04.jpg" TargetMode="Externa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1089;&#1077;&#1079;&#1086;&#1085;&#1099;-&#1075;&#1086;&#1076;&#1072;.&#1088;&#1092;/sites/default/files/mercury_art_1.jpg" TargetMode="Externa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solar-system-pictures-without-pluto-812.jpg"/>
          <p:cNvPicPr>
            <a:picLocks noChangeAspect="1"/>
          </p:cNvPicPr>
          <p:nvPr/>
        </p:nvPicPr>
        <p:blipFill>
          <a:blip r:embed="rId2" cstate="print"/>
          <a:stretch>
            <a:fillRect/>
          </a:stretch>
        </p:blipFill>
        <p:spPr>
          <a:xfrm>
            <a:off x="3884527" y="304800"/>
            <a:ext cx="4726073" cy="3733800"/>
          </a:xfrm>
          <a:prstGeom prst="rect">
            <a:avLst/>
          </a:prstGeom>
          <a:ln>
            <a:noFill/>
          </a:ln>
          <a:effectLst>
            <a:glow rad="101600">
              <a:srgbClr val="00B0F0">
                <a:alpha val="60000"/>
              </a:srgbClr>
            </a:glow>
            <a:softEdge rad="317500"/>
          </a:effectLst>
        </p:spPr>
      </p:pic>
      <p:pic>
        <p:nvPicPr>
          <p:cNvPr id="7" name="Рисунок 6" descr="94134082_4893934_13203_1_.gif"/>
          <p:cNvPicPr>
            <a:picLocks noChangeAspect="1"/>
          </p:cNvPicPr>
          <p:nvPr/>
        </p:nvPicPr>
        <p:blipFill>
          <a:blip r:embed="rId3" cstate="print"/>
          <a:stretch>
            <a:fillRect/>
          </a:stretch>
        </p:blipFill>
        <p:spPr>
          <a:xfrm>
            <a:off x="3428999" y="457200"/>
            <a:ext cx="5257801" cy="37338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228600" y="5029200"/>
            <a:ext cx="8534400" cy="1456730"/>
          </a:xfrm>
          <a:prstGeom prst="rect">
            <a:avLst/>
          </a:prstGeom>
          <a:noFill/>
        </p:spPr>
        <p:txBody>
          <a:bodyPr wrap="square" lIns="91440" tIns="45720" rIns="91440" bIns="45720">
            <a:prstTxWarp prst="textChevronInverted">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ru-RU" sz="5400" b="1" cap="none" spc="0" dirty="0" smtClean="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rPr>
              <a:t>Строение солнечной системы. Планеты Солнечной </a:t>
            </a:r>
            <a:r>
              <a:rPr lang="ru-RU" sz="5400" b="1" cap="none" spc="0" dirty="0" smtClean="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rPr>
              <a:t>системы</a:t>
            </a:r>
          </a:p>
          <a:p>
            <a:pPr algn="ctr"/>
            <a:r>
              <a:rPr lang="ru-RU" sz="5400" b="1" dirty="0" smtClean="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rPr>
              <a:t>Учитель – Карачук Э. </a:t>
            </a:r>
            <a:r>
              <a:rPr lang="ru-RU" sz="5400" b="1" smtClean="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rPr>
              <a:t>А.</a:t>
            </a:r>
            <a:endParaRPr lang="ru-RU" sz="5400" b="1" cap="none" spc="0" dirty="0">
              <a:ln>
                <a:solidFill>
                  <a:srgbClr val="00B0F0"/>
                </a:solidFill>
                <a:prstDash val="solid"/>
              </a:ln>
              <a:solidFill>
                <a:srgbClr val="00B0F0"/>
              </a:solidFill>
              <a:effectLst>
                <a:glow rad="101600">
                  <a:srgbClr val="002060">
                    <a:alpha val="60000"/>
                  </a:srgbClr>
                </a:glow>
                <a:outerShdw blurRad="88000" dist="50800" dir="5040000" algn="tl">
                  <a:schemeClr val="accent4">
                    <a:tint val="80000"/>
                    <a:satMod val="250000"/>
                    <a:alpha val="45000"/>
                  </a:schemeClr>
                </a:outerShdw>
              </a:effectLst>
            </a:endParaRPr>
          </a:p>
        </p:txBody>
      </p:sp>
    </p:spTree>
  </p:cSld>
  <p:clrMapOvr>
    <a:masterClrMapping/>
  </p:clrMapOvr>
  <p:transition>
    <p:comb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7999"/>
          </a:xfrm>
          <a:prstGeom prst="rect">
            <a:avLst/>
          </a:prstGeom>
        </p:spPr>
      </p:pic>
      <p:sp>
        <p:nvSpPr>
          <p:cNvPr id="46081" name="Rectangle 1"/>
          <p:cNvSpPr>
            <a:spLocks noChangeArrowheads="1"/>
          </p:cNvSpPr>
          <p:nvPr/>
        </p:nvSpPr>
        <p:spPr bwMode="auto">
          <a:xfrm>
            <a:off x="0" y="1"/>
            <a:ext cx="9144000" cy="1405473"/>
          </a:xfrm>
          <a:prstGeom prst="rect">
            <a:avLst/>
          </a:prstGeom>
          <a:noFill/>
          <a:ln w="9525">
            <a:noFill/>
            <a:miter lim="800000"/>
            <a:headEnd/>
            <a:tailEnd/>
          </a:ln>
          <a:effectLst/>
        </p:spPr>
        <p:txBody>
          <a:bodyPr vert="horz" wrap="square" lIns="91440" tIns="45720" rIns="91440" bIns="12696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Венера - Сестра Земли</a:t>
            </a:r>
            <a:endParaRPr kumimoji="0" lang="ru-RU" sz="3200" b="1" i="0" u="none" strike="noStrike" cap="all" normalizeH="0" baseline="0"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Sans Unicode" pitchFamily="34" charset="0"/>
                <a:ea typeface="Times New Roman" pitchFamily="18" charset="0"/>
                <a:cs typeface="Lucida Sans Unicode" pitchFamily="34" charset="0"/>
              </a:rPr>
              <a:t>* период вращения вокруг собственной оси (в земных сутках)</a:t>
            </a:r>
            <a:b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Sans Unicode" pitchFamily="34" charset="0"/>
                <a:ea typeface="Times New Roman" pitchFamily="18" charset="0"/>
                <a:cs typeface="Lucida Sans Unicode" pitchFamily="34" charset="0"/>
              </a:rPr>
            </a:br>
            <a: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Sans Unicode" pitchFamily="34" charset="0"/>
                <a:ea typeface="Times New Roman" pitchFamily="18" charset="0"/>
                <a:cs typeface="Lucida Sans Unicode" pitchFamily="34" charset="0"/>
              </a:rPr>
              <a:t>** период обращения по орбите вокруг Солнца (в земных сутках)</a:t>
            </a:r>
            <a:endParaRPr kumimoji="0" lang="ru-RU" sz="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0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Calibri"/>
                <a:ea typeface="Times New Roman" pitchFamily="18" charset="0"/>
                <a:cs typeface="Lucida Sans Unicode" pitchFamily="34" charset="0"/>
              </a:rPr>
              <a:t> </a:t>
            </a:r>
            <a:endParaRPr kumimoji="0" lang="ru-RU" sz="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46082" name="Rectangle 2"/>
          <p:cNvSpPr>
            <a:spLocks noChangeArrowheads="1"/>
          </p:cNvSpPr>
          <p:nvPr/>
        </p:nvSpPr>
        <p:spPr bwMode="auto">
          <a:xfrm>
            <a:off x="0" y="457200"/>
            <a:ext cx="4786313" cy="17463"/>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46083" name="Rectangle 3"/>
          <p:cNvSpPr>
            <a:spLocks noChangeArrowheads="1"/>
          </p:cNvSpPr>
          <p:nvPr/>
        </p:nvSpPr>
        <p:spPr bwMode="auto">
          <a:xfrm>
            <a:off x="0" y="49530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Венеру очень часто называют </a:t>
            </a:r>
            <a:r>
              <a:rPr kumimoji="0" lang="ru-RU" sz="2000" b="0" i="0" u="none" strike="noStrike" cap="none" normalizeH="0" baseline="0" dirty="0" smtClean="0">
                <a:ln>
                  <a:noFill/>
                </a:ln>
                <a:solidFill>
                  <a:srgbClr val="FF0000"/>
                </a:solidFill>
                <a:effectLst/>
                <a:latin typeface="Calibri"/>
                <a:ea typeface="Times New Roman" pitchFamily="18" charset="0"/>
                <a:cs typeface="Lucida Sans Unicode" pitchFamily="34" charset="0"/>
              </a:rPr>
              <a:t>«</a:t>
            </a:r>
            <a:r>
              <a:rPr kumimoji="0" lang="ru-RU" sz="2000" b="0"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сестрой</a:t>
            </a:r>
            <a:r>
              <a:rPr kumimoji="0" lang="ru-RU" sz="2000" b="0" i="0" u="none" strike="noStrike" cap="none" normalizeH="0" baseline="0" dirty="0" smtClean="0">
                <a:ln>
                  <a:noFill/>
                </a:ln>
                <a:solidFill>
                  <a:srgbClr val="FF0000"/>
                </a:solidFill>
                <a:effectLst/>
                <a:latin typeface="Calibri"/>
                <a:ea typeface="Times New Roman" pitchFamily="18" charset="0"/>
                <a:cs typeface="Lucida Sans Unicode" pitchFamily="34" charset="0"/>
              </a:rPr>
              <a:t>»</a:t>
            </a:r>
            <a:r>
              <a:rPr kumimoji="0" lang="ru-RU" sz="2000" b="0" i="0" u="none" strike="noStrike" cap="none" normalizeH="0" baseline="0" dirty="0" smtClean="0">
                <a:ln>
                  <a:noFill/>
                </a:ln>
                <a:solidFill>
                  <a:srgbClr val="FF0000"/>
                </a:solidFill>
                <a:effectLst/>
                <a:latin typeface="Lucida Sans Unicode" pitchFamily="34" charset="0"/>
                <a:ea typeface="Times New Roman" pitchFamily="18" charset="0"/>
                <a:cs typeface="Lucida Sans Unicode" pitchFamily="34" charset="0"/>
              </a:rPr>
              <a:t> Земли, поскольку их размеры и масса очень приближены друг к другу, но существенные отличия наблюдаются в их атмосфере и поверхности планет. Ведь если большая часть Земли покрыта океанами, то на Венере увидеть воду просто невозможно.</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p:txBody>
      </p:sp>
      <p:sp>
        <p:nvSpPr>
          <p:cNvPr id="6" name="Прямоугольник 5"/>
          <p:cNvSpPr/>
          <p:nvPr/>
        </p:nvSpPr>
        <p:spPr>
          <a:xfrm>
            <a:off x="4267200" y="914400"/>
            <a:ext cx="4572000" cy="4093428"/>
          </a:xfrm>
          <a:prstGeom prst="rect">
            <a:avLst/>
          </a:prstGeom>
        </p:spPr>
        <p:txBody>
          <a:bodyPr>
            <a:spAutoFit/>
          </a:bodyPr>
          <a:lstStyle/>
          <a:p>
            <a:pPr lvl="0" eaLnBrk="0" fontAlgn="base" hangingPunct="0">
              <a:spcBef>
                <a:spcPct val="0"/>
              </a:spcBef>
              <a:spcAft>
                <a:spcPct val="0"/>
              </a:spcAft>
            </a:pP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lvl="0" eaLnBrk="0" fontAlgn="base" hangingPunct="0">
              <a:spcBef>
                <a:spcPct val="0"/>
              </a:spcBef>
              <a:spcAft>
                <a:spcPct val="0"/>
              </a:spcAft>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108.2 </a:t>
            </a:r>
            <a:r>
              <a:rPr lang="ru-RU" sz="2000" i="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12 103 км</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243 суток 14 мин</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224,7 суток</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+470 °C</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96% углекислый газ; 3,2% азот; есть немного кислорода</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lvl="0" eaLnBrk="0" fontAlgn="base" hangingPunct="0">
              <a:spcBef>
                <a:spcPct val="0"/>
              </a:spcBef>
              <a:spcAft>
                <a:spcPct val="0"/>
              </a:spcAft>
              <a:buFontTx/>
              <a:buChar char="•"/>
            </a:pP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ea typeface="Times New Roman" pitchFamily="18" charset="0"/>
                <a:cs typeface="Lucida Sans Unicode" pitchFamily="34" charset="0"/>
              </a:rPr>
              <a:t> </a:t>
            </a:r>
            <a:r>
              <a:rPr lang="ru-RU" sz="20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 имеет</a:t>
            </a:r>
            <a:endParaRPr lang="ru-RU"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i (4).jpg"/>
          <p:cNvPicPr>
            <a:picLocks noChangeAspect="1"/>
          </p:cNvPicPr>
          <p:nvPr/>
        </p:nvPicPr>
        <p:blipFill>
          <a:blip r:embed="rId3" cstate="print"/>
          <a:stretch>
            <a:fillRect/>
          </a:stretch>
        </p:blipFill>
        <p:spPr>
          <a:xfrm>
            <a:off x="457200" y="990600"/>
            <a:ext cx="373380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47106" name="Rectangle 2"/>
          <p:cNvSpPr>
            <a:spLocks noChangeArrowheads="1"/>
          </p:cNvSpPr>
          <p:nvPr/>
        </p:nvSpPr>
        <p:spPr bwMode="auto">
          <a:xfrm>
            <a:off x="0" y="472440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Радиус Венеры составляет 95 % от земного и равен 6051,8 км, из которых толщина коры занимает порядка 16 км, а силикатная оболочка, называемая мантией, - 3300 км. Под мантией находится железное ядро, не имеющее магнитного поля, на которое приходится четверть массы планеты. В центре ядра плотность составляет 14 г/см</a:t>
            </a:r>
            <a:r>
              <a:rPr kumimoji="0" lang="ru-RU" i="0" u="none" strike="noStrike" normalizeH="0" baseline="30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3</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 name="TextBox 4"/>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Внутреннее строение</a:t>
            </a:r>
            <a:endParaRPr lang="ru-RU" sz="3200" b="1" cap="all" dirty="0">
              <a:ln>
                <a:solidFill>
                  <a:srgbClr val="FF0000"/>
                </a:solidFill>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Рисунок 5" descr="Характеристики Венеры">
            <a:hlinkClick r:id="rId3"/>
          </p:cNvPr>
          <p:cNvPicPr/>
          <p:nvPr/>
        </p:nvPicPr>
        <p:blipFill>
          <a:blip r:embed="rId4" cstate="print"/>
          <a:srcRect/>
          <a:stretch>
            <a:fillRect/>
          </a:stretch>
        </p:blipFill>
        <p:spPr bwMode="auto">
          <a:xfrm>
            <a:off x="1752600" y="685800"/>
            <a:ext cx="5562600" cy="3962400"/>
          </a:xfrm>
          <a:prstGeom prst="rect">
            <a:avLst/>
          </a:prstGeom>
          <a:ln>
            <a:noFill/>
          </a:ln>
          <a:effectLst>
            <a:softEdge rad="112500"/>
          </a:effectLst>
        </p:spPr>
      </p:pic>
    </p:spTree>
  </p:cSld>
  <p:clrMapOvr>
    <a:masterClrMapping/>
  </p:clrMapOvr>
  <p:transition>
    <p:comb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457200"/>
            <a:ext cx="4876800" cy="37548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Полноценно изучить поверхность Венеры стало возможным только с появлением методов радиолокации, благодаря чему были выявлены крупные возвышенности, которые по величине можно сравнить с земными материками. Порядка 90 % поверхности покрыто базальтовой лавой, находящейся в застывшем состоянии. Особенностью планеты являются многочисленные кратеры, образование которых можно отнести к тому времени, когда плотность атмосферы была значительно ниже. На сегодняшний день давление у самой поверхности Венеры составляет порядка 93 атм., при этом у поверхности температура достигает 475</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1400" i="0" u="none" strike="noStrike" normalizeH="0" baseline="30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высоте около 60 км она находится в диапазоне от -125 до -105</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1400" i="0" u="none" strike="noStrike" normalizeH="0" baseline="30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 а в районе 90 км начинается опять ее увеличение до 35-70</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1400" i="0" u="none" strike="noStrike" normalizeH="0" baseline="300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0000"/>
                  </a:solidFill>
                  <a:prstDash val="solid"/>
                </a:ln>
                <a:solidFill>
                  <a:srgbClr val="FF0000"/>
                </a:solidFill>
                <a:effectLst>
                  <a:reflection blurRad="12700" stA="28000" endPos="45000" dist="1000" dir="5400000" sy="-100000" algn="bl" rotWithShape="0"/>
                </a:effectLst>
              </a:rPr>
              <a:t>Атмосфера и поверхность</a:t>
            </a:r>
            <a:endParaRPr lang="ru-RU" sz="3200" b="1" cap="all" dirty="0">
              <a:ln w="9000" cmpd="sng">
                <a:solidFill>
                  <a:srgbClr val="FF0000"/>
                </a:solidFill>
                <a:prstDash val="solid"/>
              </a:ln>
              <a:solidFill>
                <a:srgbClr val="FF0000"/>
              </a:solidFill>
              <a:effectLst>
                <a:reflection blurRad="12700" stA="28000" endPos="45000" dist="1000" dir="5400000" sy="-100000" algn="bl" rotWithShape="0"/>
              </a:effectLst>
            </a:endParaRPr>
          </a:p>
        </p:txBody>
      </p:sp>
      <p:pic>
        <p:nvPicPr>
          <p:cNvPr id="4" name="Рисунок 3" descr="Поверхность Венеры">
            <a:hlinkClick r:id="rId2"/>
          </p:cNvPr>
          <p:cNvPicPr/>
          <p:nvPr/>
        </p:nvPicPr>
        <p:blipFill>
          <a:blip r:embed="rId3" cstate="print"/>
          <a:srcRect/>
          <a:stretch>
            <a:fillRect/>
          </a:stretch>
        </p:blipFill>
        <p:spPr bwMode="auto">
          <a:xfrm>
            <a:off x="4800600" y="609600"/>
            <a:ext cx="4114800" cy="2743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8130" name="Rectangle 2"/>
          <p:cNvSpPr>
            <a:spLocks noChangeArrowheads="1"/>
          </p:cNvSpPr>
          <p:nvPr/>
        </p:nvSpPr>
        <p:spPr bwMode="auto">
          <a:xfrm>
            <a:off x="3733800" y="4267200"/>
            <a:ext cx="54102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У поверхности планеты дует слабый ветер, который с увеличением высоты до 50 км становится очень сильным и составляет порядка 300 метров в секунду. В атмосфере Венеры, простирающейся до высоты 250 км, наблюдается такое явление, как гроза, причем происходит оно в два раза чаще, чем на Земле. На 96 % атмосфера состоит из углекислого газа и всего на 4% из азота. Остальные элементы практически не наблюдаются, содержание кислорода не превышает 0,1%, а пары воды составляют не более 0, 02%.</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6" name="Рисунок 5" descr="Строение Венеры">
            <a:hlinkClick r:id="rId4"/>
          </p:cNvPr>
          <p:cNvPicPr/>
          <p:nvPr/>
        </p:nvPicPr>
        <p:blipFill>
          <a:blip r:embed="rId5" cstate="print"/>
          <a:srcRect/>
          <a:stretch>
            <a:fillRect/>
          </a:stretch>
        </p:blipFill>
        <p:spPr bwMode="auto">
          <a:xfrm>
            <a:off x="228600" y="4191000"/>
            <a:ext cx="3429000" cy="2009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b-206866-dog.gif"/>
          <p:cNvPicPr>
            <a:picLocks noChangeAspect="1"/>
          </p:cNvPicPr>
          <p:nvPr/>
        </p:nvPicPr>
        <p:blipFill>
          <a:blip r:embed="rId6" cstate="print"/>
          <a:stretch>
            <a:fillRect/>
          </a:stretch>
        </p:blipFill>
        <p:spPr>
          <a:xfrm>
            <a:off x="4876800" y="1066800"/>
            <a:ext cx="4038600" cy="3048000"/>
          </a:xfrm>
          <a:prstGeom prst="rect">
            <a:avLst/>
          </a:prstGeom>
        </p:spPr>
      </p:pic>
      <p:pic>
        <p:nvPicPr>
          <p:cNvPr id="8" name="Рисунок 7" descr="b-206866-dog.gif"/>
          <p:cNvPicPr>
            <a:picLocks noChangeAspect="1"/>
          </p:cNvPicPr>
          <p:nvPr/>
        </p:nvPicPr>
        <p:blipFill>
          <a:blip r:embed="rId6" cstate="print"/>
          <a:stretch>
            <a:fillRect/>
          </a:stretch>
        </p:blipFill>
        <p:spPr>
          <a:xfrm>
            <a:off x="457200" y="4191000"/>
            <a:ext cx="2819400" cy="2057400"/>
          </a:xfrm>
          <a:prstGeom prst="rect">
            <a:avLst/>
          </a:prstGeom>
        </p:spPr>
      </p:pic>
    </p:spTree>
  </p:cSld>
  <p:clrMapOvr>
    <a:masterClrMapping/>
  </p:clrMapOvr>
  <p:transition>
    <p:comb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20230" y="0"/>
            <a:ext cx="9123770" cy="6858000"/>
          </a:xfrm>
          <a:prstGeom prst="rect">
            <a:avLst/>
          </a:prstGeom>
        </p:spPr>
      </p:pic>
      <p:sp>
        <p:nvSpPr>
          <p:cNvPr id="49153"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Arial" pitchFamily="34" charset="0"/>
              </a:rPr>
              <a:t>Наш дом - планета Земля</a:t>
            </a:r>
            <a:endParaRPr kumimoji="0" lang="ru-RU" sz="3200" b="1" i="0" u="none" strike="noStrike" cap="all" normalizeH="0" baseline="0"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4" name="Рисунок 3" descr="116.jpg"/>
          <p:cNvPicPr>
            <a:picLocks noChangeAspect="1"/>
          </p:cNvPicPr>
          <p:nvPr/>
        </p:nvPicPr>
        <p:blipFill>
          <a:blip r:embed="rId3" cstate="print"/>
          <a:stretch>
            <a:fillRect/>
          </a:stretch>
        </p:blipFill>
        <p:spPr>
          <a:xfrm>
            <a:off x="0" y="762000"/>
            <a:ext cx="4800600" cy="3581400"/>
          </a:xfrm>
          <a:prstGeom prst="rect">
            <a:avLst/>
          </a:prstGeom>
          <a:ln>
            <a:noFill/>
          </a:ln>
          <a:effectLst>
            <a:softEdge rad="112500"/>
          </a:effectLst>
        </p:spPr>
      </p:pic>
      <p:sp>
        <p:nvSpPr>
          <p:cNvPr id="49154" name="Rectangle 2"/>
          <p:cNvSpPr>
            <a:spLocks noChangeArrowheads="1"/>
          </p:cNvSpPr>
          <p:nvPr/>
        </p:nvSpPr>
        <p:spPr bwMode="auto">
          <a:xfrm>
            <a:off x="4419600" y="685800"/>
            <a:ext cx="4724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149,6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12 765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23ч 56мин 4с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365 дней 6ч 9мин 10с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средняя по планете +12°C (В Антарктиде до -85°C; в пустыне Сахара до +70°C)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77% Азот; 21% кислород; 1% водяной пар и остальные газы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Луна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9155" name="Rectangle 3"/>
          <p:cNvSpPr>
            <a:spLocks noChangeArrowheads="1"/>
          </p:cNvSpPr>
          <p:nvPr/>
        </p:nvSpPr>
        <p:spPr bwMode="auto">
          <a:xfrm>
            <a:off x="0" y="464820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B0F0"/>
                </a:solidFill>
                <a:effectLst/>
                <a:latin typeface="Lucida Sans Unicode" pitchFamily="34" charset="0"/>
                <a:ea typeface="Times New Roman" pitchFamily="18" charset="0"/>
                <a:cs typeface="Lucida Sans Unicode" pitchFamily="34" charset="0"/>
              </a:rPr>
              <a:t>C самого начала развития цивилизации людей интересовало происхождение Солнца, планет и звезд. Но больше всего вызывает интерес планета, являющаяся нашим общим домом, Земля. Представления о ней менялись вместе с развитием науки, само понятие о звездах и планетах, так как мы это понимаем сейчас, сформировалось всего лишь несколько веков назад, что ничтожно мало по сравнению с самим возрастом Земли.</a:t>
            </a:r>
            <a:endParaRPr kumimoji="0" lang="ru-RU" b="0" i="0" u="none" strike="noStrike" cap="none" normalizeH="0" baseline="0" dirty="0" smtClean="0">
              <a:ln>
                <a:noFill/>
              </a:ln>
              <a:solidFill>
                <a:srgbClr val="00B0F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4" name="Прямоугольник 3"/>
          <p:cNvSpPr/>
          <p:nvPr/>
        </p:nvSpPr>
        <p:spPr>
          <a:xfrm>
            <a:off x="0" y="0"/>
            <a:ext cx="9144000" cy="584775"/>
          </a:xfrm>
          <a:prstGeom prst="rect">
            <a:avLst/>
          </a:prstGeom>
        </p:spPr>
        <p:txBody>
          <a:bodyPr wrap="square">
            <a:spAutoFit/>
          </a:bodyPr>
          <a:lstStyle/>
          <a:p>
            <a:pPr lvl="0" algn="ctr" fontAlgn="base">
              <a:spcBef>
                <a:spcPct val="0"/>
              </a:spcBef>
              <a:spcAft>
                <a:spcPct val="0"/>
              </a:spcAft>
            </a:pPr>
            <a:r>
              <a:rPr lang="ru-RU" sz="3200" b="1" cap="all"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ea typeface="Times New Roman" pitchFamily="18" charset="0"/>
                <a:cs typeface="Arial" pitchFamily="34" charset="0"/>
              </a:rPr>
              <a:t>Внутреннее строение</a:t>
            </a:r>
          </a:p>
        </p:txBody>
      </p:sp>
      <p:pic>
        <p:nvPicPr>
          <p:cNvPr id="5" name="Рисунок 4" descr="планета Земля">
            <a:hlinkClick r:id="rId3"/>
          </p:cNvPr>
          <p:cNvPicPr/>
          <p:nvPr/>
        </p:nvPicPr>
        <p:blipFill>
          <a:blip r:embed="rId4" cstate="print"/>
          <a:srcRect/>
          <a:stretch>
            <a:fillRect/>
          </a:stretch>
        </p:blipFill>
        <p:spPr bwMode="auto">
          <a:xfrm>
            <a:off x="4648200" y="609600"/>
            <a:ext cx="4038600" cy="3505200"/>
          </a:xfrm>
          <a:prstGeom prst="rect">
            <a:avLst/>
          </a:prstGeom>
          <a:noFill/>
          <a:ln w="9525">
            <a:noFill/>
            <a:miter lim="800000"/>
            <a:headEnd/>
            <a:tailEnd/>
          </a:ln>
        </p:spPr>
      </p:pic>
      <p:sp>
        <p:nvSpPr>
          <p:cNvPr id="50177" name="Rectangle 1"/>
          <p:cNvSpPr>
            <a:spLocks noChangeArrowheads="1"/>
          </p:cNvSpPr>
          <p:nvPr/>
        </p:nvSpPr>
        <p:spPr bwMode="auto">
          <a:xfrm>
            <a:off x="0" y="685800"/>
            <a:ext cx="40386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Из планет своей группы Земля обладает наибольшей массой и поэтому имеет самую большую внутреннюю энергию — гравитационную и радиогенную, под воздействием которых процессы в земной коре еще продолжаются, что видно по вулканической и тектонической деятельности. Хотя уже успели образоваться магматические, метаморфические и осадочные породы, сформировавшие очертания ландшафтов, которые под действием эрозии постепенно видоизменяются.</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p:txBody>
      </p:sp>
      <p:sp>
        <p:nvSpPr>
          <p:cNvPr id="7" name="Прямоугольник 6"/>
          <p:cNvSpPr/>
          <p:nvPr/>
        </p:nvSpPr>
        <p:spPr>
          <a:xfrm>
            <a:off x="0" y="4191000"/>
            <a:ext cx="9144000" cy="2246769"/>
          </a:xfrm>
          <a:prstGeom prst="rect">
            <a:avLst/>
          </a:prstGeom>
        </p:spPr>
        <p:txBody>
          <a:bodyPr wrap="square">
            <a:spAutoFit/>
          </a:bodyPr>
          <a:lstStyle/>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Под атмосферой нашей планеты расположилась твердая поверхность, которая называется земной корой. Она делится на огромные куски (плиты) из твердой породы, которые могут двигаться и при движении задевать и толкать друг друга. В результате такого движения появляются горы и иные особенности земной поверхности.</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Земная кора имеет толщину от 10 до 50 километров. Кора «плавает» на жидкой земной мантии, масса которой составляет 67% массы всей Земли и простирается в глубину на 2890 километров!</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За мантией следует наружное жидкое ядро, которое тянется в глубину еще на 2260 километров. Это слой является также подвижным и способен издавать электрические токи, которые и создают магнитное поле планеты!</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lvl="0" algn="ctr" eaLnBrk="0" fontAlgn="base" hangingPunct="0">
              <a:spcBef>
                <a:spcPct val="0"/>
              </a:spcBef>
              <a:spcAft>
                <a:spcPct val="0"/>
              </a:spcAft>
            </a:pPr>
            <a:r>
              <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самом центре Земли находится внутреннее ядро. Оно очень твердое и содержит уйму железа.</a:t>
            </a:r>
            <a:endParaRPr lang="ru-RU"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Атмосфера и поверхность</a:t>
            </a:r>
            <a:endParaRPr lang="ru-RU" sz="3200" b="1" cap="all" dirty="0">
              <a:ln>
                <a:solidFill>
                  <a:srgbClr val="00B0F0"/>
                </a:solidFill>
              </a:ln>
              <a:solidFill>
                <a:srgbClr val="00B0F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1202" name="Rectangle 2"/>
          <p:cNvSpPr>
            <a:spLocks noChangeArrowheads="1"/>
          </p:cNvSpPr>
          <p:nvPr/>
        </p:nvSpPr>
        <p:spPr bwMode="auto">
          <a:xfrm>
            <a:off x="3886200" y="457200"/>
            <a:ext cx="5257800" cy="252376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Земля единственная из всех планет Солнечной системы, имеет океаны, - они покрывают более семидесяти процентов ее поверхности. Первоначально находящаяся в атмосфере в виде пара вода сыграла большую роль в образовании планеты – парниковый эффект поднял температуру на поверхности на те десятки градусов, необходимые для существования воды в жидкой фазе, а в сочетании с солнечной радиацией дал начало фотосинтезу живого вещества – органики.</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1201" name="Рисунок 30" descr="Поверхность Земли">
            <a:hlinkClick r:id="rId2"/>
          </p:cNvPr>
          <p:cNvPicPr>
            <a:picLocks noChangeAspect="1" noChangeArrowheads="1"/>
          </p:cNvPicPr>
          <p:nvPr/>
        </p:nvPicPr>
        <p:blipFill>
          <a:blip r:embed="rId3" cstate="print"/>
          <a:srcRect/>
          <a:stretch>
            <a:fillRect/>
          </a:stretch>
        </p:blipFill>
        <p:spPr bwMode="auto">
          <a:xfrm>
            <a:off x="0" y="457200"/>
            <a:ext cx="3810000" cy="2828925"/>
          </a:xfrm>
          <a:prstGeom prst="rect">
            <a:avLst/>
          </a:prstGeom>
          <a:ln>
            <a:noFill/>
          </a:ln>
          <a:effectLst>
            <a:softEdge rad="112500"/>
          </a:effectLst>
        </p:spPr>
      </p:pic>
      <p:sp>
        <p:nvSpPr>
          <p:cNvPr id="51203" name="Rectangle 3"/>
          <p:cNvSpPr>
            <a:spLocks noChangeArrowheads="1"/>
          </p:cNvSpPr>
          <p:nvPr/>
        </p:nvSpPr>
        <p:spPr bwMode="auto">
          <a:xfrm>
            <a:off x="0" y="32861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
        <p:nvSpPr>
          <p:cNvPr id="51204" name="Rectangle 4"/>
          <p:cNvSpPr>
            <a:spLocks noChangeArrowheads="1"/>
          </p:cNvSpPr>
          <p:nvPr/>
        </p:nvSpPr>
        <p:spPr bwMode="auto">
          <a:xfrm>
            <a:off x="0" y="3318570"/>
            <a:ext cx="54102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Из космоса атмосфера кажется </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голубой</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каймой вокруг планеты. Эта тончайший купол состоит на 77% из азота, на 20% из кислорода. Остальное – это смесь разнообразных газов. Земная атмосфера содержит намного больше кислорода, чем любая другая планета. Кислород жизненно необходим животным и растениям.</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Это уникальное явление можно расценивать как чудо или считать невероятным совпадением случайностей. Именно океан дал начало зарождению жизни на планете, и, как следствие, возникновению гомо сапиенс. Удивительно, но океаны еще хранят множество тайн. Развиваясь, человечество продолжает изучать космос. Выход на околоземную орбиту дал возможность по новому осмыслить многие </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геоклиматические</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процессы, происходящие на Земле, дальнейшее изучение тайн которой еще предстоит не одному поколению людей.</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Атмосфера Земли">
            <a:hlinkClick r:id="rId4"/>
          </p:cNvPr>
          <p:cNvPicPr/>
          <p:nvPr/>
        </p:nvPicPr>
        <p:blipFill>
          <a:blip r:embed="rId5" cstate="print"/>
          <a:srcRect/>
          <a:stretch>
            <a:fillRect/>
          </a:stretch>
        </p:blipFill>
        <p:spPr bwMode="auto">
          <a:xfrm>
            <a:off x="5334000" y="3429000"/>
            <a:ext cx="3810000" cy="2857500"/>
          </a:xfrm>
          <a:prstGeom prst="rect">
            <a:avLst/>
          </a:prstGeom>
          <a:ln>
            <a:noFill/>
          </a:ln>
          <a:effectLst>
            <a:softEdge rad="112500"/>
          </a:effectLst>
        </p:spPr>
      </p:pic>
      <p:pic>
        <p:nvPicPr>
          <p:cNvPr id="8" name="Рисунок 7" descr="b-206866-dog.gif"/>
          <p:cNvPicPr>
            <a:picLocks noChangeAspect="1"/>
          </p:cNvPicPr>
          <p:nvPr/>
        </p:nvPicPr>
        <p:blipFill>
          <a:blip r:embed="rId6" cstate="print"/>
          <a:stretch>
            <a:fillRect/>
          </a:stretch>
        </p:blipFill>
        <p:spPr>
          <a:xfrm>
            <a:off x="0" y="708660"/>
            <a:ext cx="3810000" cy="2567940"/>
          </a:xfrm>
          <a:prstGeom prst="rect">
            <a:avLst/>
          </a:prstGeom>
        </p:spPr>
      </p:pic>
      <p:pic>
        <p:nvPicPr>
          <p:cNvPr id="9" name="Рисунок 8" descr="b-206866-dog.gif"/>
          <p:cNvPicPr>
            <a:picLocks noChangeAspect="1"/>
          </p:cNvPicPr>
          <p:nvPr/>
        </p:nvPicPr>
        <p:blipFill>
          <a:blip r:embed="rId6" cstate="print"/>
          <a:stretch>
            <a:fillRect/>
          </a:stretch>
        </p:blipFill>
        <p:spPr>
          <a:xfrm>
            <a:off x="5486400" y="3657600"/>
            <a:ext cx="3505200" cy="2590800"/>
          </a:xfrm>
          <a:prstGeom prst="rect">
            <a:avLst/>
          </a:prstGeom>
        </p:spPr>
      </p:pic>
    </p:spTree>
  </p:cSld>
  <p:clrMapOvr>
    <a:masterClrMapping/>
  </p:clrMapOvr>
  <p:transition>
    <p:comb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7496880.gif"/>
          <p:cNvPicPr>
            <a:picLocks noChangeAspect="1"/>
          </p:cNvPicPr>
          <p:nvPr/>
        </p:nvPicPr>
        <p:blipFill>
          <a:blip r:embed="rId2" cstate="print"/>
          <a:stretch>
            <a:fillRect/>
          </a:stretch>
        </p:blipFill>
        <p:spPr>
          <a:xfrm>
            <a:off x="0" y="0"/>
            <a:ext cx="9144000" cy="6858000"/>
          </a:xfrm>
          <a:prstGeom prst="rect">
            <a:avLst/>
          </a:prstGeom>
        </p:spPr>
      </p:pic>
      <p:sp>
        <p:nvSpPr>
          <p:cNvPr id="52225" name="Rectangle 1"/>
          <p:cNvSpPr>
            <a:spLocks noChangeArrowheads="1"/>
          </p:cNvSpPr>
          <p:nvPr/>
        </p:nvSpPr>
        <p:spPr bwMode="auto">
          <a:xfrm>
            <a:off x="0" y="0"/>
            <a:ext cx="9144000"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err="1" smtClean="0">
                <a:ln w="0">
                  <a:solidFill>
                    <a:srgbClr val="7030A0"/>
                  </a:solidFill>
                </a:ln>
                <a:solidFill>
                  <a:srgbClr val="7030A0"/>
                </a:solidFill>
                <a:effectLst>
                  <a:reflection blurRad="12700" stA="50000" endPos="50000" dist="5000" dir="5400000" sy="-100000" rotWithShape="0"/>
                </a:effectLst>
                <a:latin typeface="Helvetica"/>
                <a:ea typeface="Times New Roman" pitchFamily="18" charset="0"/>
                <a:cs typeface="Arial" pitchFamily="34" charset="0"/>
              </a:rPr>
              <a:t>Марс-Спящая</a:t>
            </a:r>
            <a:r>
              <a:rPr kumimoji="0" lang="ru-RU" sz="3200" b="1" i="0" u="none" strike="noStrike" cap="all" normalizeH="0" baseline="0" dirty="0" smtClean="0">
                <a:ln w="0">
                  <a:solidFill>
                    <a:srgbClr val="7030A0"/>
                  </a:solidFill>
                </a:ln>
                <a:solidFill>
                  <a:srgbClr val="7030A0"/>
                </a:solidFill>
                <a:effectLst>
                  <a:reflection blurRad="12700" stA="50000" endPos="50000" dist="5000" dir="5400000" sy="-100000" rotWithShape="0"/>
                </a:effectLst>
                <a:latin typeface="Helvetica"/>
                <a:ea typeface="Times New Roman" pitchFamily="18" charset="0"/>
                <a:cs typeface="Arial" pitchFamily="34" charset="0"/>
              </a:rPr>
              <a:t> планета</a:t>
            </a:r>
            <a:endParaRPr kumimoji="0" lang="ru-RU" sz="3200" b="1" i="0" u="none" strike="noStrike" cap="all" normalizeH="0" baseline="0" dirty="0" smtClean="0">
              <a:ln w="0">
                <a:solidFill>
                  <a:srgbClr val="7030A0"/>
                </a:solidFill>
              </a:ln>
              <a:solidFill>
                <a:srgbClr val="7030A0"/>
              </a:solidFill>
              <a:effectLst>
                <a:reflection blurRad="12700" stA="50000" endPos="50000" dist="5000" dir="5400000" sy="-100000" rotWithShape="0"/>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5" name="Рисунок 4" descr="i (5).jpg"/>
          <p:cNvPicPr>
            <a:picLocks noChangeAspect="1"/>
          </p:cNvPicPr>
          <p:nvPr/>
        </p:nvPicPr>
        <p:blipFill>
          <a:blip r:embed="rId3" cstate="print"/>
          <a:stretch>
            <a:fillRect/>
          </a:stretch>
        </p:blipFill>
        <p:spPr>
          <a:xfrm>
            <a:off x="0" y="6858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2226" name="Rectangle 2"/>
          <p:cNvSpPr>
            <a:spLocks noChangeArrowheads="1"/>
          </p:cNvSpPr>
          <p:nvPr/>
        </p:nvSpPr>
        <p:spPr bwMode="auto">
          <a:xfrm>
            <a:off x="3581400" y="609600"/>
            <a:ext cx="5562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227.9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6786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24ч 37 мин 23с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687 суток</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96% углекислый газ; 2,7% азот; 1,6% аргон; 0,13% кислород; возможно наличие водяного пара (0,03%)</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Фобос и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Деймос</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52227" name="Rectangle 3"/>
          <p:cNvSpPr>
            <a:spLocks noChangeArrowheads="1"/>
          </p:cNvSpPr>
          <p:nvPr/>
        </p:nvSpPr>
        <p:spPr bwMode="auto">
          <a:xfrm>
            <a:off x="0" y="43434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solidFill>
                    <a:srgbClr val="7030A0"/>
                  </a:solidFill>
                </a:ln>
                <a:solidFill>
                  <a:srgbClr val="7030A0"/>
                </a:solidFill>
                <a:effectLst/>
                <a:latin typeface="Lucida Sans Unicode" pitchFamily="34" charset="0"/>
                <a:ea typeface="Times New Roman" pitchFamily="18" charset="0"/>
                <a:cs typeface="Lucida Sans Unicode" pitchFamily="34" charset="0"/>
              </a:rPr>
              <a:t>Планета марс - четвертая планета солнечной системы, удаленная от солнца в среднем на 227,9 миллионов километров или в 1,5 раз дальше земли. Планета имеет более вытаянную орбиту, чем земля. Эксцентрик вращения Марса вокруг солнца более 40 млн. километров. 206,7 млн. километров в перигелии и 249,2 в афелии.</a:t>
            </a:r>
            <a:endParaRPr kumimoji="0" lang="ru-RU" sz="2000" b="0" i="0" u="none" strike="noStrike" cap="none" normalizeH="0" baseline="0" dirty="0" smtClean="0">
              <a:ln>
                <a:solidFill>
                  <a:srgbClr val="7030A0"/>
                </a:solidFill>
              </a:ln>
              <a:solidFill>
                <a:srgbClr val="7030A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pic>
        <p:nvPicPr>
          <p:cNvPr id="53249" name="Рисунок 55" descr="Строение Марса">
            <a:hlinkClick r:id="rId3"/>
          </p:cNvPr>
          <p:cNvPicPr>
            <a:picLocks noChangeAspect="1" noChangeArrowheads="1"/>
          </p:cNvPicPr>
          <p:nvPr/>
        </p:nvPicPr>
        <p:blipFill>
          <a:blip r:embed="rId4" cstate="print"/>
          <a:srcRect/>
          <a:stretch>
            <a:fillRect/>
          </a:stretch>
        </p:blipFill>
        <p:spPr bwMode="auto">
          <a:xfrm>
            <a:off x="2514600" y="533400"/>
            <a:ext cx="3810000" cy="3276600"/>
          </a:xfrm>
          <a:prstGeom prst="ellipse">
            <a:avLst/>
          </a:prstGeom>
          <a:noFill/>
          <a:effectLst>
            <a:softEdge rad="127000"/>
          </a:effectLst>
        </p:spPr>
      </p:pic>
      <p:sp>
        <p:nvSpPr>
          <p:cNvPr id="53251" name="Rectangle 3"/>
          <p:cNvSpPr>
            <a:spLocks noChangeArrowheads="1"/>
          </p:cNvSpPr>
          <p:nvPr/>
        </p:nvSpPr>
        <p:spPr bwMode="auto">
          <a:xfrm>
            <a:off x="0" y="38862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Средняя плотность марсу также ниже, чем у земли и составляет 3,93 кг/м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³</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внутреннее строение марса напоминает строение планет земной группы. Кора планеты в среднем составляет 50 километров, что гораздо больше чем на земле. Мантия толщиной 1800 километров состоит преимущественно из кремния, а жидкое ядро планеты диаметром 1400 километров на 85 процентов состоит из железа.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На красной планете находится самый большая в солнечной системе гора олимп высотой 26,2 километра. А также самый глубокий каньон (долины Маринер) глубиной до 11 километров.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6" name="TextBox 5"/>
          <p:cNvSpPr txBox="1"/>
          <p:nvPr/>
        </p:nvSpPr>
        <p:spPr>
          <a:xfrm>
            <a:off x="0" y="0"/>
            <a:ext cx="9144000" cy="584775"/>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3200" b="1" cap="all" dirty="0" smtClean="0">
                <a:ln w="0">
                  <a:solidFill>
                    <a:srgbClr val="7030A0"/>
                  </a:solidFill>
                </a:ln>
                <a:solidFill>
                  <a:srgbClr val="7030A0"/>
                </a:solidFill>
                <a:effectLst>
                  <a:reflection blurRad="12700" stA="50000" endPos="50000" dist="5000" dir="5400000" sy="-100000" rotWithShape="0"/>
                </a:effectLst>
              </a:rPr>
              <a:t>Внутреннее строение</a:t>
            </a:r>
            <a:endParaRPr lang="ru-RU" sz="3200" b="1" cap="all" dirty="0">
              <a:ln w="0">
                <a:solidFill>
                  <a:srgbClr val="7030A0"/>
                </a:solidFill>
              </a:ln>
              <a:solidFill>
                <a:srgbClr val="7030A0"/>
              </a:solidFill>
              <a:effectLst>
                <a:reflection blurRad="12700" stA="50000" endPos="50000" dist="5000" dir="5400000" sy="-100000" rotWithShape="0"/>
              </a:effectLst>
            </a:endParaRPr>
          </a:p>
        </p:txBody>
      </p:sp>
    </p:spTree>
  </p:cSld>
  <p:clrMapOvr>
    <a:masterClrMapping/>
  </p:clrMapOvr>
  <p:transition>
    <p:comb dir="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Рисунок 57" descr="Поверхность Марса">
            <a:hlinkClick r:id="rId2"/>
          </p:cNvPr>
          <p:cNvPicPr>
            <a:picLocks noChangeAspect="1" noChangeArrowheads="1"/>
          </p:cNvPicPr>
          <p:nvPr/>
        </p:nvPicPr>
        <p:blipFill>
          <a:blip r:embed="rId3" cstate="print"/>
          <a:srcRect/>
          <a:stretch>
            <a:fillRect/>
          </a:stretch>
        </p:blipFill>
        <p:spPr bwMode="auto">
          <a:xfrm>
            <a:off x="228600" y="533401"/>
            <a:ext cx="3505200" cy="2362200"/>
          </a:xfrm>
          <a:prstGeom prst="rect">
            <a:avLst/>
          </a:prstGeom>
          <a:ln>
            <a:noFill/>
          </a:ln>
          <a:effectLst>
            <a:softEdge rad="112500"/>
          </a:effectLst>
        </p:spPr>
      </p:pic>
      <p:pic>
        <p:nvPicPr>
          <p:cNvPr id="54273" name="Рисунок 58" descr="Пылевая буря на Марсе">
            <a:hlinkClick r:id="rId4"/>
          </p:cNvPr>
          <p:cNvPicPr>
            <a:picLocks noChangeAspect="1" noChangeArrowheads="1"/>
          </p:cNvPicPr>
          <p:nvPr/>
        </p:nvPicPr>
        <p:blipFill>
          <a:blip r:embed="rId5" cstate="print"/>
          <a:srcRect/>
          <a:stretch>
            <a:fillRect/>
          </a:stretch>
        </p:blipFill>
        <p:spPr bwMode="auto">
          <a:xfrm>
            <a:off x="4724400" y="2362200"/>
            <a:ext cx="4114800" cy="2362200"/>
          </a:xfrm>
          <a:prstGeom prst="rect">
            <a:avLst/>
          </a:prstGeom>
          <a:ln>
            <a:noFill/>
          </a:ln>
          <a:effectLst>
            <a:softEdge rad="112500"/>
          </a:effectLst>
        </p:spPr>
      </p:pic>
      <p:sp>
        <p:nvSpPr>
          <p:cNvPr id="54275" name="Rectangle 3"/>
          <p:cNvSpPr>
            <a:spLocks noChangeArrowheads="1"/>
          </p:cNvSpPr>
          <p:nvPr/>
        </p:nvSpPr>
        <p:spPr bwMode="auto">
          <a:xfrm>
            <a:off x="3733800" y="533400"/>
            <a:ext cx="541020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Температура на поверхности марса колеблется от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155 °C градусов до +20 °C на экваторе в полдень. Из-за очень разряженной атмосферы и слабого магнитного поля солнечная радиация беспрепятственно облучает поверхность планеты. Поэтому существование даже простейших форм жизни на поверхности марса маловероятно. Плотность атмосферы у поверхности планеты 160 раз ниже, чем у поверхности Земли. Состоит атмосфера на 95 % из углекислого газа 2,7% азот и 1,6 % аргон. Доля остальных газов, включая кислород не значительна.</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6" name="Rectangle 4"/>
          <p:cNvSpPr>
            <a:spLocks noChangeArrowheads="1"/>
          </p:cNvSpPr>
          <p:nvPr/>
        </p:nvSpPr>
        <p:spPr bwMode="auto">
          <a:xfrm>
            <a:off x="0" y="2895600"/>
            <a:ext cx="4648200"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Единственное явление, которое наблюдается на Марсе это пылевые бури, принимающие иногда глобальный марсианский размах. До недавнего времени природа возникновения этих явлений была непонятна. Однако последним </a:t>
            </a:r>
            <a:r>
              <a:rPr kumimoji="0" lang="ru-RU" sz="12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марсоходам</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отправленным на планету удалось зафиксировать так пылевые вихри, которые возникают на марсе постоянно и могут достигать самых различных размеров. По всей видимости, когда таких вихрей становится слишком много, они перерастают в пылевую бурю</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4277" name="Rectangle 5"/>
          <p:cNvSpPr>
            <a:spLocks noChangeArrowheads="1"/>
          </p:cNvSpPr>
          <p:nvPr/>
        </p:nvSpPr>
        <p:spPr bwMode="auto">
          <a:xfrm>
            <a:off x="4267200" y="5105400"/>
            <a:ext cx="4876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Пыль покрывает практически всю поверхность марса. Красный цвет планете придает оксид железа. Кроме этого, на марсе может быть достаточно большое количество воды. На поверхности планеты обнаружены высохшие русла рек и ледники.</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7" name="TextBox 6"/>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7030A0"/>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Атмосфера и поверхность</a:t>
            </a:r>
            <a:endParaRPr lang="ru-RU" sz="3200" b="1" cap="all" dirty="0">
              <a:ln>
                <a:solidFill>
                  <a:srgbClr val="7030A0"/>
                </a:solidFill>
              </a:ln>
              <a:solidFill>
                <a:srgbClr val="7030A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Поверхность Марса">
            <a:hlinkClick r:id="rId6"/>
          </p:cNvPr>
          <p:cNvPicPr/>
          <p:nvPr/>
        </p:nvPicPr>
        <p:blipFill>
          <a:blip r:embed="rId7" cstate="print"/>
          <a:srcRect/>
          <a:stretch>
            <a:fillRect/>
          </a:stretch>
        </p:blipFill>
        <p:spPr bwMode="auto">
          <a:xfrm>
            <a:off x="381000" y="4800600"/>
            <a:ext cx="3810000" cy="1905000"/>
          </a:xfrm>
          <a:prstGeom prst="rect">
            <a:avLst/>
          </a:prstGeom>
          <a:ln>
            <a:noFill/>
          </a:ln>
          <a:effectLst>
            <a:softEdge rad="112500"/>
          </a:effectLst>
        </p:spPr>
      </p:pic>
      <p:pic>
        <p:nvPicPr>
          <p:cNvPr id="10" name="Рисунок 9" descr="b-206866-dog.gif"/>
          <p:cNvPicPr>
            <a:picLocks noChangeAspect="1"/>
          </p:cNvPicPr>
          <p:nvPr/>
        </p:nvPicPr>
        <p:blipFill>
          <a:blip r:embed="rId8" cstate="print"/>
          <a:stretch>
            <a:fillRect/>
          </a:stretch>
        </p:blipFill>
        <p:spPr>
          <a:xfrm>
            <a:off x="152400" y="533400"/>
            <a:ext cx="3352800" cy="2209800"/>
          </a:xfrm>
          <a:prstGeom prst="rect">
            <a:avLst/>
          </a:prstGeom>
        </p:spPr>
      </p:pic>
      <p:pic>
        <p:nvPicPr>
          <p:cNvPr id="11" name="Рисунок 10" descr="b-206866-dog.gif"/>
          <p:cNvPicPr>
            <a:picLocks noChangeAspect="1"/>
          </p:cNvPicPr>
          <p:nvPr/>
        </p:nvPicPr>
        <p:blipFill>
          <a:blip r:embed="rId8" cstate="print"/>
          <a:stretch>
            <a:fillRect/>
          </a:stretch>
        </p:blipFill>
        <p:spPr>
          <a:xfrm>
            <a:off x="4800600" y="2438400"/>
            <a:ext cx="3886200" cy="2590800"/>
          </a:xfrm>
          <a:prstGeom prst="rect">
            <a:avLst/>
          </a:prstGeom>
        </p:spPr>
      </p:pic>
      <p:pic>
        <p:nvPicPr>
          <p:cNvPr id="12" name="Рисунок 11" descr="b-206866-dog.gif"/>
          <p:cNvPicPr>
            <a:picLocks noChangeAspect="1"/>
          </p:cNvPicPr>
          <p:nvPr/>
        </p:nvPicPr>
        <p:blipFill>
          <a:blip r:embed="rId8" cstate="print"/>
          <a:stretch>
            <a:fillRect/>
          </a:stretch>
        </p:blipFill>
        <p:spPr>
          <a:xfrm>
            <a:off x="381000" y="4876800"/>
            <a:ext cx="3733800" cy="1981200"/>
          </a:xfrm>
          <a:prstGeom prst="rect">
            <a:avLst/>
          </a:prstGeom>
        </p:spPr>
      </p:pic>
    </p:spTree>
  </p:cSld>
  <p:clrMapOvr>
    <a:masterClrMapping/>
  </p:clrMapOvr>
  <p:transition>
    <p:comb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BF119A"/>
                  </a:solidFill>
                  <a:prstDash val="solid"/>
                </a:ln>
                <a:solidFill>
                  <a:srgbClr val="BF119A"/>
                </a:solidFill>
                <a:effectLst>
                  <a:reflection blurRad="12700" stA="28000" endPos="45000" dist="1000" dir="5400000" sy="-100000" algn="bl" rotWithShape="0"/>
                </a:effectLst>
              </a:rPr>
              <a:t>Юпитер-планета-гигант Солнечной системы</a:t>
            </a:r>
            <a:endParaRPr lang="ru-RU" sz="3200" b="1" cap="all" dirty="0">
              <a:ln w="9000" cmpd="sng">
                <a:solidFill>
                  <a:srgbClr val="BF119A"/>
                </a:solidFill>
                <a:prstDash val="solid"/>
              </a:ln>
              <a:solidFill>
                <a:srgbClr val="BF119A"/>
              </a:solidFill>
              <a:effectLst>
                <a:reflection blurRad="12700" stA="28000" endPos="45000" dist="1000" dir="5400000" sy="-100000" algn="bl" rotWithShape="0"/>
              </a:effectLst>
            </a:endParaRPr>
          </a:p>
        </p:txBody>
      </p:sp>
      <p:pic>
        <p:nvPicPr>
          <p:cNvPr id="4" name="Рисунок 3" descr="i (7).jpg"/>
          <p:cNvPicPr>
            <a:picLocks noChangeAspect="1"/>
          </p:cNvPicPr>
          <p:nvPr/>
        </p:nvPicPr>
        <p:blipFill>
          <a:blip r:embed="rId3" cstate="print"/>
          <a:stretch>
            <a:fillRect/>
          </a:stretch>
        </p:blipFill>
        <p:spPr>
          <a:xfrm>
            <a:off x="0" y="990600"/>
            <a:ext cx="4343400" cy="3458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5297" name="Rectangle 1"/>
          <p:cNvSpPr>
            <a:spLocks noChangeArrowheads="1"/>
          </p:cNvSpPr>
          <p:nvPr/>
        </p:nvSpPr>
        <p:spPr bwMode="auto">
          <a:xfrm>
            <a:off x="4343400" y="990600"/>
            <a:ext cx="48006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778.3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143 000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9ч 50мин 30с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11,86 лет</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-150°C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82% водород; 18% гелий и незначительные следы других элементов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16</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5298" name="Rectangle 2"/>
          <p:cNvSpPr>
            <a:spLocks noChangeArrowheads="1"/>
          </p:cNvSpPr>
          <p:nvPr/>
        </p:nvSpPr>
        <p:spPr bwMode="auto">
          <a:xfrm>
            <a:off x="0" y="45720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Юпитер </a:t>
            </a:r>
            <a:r>
              <a:rPr kumimoji="0" lang="ru-RU" sz="2000" b="0" i="0" u="none" strike="noStrike" cap="none" normalizeH="0" baseline="0" dirty="0" smtClean="0">
                <a:ln>
                  <a:solidFill>
                    <a:srgbClr val="BF119A"/>
                  </a:solidFill>
                </a:ln>
                <a:solidFill>
                  <a:srgbClr val="BF119A"/>
                </a:solidFill>
                <a:effectLst/>
                <a:latin typeface="Calibri"/>
                <a:ea typeface="Times New Roman" pitchFamily="18" charset="0"/>
                <a:cs typeface="Lucida Sans Unicode" pitchFamily="34" charset="0"/>
              </a:rPr>
              <a:t>–</a:t>
            </a:r>
            <a:r>
              <a:rPr kumimoji="0" lang="ru-RU" sz="2000" b="0" i="0" u="none" strike="noStrike" cap="none" normalizeH="0" baseline="0" dirty="0"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 пятая от Солнца планета. Расположена она на расстоянии 5,2 астрономических лет от Солнца, это примерно 775 </a:t>
            </a:r>
            <a:r>
              <a:rPr kumimoji="0" lang="ru-RU" sz="2000" b="0" i="0" u="none" strike="noStrike" cap="none" normalizeH="0" baseline="0" dirty="0" err="1"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млн</a:t>
            </a:r>
            <a:r>
              <a:rPr kumimoji="0" lang="ru-RU" sz="2000" b="0" i="0" u="none" strike="noStrike" cap="none" normalizeH="0" baseline="0" dirty="0" smtClean="0">
                <a:ln>
                  <a:solidFill>
                    <a:srgbClr val="BF119A"/>
                  </a:solidFill>
                </a:ln>
                <a:solidFill>
                  <a:srgbClr val="BF119A"/>
                </a:solidFill>
                <a:effectLst/>
                <a:latin typeface="Lucida Sans Unicode" pitchFamily="34" charset="0"/>
                <a:ea typeface="Times New Roman" pitchFamily="18" charset="0"/>
                <a:cs typeface="Lucida Sans Unicode" pitchFamily="34" charset="0"/>
              </a:rPr>
              <a:t> км. Планеты Солнечной системы разделяются астрономами на две условные группы: планеты земного типа и газовые гиганты. Самой крупной планетой из группы газовых гигантов является Юпитер.</a:t>
            </a:r>
            <a:endParaRPr kumimoji="0" lang="ru-RU" sz="2000" b="0" i="0" u="none" strike="noStrike" cap="none" normalizeH="0" baseline="0" dirty="0" smtClean="0">
              <a:ln>
                <a:solidFill>
                  <a:srgbClr val="BF119A"/>
                </a:solidFill>
              </a:ln>
              <a:solidFill>
                <a:srgbClr val="BF119A"/>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animirovannyi_fon_07.gif"/>
          <p:cNvPicPr>
            <a:picLocks noChangeAspect="1"/>
          </p:cNvPicPr>
          <p:nvPr/>
        </p:nvPicPr>
        <p:blipFill>
          <a:blip r:embed="rId2" cstate="print"/>
          <a:stretch>
            <a:fillRect/>
          </a:stretch>
        </p:blipFill>
        <p:spPr>
          <a:xfrm>
            <a:off x="0" y="0"/>
            <a:ext cx="9144000" cy="6830929"/>
          </a:xfrm>
          <a:prstGeom prst="rect">
            <a:avLst/>
          </a:prstGeom>
        </p:spPr>
      </p:pic>
      <p:sp>
        <p:nvSpPr>
          <p:cNvPr id="1025" name="Rectangle 1"/>
          <p:cNvSpPr>
            <a:spLocks noChangeArrowheads="1"/>
          </p:cNvSpPr>
          <p:nvPr/>
        </p:nvSpPr>
        <p:spPr bwMode="auto">
          <a:xfrm>
            <a:off x="0" y="0"/>
            <a:ext cx="9144000" cy="63709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Солнечная система - это система планет, в центре которой находится яркая звезда, источник энергии, тепла и света - Солнце.</a:t>
            </a:r>
          </a:p>
          <a:p>
            <a:pPr marL="0" marR="0" lvl="0" indent="0" algn="ctr"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sz="1400"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sz="140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центра Солнечной системы находится Солнце, вокруг которого по орбитам вращаются девять крупных планет. Так как Солнце смещено от центра планетарных орбит, то за цикл оборота вокруг Солнца планеты то приближаются, то отдаляются по своим орбитам.</a:t>
            </a:r>
            <a:endParaRPr kumimoji="0" lang="ru-RU" i="0" u="none" strike="noStrike" normalizeH="0" baseline="0" dirty="0" smtClean="0">
              <a:ln w="18415" cmpd="sng">
                <a:solidFill>
                  <a:srgbClr val="FFFF00"/>
                </a:solidFill>
                <a:prstDash val="solid"/>
              </a:ln>
              <a:solidFill>
                <a:srgbClr val="FFFF00"/>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3" name="Рисунок 2" descr="solnechnay_sistema.jpg"/>
          <p:cNvPicPr>
            <a:picLocks noChangeAspect="1"/>
          </p:cNvPicPr>
          <p:nvPr/>
        </p:nvPicPr>
        <p:blipFill>
          <a:blip r:embed="rId3" cstate="print"/>
          <a:stretch>
            <a:fillRect/>
          </a:stretch>
        </p:blipFill>
        <p:spPr>
          <a:xfrm>
            <a:off x="1752600" y="990600"/>
            <a:ext cx="5791200" cy="3657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Внутреннее строение</a:t>
            </a:r>
            <a:endParaRPr lang="ru-RU" sz="3200" b="1" cap="all" dirty="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Рисунок 3" descr="строение Юпитера">
            <a:hlinkClick r:id="rId3"/>
          </p:cNvPr>
          <p:cNvPicPr/>
          <p:nvPr/>
        </p:nvPicPr>
        <p:blipFill>
          <a:blip r:embed="rId4" cstate="print"/>
          <a:srcRect/>
          <a:stretch>
            <a:fillRect/>
          </a:stretch>
        </p:blipFill>
        <p:spPr bwMode="auto">
          <a:xfrm>
            <a:off x="2438400" y="685800"/>
            <a:ext cx="4648200" cy="3886200"/>
          </a:xfrm>
          <a:prstGeom prst="ellipse">
            <a:avLst/>
          </a:prstGeom>
          <a:ln>
            <a:noFill/>
          </a:ln>
          <a:effectLst>
            <a:softEdge rad="112500"/>
          </a:effectLst>
        </p:spPr>
      </p:pic>
      <p:sp>
        <p:nvSpPr>
          <p:cNvPr id="56321" name="Rectangle 1"/>
          <p:cNvSpPr>
            <a:spLocks noChangeArrowheads="1"/>
          </p:cNvSpPr>
          <p:nvPr/>
        </p:nvSpPr>
        <p:spPr bwMode="auto">
          <a:xfrm>
            <a:off x="0" y="464820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Планета представляет собой сфероид, достаточно сильно сжатый с полюсов. Она обладает сильным магнитным полем, которое уходит на миллионы километров за орбиту. Атмосфера представляет собой чередование слоёв с различными физическими свойствами. Учёные предполагают наличие у Юпитера твёрдого ядра размером 1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1,5 диаметра Земли, но гораздо более плотного. Его наличие пока не доказано, но и не опровергнуто.</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Атмосфера и поверхность</a:t>
            </a:r>
            <a:endParaRPr lang="ru-RU" sz="3200" b="1" cap="all" dirty="0">
              <a:ln>
                <a:solidFill>
                  <a:srgbClr val="BF119A"/>
                </a:solidFill>
              </a:ln>
              <a:solidFill>
                <a:srgbClr val="BF119A"/>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7345" name="Rectangle 1"/>
          <p:cNvSpPr>
            <a:spLocks noChangeArrowheads="1"/>
          </p:cNvSpPr>
          <p:nvPr/>
        </p:nvSpPr>
        <p:spPr bwMode="auto">
          <a:xfrm>
            <a:off x="0" y="36576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Верхний слой атмосферы Юпитера состоит из смеси газов водорода и гелия и имеет толщину 8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20 тыс. км. В следующем слое, толщина которого 50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60 тыс. км, из-за повышения давления газовая смесь переходит в жидкое состояние. В этом слое температура может достигать 20 000 С. Ещё ниже (на глубине 60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65 тыс. км.) водород переходит в металлическое состояние. Этот процесс сопровождается увеличением температуры до 200 000 С. При этом давление достигает фантастических величин в 5 000 000 атмосфер. Металлический водород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это гипотетическое вещество, характеризующееся наличием свободных электронов и проводящее электрический ток, как это свойственно металлам.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 name="Рисунок 3" descr="поверхность Юпитера">
            <a:hlinkClick r:id="rId2"/>
          </p:cNvPr>
          <p:cNvPicPr/>
          <p:nvPr/>
        </p:nvPicPr>
        <p:blipFill>
          <a:blip r:embed="rId3" cstate="print"/>
          <a:srcRect/>
          <a:stretch>
            <a:fillRect/>
          </a:stretch>
        </p:blipFill>
        <p:spPr bwMode="auto">
          <a:xfrm>
            <a:off x="2590800" y="685800"/>
            <a:ext cx="4572000" cy="2819400"/>
          </a:xfrm>
          <a:prstGeom prst="rect">
            <a:avLst/>
          </a:prstGeom>
          <a:ln>
            <a:noFill/>
          </a:ln>
          <a:effectLst>
            <a:softEdge rad="112500"/>
          </a:effectLst>
        </p:spPr>
      </p:pic>
      <p:pic>
        <p:nvPicPr>
          <p:cNvPr id="5" name="Рисунок 4" descr="b-206866-dog.gif"/>
          <p:cNvPicPr>
            <a:picLocks noChangeAspect="1"/>
          </p:cNvPicPr>
          <p:nvPr/>
        </p:nvPicPr>
        <p:blipFill>
          <a:blip r:embed="rId4" cstate="print"/>
          <a:stretch>
            <a:fillRect/>
          </a:stretch>
        </p:blipFill>
        <p:spPr>
          <a:xfrm>
            <a:off x="0" y="762000"/>
            <a:ext cx="2895600" cy="2819400"/>
          </a:xfrm>
          <a:prstGeom prst="rect">
            <a:avLst/>
          </a:prstGeom>
        </p:spPr>
      </p:pic>
      <p:pic>
        <p:nvPicPr>
          <p:cNvPr id="6" name="Рисунок 5" descr="b-206866-dog.gif"/>
          <p:cNvPicPr>
            <a:picLocks noChangeAspect="1"/>
          </p:cNvPicPr>
          <p:nvPr/>
        </p:nvPicPr>
        <p:blipFill>
          <a:blip r:embed="rId4" cstate="print"/>
          <a:stretch>
            <a:fillRect/>
          </a:stretch>
        </p:blipFill>
        <p:spPr>
          <a:xfrm>
            <a:off x="6934200" y="609600"/>
            <a:ext cx="2209800" cy="2971800"/>
          </a:xfrm>
          <a:prstGeom prst="rect">
            <a:avLst/>
          </a:prstGeom>
        </p:spPr>
      </p:pic>
    </p:spTree>
  </p:cSld>
  <p:clrMapOvr>
    <a:masterClrMapping/>
  </p:clrMapOvr>
  <p:transition>
    <p:comb dir="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Сатурн - элегантный </a:t>
            </a:r>
            <a:r>
              <a:rPr lang="ru-RU" sz="3200" b="1" cap="all" dirty="0" err="1" smtClean="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джентельмен</a:t>
            </a:r>
            <a:endParaRPr lang="ru-RU" sz="3200" b="1" cap="all" dirty="0">
              <a:ln>
                <a:solidFill>
                  <a:srgbClr val="FFFF00"/>
                </a:solidFill>
              </a:ln>
              <a:solidFill>
                <a:srgbClr val="FFFF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4" name="Рисунок 3" descr="d725c3fd-0883-4c2e-92e1-3232e00fabac.jpg"/>
          <p:cNvPicPr>
            <a:picLocks noChangeAspect="1"/>
          </p:cNvPicPr>
          <p:nvPr/>
        </p:nvPicPr>
        <p:blipFill>
          <a:blip r:embed="rId3" cstate="print"/>
          <a:stretch>
            <a:fillRect/>
          </a:stretch>
        </p:blipFill>
        <p:spPr>
          <a:xfrm>
            <a:off x="304800" y="838200"/>
            <a:ext cx="4038600" cy="3581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8369" name="Rectangle 1"/>
          <p:cNvSpPr>
            <a:spLocks noChangeArrowheads="1"/>
          </p:cNvSpPr>
          <p:nvPr/>
        </p:nvSpPr>
        <p:spPr bwMode="auto">
          <a:xfrm>
            <a:off x="4343400" y="838200"/>
            <a:ext cx="48006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1 427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120 000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10ч 13мин 23с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29,46 лет</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-180°C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96% водород; 3% гелий; 0,4% метан и следы других элементов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18</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8370" name="Rectangle 2"/>
          <p:cNvSpPr>
            <a:spLocks noChangeArrowheads="1"/>
          </p:cNvSpPr>
          <p:nvPr/>
        </p:nvSpPr>
        <p:spPr bwMode="auto">
          <a:xfrm>
            <a:off x="0" y="4876800"/>
            <a:ext cx="91440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noFill/>
                </a:ln>
                <a:solidFill>
                  <a:srgbClr val="FFFF00"/>
                </a:solidFill>
                <a:effectLst/>
                <a:latin typeface="Lucida Sans Unicode" pitchFamily="34" charset="0"/>
                <a:ea typeface="Times New Roman" pitchFamily="18" charset="0"/>
                <a:cs typeface="Lucida Sans Unicode" pitchFamily="34" charset="0"/>
              </a:rPr>
              <a:t>Сатурн является шестой по счету планетой от Солнца </a:t>
            </a:r>
            <a:r>
              <a:rPr kumimoji="0" lang="ru-RU" sz="2800" b="0" i="0" u="none" strike="noStrike" cap="none" normalizeH="0" baseline="0" dirty="0" smtClean="0">
                <a:ln>
                  <a:noFill/>
                </a:ln>
                <a:solidFill>
                  <a:srgbClr val="FFFF00"/>
                </a:solidFill>
                <a:effectLst/>
                <a:latin typeface="Calibri"/>
                <a:ea typeface="Times New Roman" pitchFamily="18" charset="0"/>
                <a:cs typeface="Lucida Sans Unicode" pitchFamily="34" charset="0"/>
              </a:rPr>
              <a:t>–</a:t>
            </a:r>
            <a:r>
              <a:rPr kumimoji="0" lang="ru-RU" sz="2800" b="0" i="0" u="none" strike="noStrike" cap="none" normalizeH="0" baseline="0" dirty="0" smtClean="0">
                <a:ln>
                  <a:noFill/>
                </a:ln>
                <a:solidFill>
                  <a:srgbClr val="FFFF00"/>
                </a:solidFill>
                <a:effectLst/>
                <a:latin typeface="Lucida Sans Unicode" pitchFamily="34" charset="0"/>
                <a:ea typeface="Times New Roman" pitchFamily="18" charset="0"/>
                <a:cs typeface="Lucida Sans Unicode" pitchFamily="34" charset="0"/>
              </a:rPr>
              <a:t> среднее расстояние до светила составляет почти 9,6 а. е. (≈780 млн. км).</a:t>
            </a:r>
            <a:endParaRPr kumimoji="0" lang="ru-RU" sz="2800" b="0" i="0" u="none" strike="noStrike" cap="none" normalizeH="0" baseline="0" dirty="0" smtClean="0">
              <a:ln>
                <a:noFill/>
              </a:ln>
              <a:solidFill>
                <a:srgbClr val="FFFF0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FF00"/>
                  </a:solidFill>
                  <a:prstDash val="solid"/>
                </a:ln>
                <a:solidFill>
                  <a:srgbClr val="FFFF00"/>
                </a:solidFill>
                <a:effectLst>
                  <a:reflection blurRad="12700" stA="28000" endPos="45000" dist="1000" dir="5400000" sy="-100000" algn="bl" rotWithShape="0"/>
                </a:effectLst>
              </a:rPr>
              <a:t>Внутреннее строение</a:t>
            </a:r>
            <a:endParaRPr lang="ru-RU" sz="3200" b="1" cap="all" dirty="0">
              <a:ln w="9000" cmpd="sng">
                <a:solidFill>
                  <a:srgbClr val="FFFF00"/>
                </a:solidFill>
                <a:prstDash val="solid"/>
              </a:ln>
              <a:solidFill>
                <a:srgbClr val="FFFF00"/>
              </a:solidFill>
              <a:effectLst>
                <a:reflection blurRad="12700" stA="28000" endPos="45000" dist="1000" dir="5400000" sy="-100000" algn="bl" rotWithShape="0"/>
              </a:effectLst>
            </a:endParaRPr>
          </a:p>
        </p:txBody>
      </p:sp>
      <p:pic>
        <p:nvPicPr>
          <p:cNvPr id="4" name="Рисунок 3" descr="строение Сатурна">
            <a:hlinkClick r:id="rId3"/>
          </p:cNvPr>
          <p:cNvPicPr/>
          <p:nvPr/>
        </p:nvPicPr>
        <p:blipFill>
          <a:blip r:embed="rId4" cstate="print"/>
          <a:srcRect/>
          <a:stretch>
            <a:fillRect/>
          </a:stretch>
        </p:blipFill>
        <p:spPr bwMode="auto">
          <a:xfrm>
            <a:off x="2286000" y="609600"/>
            <a:ext cx="4495800" cy="4267200"/>
          </a:xfrm>
          <a:prstGeom prst="rect">
            <a:avLst/>
          </a:prstGeom>
          <a:ln>
            <a:noFill/>
          </a:ln>
          <a:effectLst>
            <a:softEdge rad="112500"/>
          </a:effectLst>
        </p:spPr>
      </p:pic>
      <p:sp>
        <p:nvSpPr>
          <p:cNvPr id="59393" name="Rectangle 1"/>
          <p:cNvSpPr>
            <a:spLocks noChangeArrowheads="1"/>
          </p:cNvSpPr>
          <p:nvPr/>
        </p:nvSpPr>
        <p:spPr bwMode="auto">
          <a:xfrm>
            <a:off x="0" y="49530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Основными химическими элементами, составляющими Сатурн, являются водород и гелий. Эти газы переходят при высоком давлении внутри планеты сначала в жидкое состояние, а затем (на глубине 30 тыс. км) в твердое, поскольку в существующих там физических условиях (давление ≈3 млн. атм.) водород приобретает металлическую структуру. В этой металлической структуре создается сильное магнитное поле, его напряженность на верхней границе облаков в районе экватора равна 0,2 </a:t>
            </a:r>
            <a:r>
              <a:rPr kumimoji="0" lang="ru-RU" sz="14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Гс</a:t>
            </a: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Ниже слоя металлического водорода располагается твердое ядро из более тяжелых элементов, например, железа.</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FF00"/>
                  </a:solidFill>
                  <a:prstDash val="solid"/>
                </a:ln>
                <a:solidFill>
                  <a:srgbClr val="FFFF00"/>
                </a:solidFill>
                <a:effectLst>
                  <a:reflection blurRad="12700" stA="28000" endPos="45000" dist="1000" dir="5400000" sy="-100000" algn="bl" rotWithShape="0"/>
                </a:effectLst>
              </a:rPr>
              <a:t>Атмосфера и поверхность</a:t>
            </a:r>
            <a:endParaRPr lang="ru-RU" sz="3200" b="1" cap="all" dirty="0">
              <a:ln w="9000" cmpd="sng">
                <a:solidFill>
                  <a:srgbClr val="FFFF00"/>
                </a:solidFill>
                <a:prstDash val="solid"/>
              </a:ln>
              <a:solidFill>
                <a:srgbClr val="FFFF00"/>
              </a:solidFill>
              <a:effectLst>
                <a:reflection blurRad="12700" stA="28000" endPos="45000" dist="1000" dir="5400000" sy="-100000" algn="bl" rotWithShape="0"/>
              </a:effectLst>
            </a:endParaRPr>
          </a:p>
        </p:txBody>
      </p:sp>
      <p:pic>
        <p:nvPicPr>
          <p:cNvPr id="3" name="Рисунок 2" descr="атмосфера Сатурна">
            <a:hlinkClick r:id="rId2"/>
          </p:cNvPr>
          <p:cNvPicPr/>
          <p:nvPr/>
        </p:nvPicPr>
        <p:blipFill>
          <a:blip r:embed="rId3" cstate="print"/>
          <a:srcRect/>
          <a:stretch>
            <a:fillRect/>
          </a:stretch>
        </p:blipFill>
        <p:spPr bwMode="auto">
          <a:xfrm>
            <a:off x="2743200" y="762000"/>
            <a:ext cx="3810000" cy="2781300"/>
          </a:xfrm>
          <a:prstGeom prst="rect">
            <a:avLst/>
          </a:prstGeom>
          <a:noFill/>
          <a:ln w="9525">
            <a:noFill/>
            <a:miter lim="800000"/>
            <a:headEnd/>
            <a:tailEnd/>
          </a:ln>
        </p:spPr>
      </p:pic>
      <p:sp>
        <p:nvSpPr>
          <p:cNvPr id="60417" name="Rectangle 1"/>
          <p:cNvSpPr>
            <a:spLocks noChangeArrowheads="1"/>
          </p:cNvSpPr>
          <p:nvPr/>
        </p:nvSpPr>
        <p:spPr bwMode="auto">
          <a:xfrm>
            <a:off x="0" y="3733800"/>
            <a:ext cx="91440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Помимо водорода и гелия атмосфера планеты содержит небольшие количества метана, этана, ацетилена, аммиака, </a:t>
            </a: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фосфина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арсина, </a:t>
            </a: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германа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и других веществ. Средняя молекулярная масса составляет 2,135 г/моль. Основная характеристика атмосферы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однородность, которая не позволяет различить на поверхности мелкие детали. Скорость ветров на Сатурне высокая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экваторе достигает 480 м/с. Температура верхней границы атмосферы равна 85 К (-188°C). В верхних слоях атмосферы много метановых облаков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несколько десятков поясов и ряд отдельных вихрей. Кроме того, здесь довольно часто наблюдаются мощные грозы и полярные сияния.</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b-206866-dog.gif"/>
          <p:cNvPicPr>
            <a:picLocks noChangeAspect="1"/>
          </p:cNvPicPr>
          <p:nvPr/>
        </p:nvPicPr>
        <p:blipFill>
          <a:blip r:embed="rId4" cstate="print"/>
          <a:stretch>
            <a:fillRect/>
          </a:stretch>
        </p:blipFill>
        <p:spPr>
          <a:xfrm>
            <a:off x="0" y="914400"/>
            <a:ext cx="2667000" cy="2743200"/>
          </a:xfrm>
          <a:prstGeom prst="rect">
            <a:avLst/>
          </a:prstGeom>
        </p:spPr>
      </p:pic>
      <p:pic>
        <p:nvPicPr>
          <p:cNvPr id="6" name="Рисунок 5" descr="b-206866-dog.gif"/>
          <p:cNvPicPr>
            <a:picLocks noChangeAspect="1"/>
          </p:cNvPicPr>
          <p:nvPr/>
        </p:nvPicPr>
        <p:blipFill>
          <a:blip r:embed="rId4" cstate="print"/>
          <a:stretch>
            <a:fillRect/>
          </a:stretch>
        </p:blipFill>
        <p:spPr>
          <a:xfrm>
            <a:off x="6400800" y="609600"/>
            <a:ext cx="2743200" cy="2971800"/>
          </a:xfrm>
          <a:prstGeom prst="rect">
            <a:avLst/>
          </a:prstGeom>
        </p:spPr>
      </p:pic>
    </p:spTree>
  </p:cSld>
  <p:clrMapOvr>
    <a:masterClrMapping/>
  </p:clrMapOvr>
  <p:transition>
    <p:comb dir="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861774"/>
          </a:xfrm>
          <a:prstGeom prst="rect">
            <a:avLst/>
          </a:prstGeom>
          <a:noFill/>
        </p:spPr>
        <p:txBody>
          <a:bodyPr wrap="square" rtlCol="0">
            <a:spAutoFit/>
          </a:bodyPr>
          <a:lstStyle/>
          <a:p>
            <a:pPr algn="ctr"/>
            <a:r>
              <a:rPr lang="ru-RU" sz="3200" b="1" cap="all" dirty="0" smtClean="0">
                <a:ln w="9000" cmpd="sng">
                  <a:solidFill>
                    <a:srgbClr val="FFC000"/>
                  </a:solidFill>
                  <a:prstDash val="solid"/>
                </a:ln>
                <a:solidFill>
                  <a:srgbClr val="FFC000"/>
                </a:solidFill>
                <a:effectLst>
                  <a:reflection blurRad="12700" stA="28000" endPos="45000" dist="1000" dir="5400000" sy="-100000" algn="bl" rotWithShape="0"/>
                </a:effectLst>
              </a:rPr>
              <a:t>Уран-Таинственный ледяной гигант</a:t>
            </a:r>
          </a:p>
          <a:p>
            <a:endParaRPr lang="ru-RU" dirty="0"/>
          </a:p>
        </p:txBody>
      </p:sp>
      <p:pic>
        <p:nvPicPr>
          <p:cNvPr id="4" name="Рисунок 3" descr="9265e3fa-581d-4de9-8497-9cb1457500ac.jpg"/>
          <p:cNvPicPr>
            <a:picLocks noChangeAspect="1"/>
          </p:cNvPicPr>
          <p:nvPr/>
        </p:nvPicPr>
        <p:blipFill>
          <a:blip r:embed="rId3" cstate="print"/>
          <a:stretch>
            <a:fillRect/>
          </a:stretch>
        </p:blipFill>
        <p:spPr>
          <a:xfrm>
            <a:off x="0" y="762000"/>
            <a:ext cx="4648200" cy="335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41" name="Rectangle 1"/>
          <p:cNvSpPr>
            <a:spLocks noChangeArrowheads="1"/>
          </p:cNvSpPr>
          <p:nvPr/>
        </p:nvSpPr>
        <p:spPr bwMode="auto">
          <a:xfrm>
            <a:off x="4648200" y="685800"/>
            <a:ext cx="4495800"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2 896.6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51 118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17ч 12мин</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84,01 года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-210°C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83% водород; 15% гелий; 2% метан</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17</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1442" name="Rectangle 2"/>
          <p:cNvSpPr>
            <a:spLocks noChangeArrowheads="1"/>
          </p:cNvSpPr>
          <p:nvPr/>
        </p:nvSpPr>
        <p:spPr bwMode="auto">
          <a:xfrm>
            <a:off x="0" y="441960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800" b="0" i="0" u="none" strike="noStrike" cap="none" normalizeH="0" baseline="0" dirty="0" smtClean="0">
                <a:ln>
                  <a:solidFill>
                    <a:srgbClr val="FFC000"/>
                  </a:solidFill>
                </a:ln>
                <a:solidFill>
                  <a:srgbClr val="FFC000"/>
                </a:solidFill>
                <a:effectLst/>
                <a:latin typeface="Lucida Sans Unicode" pitchFamily="34" charset="0"/>
                <a:ea typeface="Times New Roman" pitchFamily="18" charset="0"/>
                <a:cs typeface="Lucida Sans Unicode" pitchFamily="34" charset="0"/>
              </a:rPr>
              <a:t>Развитие оптики в новое время привело к тому, что 13 марта 1781-го были расширены границы солнечной системы открытием планеты Уран, открытие было совершено Уильямом Гершелем.</a:t>
            </a:r>
            <a:endParaRPr kumimoji="0" lang="ru-RU" sz="2800" b="0" i="0" u="none" strike="noStrike" cap="none" normalizeH="0" baseline="0" dirty="0" smtClean="0">
              <a:ln>
                <a:solidFill>
                  <a:srgbClr val="FFC000"/>
                </a:solidFill>
              </a:ln>
              <a:solidFill>
                <a:srgbClr val="FFC00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C000"/>
                  </a:solidFill>
                  <a:prstDash val="solid"/>
                </a:ln>
                <a:solidFill>
                  <a:srgbClr val="FFC000"/>
                </a:solidFill>
                <a:effectLst>
                  <a:reflection blurRad="12700" stA="28000" endPos="45000" dist="1000" dir="5400000" sy="-100000" algn="bl" rotWithShape="0"/>
                </a:effectLst>
              </a:rPr>
              <a:t>Внутреннее строение</a:t>
            </a:r>
            <a:endParaRPr lang="ru-RU" sz="3200" b="1" cap="all" dirty="0">
              <a:ln w="9000" cmpd="sng">
                <a:solidFill>
                  <a:srgbClr val="FFC000"/>
                </a:solidFill>
                <a:prstDash val="solid"/>
              </a:ln>
              <a:solidFill>
                <a:srgbClr val="FFC000"/>
              </a:solidFill>
              <a:effectLst>
                <a:reflection blurRad="12700" stA="28000" endPos="45000" dist="1000" dir="5400000" sy="-100000" algn="bl" rotWithShape="0"/>
              </a:effectLst>
            </a:endParaRPr>
          </a:p>
        </p:txBody>
      </p:sp>
      <p:pic>
        <p:nvPicPr>
          <p:cNvPr id="4" name="Рисунок 3" descr="внутреннее строение планеты Уран">
            <a:hlinkClick r:id="rId3"/>
          </p:cNvPr>
          <p:cNvPicPr/>
          <p:nvPr/>
        </p:nvPicPr>
        <p:blipFill>
          <a:blip r:embed="rId4" cstate="print"/>
          <a:srcRect/>
          <a:stretch>
            <a:fillRect/>
          </a:stretch>
        </p:blipFill>
        <p:spPr bwMode="auto">
          <a:xfrm>
            <a:off x="2209800" y="685800"/>
            <a:ext cx="4191000" cy="3429000"/>
          </a:xfrm>
          <a:prstGeom prst="rect">
            <a:avLst/>
          </a:prstGeom>
          <a:noFill/>
          <a:ln w="9525">
            <a:noFill/>
            <a:miter lim="800000"/>
            <a:headEnd/>
            <a:tailEnd/>
          </a:ln>
        </p:spPr>
      </p:pic>
      <p:sp>
        <p:nvSpPr>
          <p:cNvPr id="62465" name="Rectangle 1"/>
          <p:cNvSpPr>
            <a:spLocks noChangeArrowheads="1"/>
          </p:cNvSpPr>
          <p:nvPr/>
        </p:nvSpPr>
        <p:spPr bwMode="auto">
          <a:xfrm>
            <a:off x="0" y="4038600"/>
            <a:ext cx="914400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FFC000"/>
                </a:solidFill>
                <a:effectLst/>
                <a:latin typeface="Lucida Sans Unicode" pitchFamily="34" charset="0"/>
                <a:ea typeface="Times New Roman" pitchFamily="18" charset="0"/>
                <a:cs typeface="Lucida Sans Unicode" pitchFamily="34" charset="0"/>
              </a:rPr>
              <a:t>Определить внутренне строение Урана можно лишь косвенно. Массу планеты, равную 14.5 земных масс определили ученые после изучения гравитационного влияния планеты на спутники. Есть предположение, что в центре Урана находится каменное ядро, которое в основном состоит из оксидов кремния. Его диаметр в 1.5 раза должен превысить диаметр земного ядра. Затем должна идти оболочка изо льда и камней, а после океан жидкого водорода. По другой точке зрения Уран вовсе не имеет ядра, и вся планета представляет собой огромный шар изо льда и жидкости, окруженный газовым покрывалом.</a:t>
            </a:r>
            <a:endParaRPr kumimoji="0" lang="ru-RU" b="0" i="0" u="none" strike="noStrike" cap="none" normalizeH="0" baseline="0" dirty="0" smtClean="0">
              <a:ln>
                <a:noFill/>
              </a:ln>
              <a:solidFill>
                <a:srgbClr val="FFC00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FFC000"/>
                  </a:solidFill>
                  <a:prstDash val="solid"/>
                </a:ln>
                <a:solidFill>
                  <a:srgbClr val="FFC000"/>
                </a:solidFill>
                <a:effectLst>
                  <a:reflection blurRad="12700" stA="28000" endPos="45000" dist="1000" dir="5400000" sy="-100000" algn="bl" rotWithShape="0"/>
                </a:effectLst>
              </a:rPr>
              <a:t>Атмосфера и поверхность</a:t>
            </a:r>
            <a:endParaRPr lang="ru-RU" sz="3200" b="1" cap="all" dirty="0">
              <a:ln w="9000" cmpd="sng">
                <a:solidFill>
                  <a:srgbClr val="FFC000"/>
                </a:solidFill>
                <a:prstDash val="solid"/>
              </a:ln>
              <a:solidFill>
                <a:srgbClr val="FFC000"/>
              </a:solidFill>
              <a:effectLst>
                <a:reflection blurRad="12700" stA="28000" endPos="45000" dist="1000" dir="5400000" sy="-100000" algn="bl" rotWithShape="0"/>
              </a:effectLst>
            </a:endParaRPr>
          </a:p>
        </p:txBody>
      </p:sp>
      <p:pic>
        <p:nvPicPr>
          <p:cNvPr id="3" name="Рисунок 2" descr="поверхность планеты Уран">
            <a:hlinkClick r:id="rId2"/>
          </p:cNvPr>
          <p:cNvPicPr/>
          <p:nvPr/>
        </p:nvPicPr>
        <p:blipFill>
          <a:blip r:embed="rId3" cstate="print"/>
          <a:srcRect/>
          <a:stretch>
            <a:fillRect/>
          </a:stretch>
        </p:blipFill>
        <p:spPr bwMode="auto">
          <a:xfrm>
            <a:off x="914400" y="762000"/>
            <a:ext cx="7391400" cy="3505200"/>
          </a:xfrm>
          <a:prstGeom prst="rect">
            <a:avLst/>
          </a:prstGeom>
          <a:noFill/>
          <a:ln w="9525">
            <a:noFill/>
            <a:miter lim="800000"/>
            <a:headEnd/>
            <a:tailEnd/>
          </a:ln>
        </p:spPr>
      </p:pic>
      <p:sp>
        <p:nvSpPr>
          <p:cNvPr id="63489" name="Rectangle 1"/>
          <p:cNvSpPr>
            <a:spLocks noChangeArrowheads="1"/>
          </p:cNvSpPr>
          <p:nvPr/>
        </p:nvSpPr>
        <p:spPr bwMode="auto">
          <a:xfrm>
            <a:off x="0" y="4191000"/>
            <a:ext cx="9144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FFC000"/>
                </a:solidFill>
                <a:effectLst/>
                <a:latin typeface="Lucida Sans Unicode" pitchFamily="34" charset="0"/>
                <a:ea typeface="Times New Roman" pitchFamily="18" charset="0"/>
                <a:cs typeface="Lucida Sans Unicode" pitchFamily="34" charset="0"/>
              </a:rPr>
              <a:t>Атмосфера Урана в основном состоит из водорода, метана и воды. Это и есть практически весь основной состав недр планеты. Плотность Урана выше, чем у Юпитера или Сатурна в среднем она составляет 1.58 г/см3. Это говорит о том, что частично Уран состоит из гелия или обладает ядром, состоящим из тяжелых элементов. В атмосфере Урана присутствуют метан и углеводород. Его облака состоят из твердого льда и аммиака.</a:t>
            </a:r>
            <a:endParaRPr kumimoji="0" lang="ru-RU" sz="2000" b="0" i="0" u="none" strike="noStrike" cap="none" normalizeH="0" baseline="0" dirty="0" smtClean="0">
              <a:ln>
                <a:noFill/>
              </a:ln>
              <a:solidFill>
                <a:srgbClr val="FFC000"/>
              </a:solidFill>
              <a:effectLst/>
              <a:latin typeface="Arial" pitchFamily="34" charset="0"/>
              <a:cs typeface="Arial" pitchFamily="34" charset="0"/>
            </a:endParaRPr>
          </a:p>
        </p:txBody>
      </p:sp>
      <p:pic>
        <p:nvPicPr>
          <p:cNvPr id="5" name="Рисунок 4" descr="b-206866-dog.gif"/>
          <p:cNvPicPr>
            <a:picLocks noChangeAspect="1"/>
          </p:cNvPicPr>
          <p:nvPr/>
        </p:nvPicPr>
        <p:blipFill>
          <a:blip r:embed="rId4" cstate="print"/>
          <a:stretch>
            <a:fillRect/>
          </a:stretch>
        </p:blipFill>
        <p:spPr>
          <a:xfrm>
            <a:off x="685800" y="251460"/>
            <a:ext cx="3124200" cy="3749040"/>
          </a:xfrm>
          <a:prstGeom prst="rect">
            <a:avLst/>
          </a:prstGeom>
        </p:spPr>
      </p:pic>
      <p:pic>
        <p:nvPicPr>
          <p:cNvPr id="6" name="Рисунок 5" descr="b-206866-dog.gif"/>
          <p:cNvPicPr>
            <a:picLocks noChangeAspect="1"/>
          </p:cNvPicPr>
          <p:nvPr/>
        </p:nvPicPr>
        <p:blipFill>
          <a:blip r:embed="rId4" cstate="print"/>
          <a:stretch>
            <a:fillRect/>
          </a:stretch>
        </p:blipFill>
        <p:spPr>
          <a:xfrm>
            <a:off x="4876800" y="381000"/>
            <a:ext cx="3352800" cy="3886200"/>
          </a:xfrm>
          <a:prstGeom prst="rect">
            <a:avLst/>
          </a:prstGeom>
        </p:spPr>
      </p:pic>
    </p:spTree>
  </p:cSld>
  <p:clrMapOvr>
    <a:masterClrMapping/>
  </p:clrMapOvr>
  <p:transition>
    <p:comb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7496880.gif"/>
          <p:cNvPicPr>
            <a:picLocks noChangeAspect="1"/>
          </p:cNvPicPr>
          <p:nvPr/>
        </p:nvPicPr>
        <p:blipFill>
          <a:blip r:embed="rId2" cstate="print"/>
          <a:stretch>
            <a:fillRect/>
          </a:stretch>
        </p:blipFill>
        <p:spPr>
          <a:xfrm>
            <a:off x="0" y="0"/>
            <a:ext cx="9144000" cy="6858000"/>
          </a:xfrm>
          <a:prstGeom prst="rect">
            <a:avLst/>
          </a:prstGeom>
        </p:spPr>
      </p:pic>
      <p:sp>
        <p:nvSpPr>
          <p:cNvPr id="2" name="TextBox 1"/>
          <p:cNvSpPr txBox="1"/>
          <p:nvPr/>
        </p:nvSpPr>
        <p:spPr>
          <a:xfrm>
            <a:off x="0" y="0"/>
            <a:ext cx="9144000" cy="1077218"/>
          </a:xfrm>
          <a:prstGeom prst="rect">
            <a:avLst/>
          </a:prstGeom>
          <a:noFill/>
        </p:spPr>
        <p:txBody>
          <a:bodyPr wrap="square" rtlCol="0">
            <a:spAutoFit/>
          </a:bodyPr>
          <a:lstStyle/>
          <a:p>
            <a:pPr algn="ctr"/>
            <a:r>
              <a:rPr lang="ru-RU" sz="3200" b="1" cap="all" dirty="0" smtClean="0">
                <a:ln w="9000" cmpd="sng">
                  <a:solidFill>
                    <a:srgbClr val="B2D8E0"/>
                  </a:solidFill>
                  <a:prstDash val="solid"/>
                </a:ln>
                <a:solidFill>
                  <a:srgbClr val="B2D8E0"/>
                </a:solidFill>
                <a:effectLst>
                  <a:reflection blurRad="12700" stA="28000" endPos="45000" dist="1000" dir="5400000" sy="-100000" algn="bl" rotWithShape="0"/>
                </a:effectLst>
              </a:rPr>
              <a:t>Нептун – ледяное царство морского владыки</a:t>
            </a:r>
            <a:endParaRPr lang="ru-RU" sz="3200" b="1" cap="all" dirty="0">
              <a:ln w="9000" cmpd="sng">
                <a:solidFill>
                  <a:srgbClr val="B2D8E0"/>
                </a:solidFill>
                <a:prstDash val="solid"/>
              </a:ln>
              <a:solidFill>
                <a:srgbClr val="B2D8E0"/>
              </a:solidFill>
              <a:effectLst>
                <a:reflection blurRad="12700" stA="28000" endPos="45000" dist="1000" dir="5400000" sy="-100000" algn="bl" rotWithShape="0"/>
              </a:effectLst>
            </a:endParaRPr>
          </a:p>
        </p:txBody>
      </p:sp>
      <p:pic>
        <p:nvPicPr>
          <p:cNvPr id="4" name="Рисунок 3" descr="i (8).jpg"/>
          <p:cNvPicPr>
            <a:picLocks noChangeAspect="1"/>
          </p:cNvPicPr>
          <p:nvPr/>
        </p:nvPicPr>
        <p:blipFill>
          <a:blip r:embed="rId3" cstate="print"/>
          <a:stretch>
            <a:fillRect/>
          </a:stretch>
        </p:blipFill>
        <p:spPr>
          <a:xfrm>
            <a:off x="0" y="1219200"/>
            <a:ext cx="4191000" cy="2965330"/>
          </a:xfrm>
          <a:prstGeom prst="rect">
            <a:avLst/>
          </a:prstGeom>
          <a:ln>
            <a:noFill/>
          </a:ln>
          <a:effectLst>
            <a:softEdge rad="112500"/>
          </a:effectLst>
        </p:spPr>
      </p:pic>
      <p:sp>
        <p:nvSpPr>
          <p:cNvPr id="64513" name="Rectangle 1"/>
          <p:cNvSpPr>
            <a:spLocks noChangeArrowheads="1"/>
          </p:cNvSpPr>
          <p:nvPr/>
        </p:nvSpPr>
        <p:spPr bwMode="auto">
          <a:xfrm>
            <a:off x="4191000" y="1143000"/>
            <a:ext cx="4953000"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4 496,6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49 528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16ч 06мин</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164,8 года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Состоит из водорода, гелия и метана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4514" name="Rectangle 2"/>
          <p:cNvSpPr>
            <a:spLocks noChangeArrowheads="1"/>
          </p:cNvSpPr>
          <p:nvPr/>
        </p:nvSpPr>
        <p:spPr bwMode="auto">
          <a:xfrm>
            <a:off x="0" y="41148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b="0" i="0" u="none" strike="noStrike" cap="none" normalizeH="0" baseline="0" dirty="0" smtClean="0">
                <a:ln>
                  <a:solidFill>
                    <a:srgbClr val="B2D8E0"/>
                  </a:solidFill>
                </a:ln>
                <a:solidFill>
                  <a:srgbClr val="B2D8E0"/>
                </a:solidFill>
                <a:effectLst/>
                <a:latin typeface="Lucida Sans Unicode" pitchFamily="34" charset="0"/>
                <a:ea typeface="Times New Roman" pitchFamily="18" charset="0"/>
                <a:cs typeface="Lucida Sans Unicode" pitchFamily="34" charset="0"/>
              </a:rPr>
              <a:t>Нептун - это последний из четырех газовых гигантов, принадлежащих солнечной системе. Он находится на восьмом месте по удаленности от солнца. Из-за синего цвета планета получила свое название в честь древнеримского владыки океана - Нептуна. Планета имеет 12 спутников и 6 колец.</a:t>
            </a:r>
            <a:endParaRPr kumimoji="0" lang="ru-RU" sz="2400" b="0" i="0" u="none" strike="noStrike" cap="none" normalizeH="0" baseline="0" dirty="0" smtClean="0">
              <a:ln>
                <a:solidFill>
                  <a:srgbClr val="B2D8E0"/>
                </a:solidFill>
              </a:ln>
              <a:solidFill>
                <a:srgbClr val="B2D8E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B2D8E0"/>
                  </a:solidFill>
                  <a:prstDash val="solid"/>
                </a:ln>
                <a:solidFill>
                  <a:srgbClr val="B2D8E0"/>
                </a:solidFill>
                <a:effectLst>
                  <a:reflection blurRad="12700" stA="28000" endPos="45000" dist="1000" dir="5400000" sy="-100000" algn="bl" rotWithShape="0"/>
                </a:effectLst>
              </a:rPr>
              <a:t>Внутреннее строение</a:t>
            </a:r>
            <a:endParaRPr lang="ru-RU" sz="3200" b="1" cap="all" dirty="0">
              <a:ln w="9000" cmpd="sng">
                <a:solidFill>
                  <a:srgbClr val="B2D8E0"/>
                </a:solidFill>
                <a:prstDash val="solid"/>
              </a:ln>
              <a:solidFill>
                <a:srgbClr val="B2D8E0"/>
              </a:solidFill>
              <a:effectLst>
                <a:reflection blurRad="12700" stA="28000" endPos="45000" dist="1000" dir="5400000" sy="-100000" algn="bl" rotWithShape="0"/>
              </a:effectLst>
            </a:endParaRPr>
          </a:p>
        </p:txBody>
      </p:sp>
      <p:sp>
        <p:nvSpPr>
          <p:cNvPr id="65537" name="Rectangle 1"/>
          <p:cNvSpPr>
            <a:spLocks noChangeArrowheads="1"/>
          </p:cNvSpPr>
          <p:nvPr/>
        </p:nvSpPr>
        <p:spPr bwMode="auto">
          <a:xfrm>
            <a:off x="0" y="609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Огромное расстояние до Нептуна не позволяет точно установить его </a:t>
            </a:r>
            <a:r>
              <a:rPr kumimoji="0" lang="ru-RU" sz="16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внутренюю</a:t>
            </a:r>
            <a:r>
              <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структуру. Математическими расчетами было установлено что его диаметр равен 49600 км, он в 4 раза превышает диаметр Земли, по объему в 58 раз, но благодаря низкой плотности (1.6 г/см3) масса всего в 17 раз превышает земную.</a:t>
            </a:r>
            <a:endParaRPr kumimoji="0" lang="ru-RU" sz="16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Строение планеты Нептун">
            <a:hlinkClick r:id="rId3"/>
          </p:cNvPr>
          <p:cNvPicPr/>
          <p:nvPr/>
        </p:nvPicPr>
        <p:blipFill>
          <a:blip r:embed="rId4" cstate="print"/>
          <a:srcRect/>
          <a:stretch>
            <a:fillRect/>
          </a:stretch>
        </p:blipFill>
        <p:spPr bwMode="auto">
          <a:xfrm>
            <a:off x="1905000" y="1828800"/>
            <a:ext cx="5410200" cy="3048000"/>
          </a:xfrm>
          <a:prstGeom prst="rect">
            <a:avLst/>
          </a:prstGeom>
          <a:noFill/>
          <a:ln w="9525">
            <a:noFill/>
            <a:miter lim="800000"/>
            <a:headEnd/>
            <a:tailEnd/>
          </a:ln>
        </p:spPr>
      </p:pic>
      <p:sp>
        <p:nvSpPr>
          <p:cNvPr id="65538" name="Rectangle 2"/>
          <p:cNvSpPr>
            <a:spLocks noChangeArrowheads="1"/>
          </p:cNvSpPr>
          <p:nvPr/>
        </p:nvSpPr>
        <p:spPr bwMode="auto">
          <a:xfrm>
            <a:off x="0" y="50292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Нептун состоит по большей части изо льдов, и относится к группе ледяных гигантов. Согласно проведенным расчетам, центр планеты представляет собой твердое ядро, которое по диаметру в 1.5-2 раза превышает земное. Основу планеты составляет слой метановых, водных и аммиачных льдов. Температура основы колеблется в диапазоне от 2500-5500 градусов Цельсия. Несмотря на столь высокую температуру, лед остается в твердом состоянии, это происходит из-за высокого давления в недрах планеты, оно в миллионы раз превышает земное. Молекулы настолько плотно прижаты друг к другу, что находятся в раздавленном состоянии и разбиты на ионы и электроны.</a:t>
            </a:r>
            <a:endParaRPr kumimoji="0" lang="ru-RU" sz="1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my-shining-stars-made-gif.gif"/>
          <p:cNvPicPr>
            <a:picLocks noChangeAspect="1"/>
          </p:cNvPicPr>
          <p:nvPr/>
        </p:nvPicPr>
        <p:blipFill>
          <a:blip r:embed="rId2" cstate="print"/>
          <a:stretch>
            <a:fillRect/>
          </a:stretch>
        </p:blipFill>
        <p:spPr>
          <a:xfrm>
            <a:off x="0" y="1"/>
            <a:ext cx="9144000" cy="6858000"/>
          </a:xfrm>
          <a:prstGeom prst="rect">
            <a:avLst/>
          </a:prstGeom>
        </p:spPr>
      </p:pic>
      <p:sp>
        <p:nvSpPr>
          <p:cNvPr id="2" name="Прямоугольник 1"/>
          <p:cNvSpPr/>
          <p:nvPr/>
        </p:nvSpPr>
        <p:spPr>
          <a:xfrm>
            <a:off x="0" y="0"/>
            <a:ext cx="9144000" cy="1200329"/>
          </a:xfrm>
          <a:prstGeom prst="rect">
            <a:avLst/>
          </a:prstGeom>
        </p:spPr>
        <p:txBody>
          <a:bodyPr wrap="square">
            <a:spAutoFit/>
          </a:bodyPr>
          <a:lstStyle/>
          <a:p>
            <a:pPr lvl="0" algn="ctr" fontAlgn="base">
              <a:spcBef>
                <a:spcPct val="0"/>
              </a:spcBef>
              <a:spcAft>
                <a:spcPct val="0"/>
              </a:spcAft>
            </a:pPr>
            <a: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a:r>
            <a:b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br>
            <a: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 одной из теорий Солнце образовалось вместе с Солнечной системой около 4,5 миллиардов лет назад в результате взрыва одной или нескольких сверхновых звезд.</a:t>
            </a:r>
          </a:p>
        </p:txBody>
      </p:sp>
      <p:pic>
        <p:nvPicPr>
          <p:cNvPr id="4" name="Рисунок 3" descr="i.jpg"/>
          <p:cNvPicPr>
            <a:picLocks noChangeAspect="1"/>
          </p:cNvPicPr>
          <p:nvPr/>
        </p:nvPicPr>
        <p:blipFill>
          <a:blip r:embed="rId3" cstate="print"/>
          <a:stretch>
            <a:fillRect/>
          </a:stretch>
        </p:blipFill>
        <p:spPr>
          <a:xfrm>
            <a:off x="2057400" y="1447800"/>
            <a:ext cx="5032248" cy="2971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Прямоугольник 4"/>
          <p:cNvSpPr/>
          <p:nvPr/>
        </p:nvSpPr>
        <p:spPr>
          <a:xfrm>
            <a:off x="0" y="4953000"/>
            <a:ext cx="9144000" cy="1200329"/>
          </a:xfrm>
          <a:prstGeom prst="rect">
            <a:avLst/>
          </a:prstGeom>
        </p:spPr>
        <p:txBody>
          <a:bodyPr wrap="square">
            <a:spAutoFit/>
          </a:bodyPr>
          <a:lstStyle/>
          <a:p>
            <a:pPr lvl="0" algn="ctr" fontAlgn="base">
              <a:spcBef>
                <a:spcPct val="0"/>
              </a:spcBef>
              <a:spcAft>
                <a:spcPct val="0"/>
              </a:spcAft>
            </a:pPr>
            <a:r>
              <a:rPr lang="ru-RU"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Изначально Солнечная система представляла собой облако из газа и частиц пыли, которые в движении и под воздействием своей массы образовали диск, в котором возникла новая звезда Солнце и вся наша Солнечная система.</a:t>
            </a:r>
          </a:p>
        </p:txBody>
      </p:sp>
    </p:spTree>
  </p:cSld>
  <p:clrMapOvr>
    <a:masterClrMapping/>
  </p:clrMapOvr>
  <p:transition>
    <p:comb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B2D8E0"/>
                  </a:solidFill>
                  <a:prstDash val="solid"/>
                </a:ln>
                <a:solidFill>
                  <a:srgbClr val="B2D8E0"/>
                </a:solidFill>
                <a:effectLst>
                  <a:reflection blurRad="12700" stA="28000" endPos="45000" dist="1000" dir="5400000" sy="-100000" algn="bl" rotWithShape="0"/>
                </a:effectLst>
              </a:rPr>
              <a:t>Атмосфера и поверхность</a:t>
            </a:r>
            <a:endParaRPr lang="ru-RU" sz="3200" b="1" cap="all" dirty="0">
              <a:ln w="9000" cmpd="sng">
                <a:solidFill>
                  <a:srgbClr val="B2D8E0"/>
                </a:solidFill>
                <a:prstDash val="solid"/>
              </a:ln>
              <a:solidFill>
                <a:srgbClr val="B2D8E0"/>
              </a:solidFill>
              <a:effectLst>
                <a:reflection blurRad="12700" stA="28000" endPos="45000" dist="1000" dir="5400000" sy="-100000" algn="bl" rotWithShape="0"/>
              </a:effectLst>
            </a:endParaRPr>
          </a:p>
        </p:txBody>
      </p:sp>
      <p:pic>
        <p:nvPicPr>
          <p:cNvPr id="3" name="Рисунок 2" descr="Атмосфера планеты Нептун">
            <a:hlinkClick r:id="rId2"/>
          </p:cNvPr>
          <p:cNvPicPr/>
          <p:nvPr/>
        </p:nvPicPr>
        <p:blipFill>
          <a:blip r:embed="rId3" cstate="print"/>
          <a:srcRect/>
          <a:stretch>
            <a:fillRect/>
          </a:stretch>
        </p:blipFill>
        <p:spPr bwMode="auto">
          <a:xfrm>
            <a:off x="2438400" y="685800"/>
            <a:ext cx="3810000" cy="3095625"/>
          </a:xfrm>
          <a:prstGeom prst="rect">
            <a:avLst/>
          </a:prstGeom>
          <a:noFill/>
          <a:ln w="9525">
            <a:noFill/>
            <a:miter lim="800000"/>
            <a:headEnd/>
            <a:tailEnd/>
          </a:ln>
        </p:spPr>
      </p:pic>
      <p:sp>
        <p:nvSpPr>
          <p:cNvPr id="66561" name="Rectangle 1"/>
          <p:cNvSpPr>
            <a:spLocks noChangeArrowheads="1"/>
          </p:cNvSpPr>
          <p:nvPr/>
        </p:nvSpPr>
        <p:spPr bwMode="auto">
          <a:xfrm>
            <a:off x="0" y="3962400"/>
            <a:ext cx="91440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 Нептуна - внешняя газовая оболочка планеты, толщина ее примерно равна 5000 километров, основной ее состав - водород и гелий. Четко выраженной границы между атмосферой и ледяным слоем нет, плотность постепенно повышается под массой верхних слоев. Ближе к поверхности газы под давлением превращаются в кристаллы, которых становится все больше, а после эти кристаллы полностью преобразуются в ледяную кору. Глубина переходного слоя примерно равна 3000 км.</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b-206866-dog.gif"/>
          <p:cNvPicPr>
            <a:picLocks noChangeAspect="1"/>
          </p:cNvPicPr>
          <p:nvPr/>
        </p:nvPicPr>
        <p:blipFill>
          <a:blip r:embed="rId4" cstate="print"/>
          <a:stretch>
            <a:fillRect/>
          </a:stretch>
        </p:blipFill>
        <p:spPr>
          <a:xfrm>
            <a:off x="0" y="381000"/>
            <a:ext cx="2971800" cy="3566160"/>
          </a:xfrm>
          <a:prstGeom prst="rect">
            <a:avLst/>
          </a:prstGeom>
        </p:spPr>
      </p:pic>
      <p:pic>
        <p:nvPicPr>
          <p:cNvPr id="6" name="Рисунок 5" descr="b-206866-dog.gif"/>
          <p:cNvPicPr>
            <a:picLocks noChangeAspect="1"/>
          </p:cNvPicPr>
          <p:nvPr/>
        </p:nvPicPr>
        <p:blipFill>
          <a:blip r:embed="rId4" cstate="print"/>
          <a:stretch>
            <a:fillRect/>
          </a:stretch>
        </p:blipFill>
        <p:spPr>
          <a:xfrm>
            <a:off x="5562600" y="685800"/>
            <a:ext cx="3352800" cy="3276600"/>
          </a:xfrm>
          <a:prstGeom prst="rect">
            <a:avLst/>
          </a:prstGeom>
        </p:spPr>
      </p:pic>
    </p:spTree>
  </p:cSld>
  <p:clrMapOvr>
    <a:masterClrMapping/>
  </p:clrMapOvr>
  <p:transition>
    <p:comb dir="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8000"/>
          </a:xfrm>
          <a:prstGeom prst="rect">
            <a:avLst/>
          </a:prstGeom>
        </p:spPr>
      </p:pic>
      <p:sp>
        <p:nvSpPr>
          <p:cNvPr id="67585" name="Rectangle 1"/>
          <p:cNvSpPr>
            <a:spLocks noChangeArrowheads="1"/>
          </p:cNvSpPr>
          <p:nvPr/>
        </p:nvSpPr>
        <p:spPr bwMode="auto">
          <a:xfrm>
            <a:off x="0" y="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w="9000" cmpd="sng">
                  <a:solidFill>
                    <a:srgbClr val="909090"/>
                  </a:solidFill>
                  <a:prstDash val="solid"/>
                </a:ln>
                <a:solidFill>
                  <a:srgbClr val="909090"/>
                </a:solidFill>
                <a:effectLst>
                  <a:reflection blurRad="12700" stA="28000" endPos="45000" dist="1000" dir="5400000" sy="-100000" algn="bl" rotWithShape="0"/>
                </a:effectLst>
                <a:latin typeface="Helvetica"/>
                <a:ea typeface="Times New Roman" pitchFamily="18" charset="0"/>
                <a:cs typeface="Times New Roman" pitchFamily="18" charset="0"/>
              </a:rPr>
              <a:t>Плутон - Самая далекая карликовая планета от Солнца</a:t>
            </a:r>
            <a:endParaRPr kumimoji="0" lang="ru-RU" sz="3200" b="1" i="0" u="none" strike="noStrike" cap="all" normalizeH="0" baseline="0" dirty="0" smtClean="0">
              <a:ln w="9000" cmpd="sng">
                <a:solidFill>
                  <a:srgbClr val="909090"/>
                </a:solidFill>
                <a:prstDash val="solid"/>
              </a:ln>
              <a:solidFill>
                <a:srgbClr val="909090"/>
              </a:solidFill>
              <a:effectLst>
                <a:reflection blurRad="12700" stA="28000" endPos="45000" dist="1000" dir="5400000" sy="-100000" algn="bl" rotWithShape="0"/>
              </a:effectLst>
              <a:latin typeface="Arial" pitchFamily="34" charset="0"/>
              <a:cs typeface="Arial" pitchFamily="34" charset="0"/>
            </a:endParaRPr>
          </a:p>
        </p:txBody>
      </p:sp>
      <p:pic>
        <p:nvPicPr>
          <p:cNvPr id="4" name="Рисунок 3" descr="5668280.jpg"/>
          <p:cNvPicPr>
            <a:picLocks noChangeAspect="1"/>
          </p:cNvPicPr>
          <p:nvPr/>
        </p:nvPicPr>
        <p:blipFill>
          <a:blip r:embed="rId3" cstate="print"/>
          <a:srcRect l="20339" t="3556" r="18644" b="7556"/>
          <a:stretch>
            <a:fillRect/>
          </a:stretch>
        </p:blipFill>
        <p:spPr>
          <a:xfrm>
            <a:off x="304800" y="1143000"/>
            <a:ext cx="3581400" cy="3200400"/>
          </a:xfrm>
          <a:prstGeom prst="ellipse">
            <a:avLst/>
          </a:prstGeom>
          <a:ln>
            <a:noFill/>
          </a:ln>
          <a:effectLst>
            <a:softEdge rad="112500"/>
          </a:effectLst>
        </p:spPr>
      </p:pic>
      <p:sp>
        <p:nvSpPr>
          <p:cNvPr id="67586" name="Rectangle 2"/>
          <p:cNvSpPr>
            <a:spLocks noChangeArrowheads="1"/>
          </p:cNvSpPr>
          <p:nvPr/>
        </p:nvSpPr>
        <p:spPr bwMode="auto">
          <a:xfrm>
            <a:off x="3886200" y="1219200"/>
            <a:ext cx="52578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5 900 </a:t>
            </a:r>
            <a:r>
              <a:rPr kumimoji="0" lang="ru-RU"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2 390 км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6 суток 8 часов</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247,7 лет</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-230°C</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Состоит из азота и метана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Харон</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7587" name="Rectangle 3"/>
          <p:cNvSpPr>
            <a:spLocks noChangeArrowheads="1"/>
          </p:cNvSpPr>
          <p:nvPr/>
        </p:nvSpPr>
        <p:spPr bwMode="auto">
          <a:xfrm>
            <a:off x="0" y="4343400"/>
            <a:ext cx="914400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400" i="0" u="none" strike="noStrike" normalizeH="0" baseline="0" dirty="0" smtClean="0">
                <a:ln w="18415" cmpd="sng">
                  <a:solidFill>
                    <a:srgbClr val="909090"/>
                  </a:solidFill>
                  <a:prstDash val="solid"/>
                </a:ln>
                <a:solidFill>
                  <a:srgbClr val="90909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Плутон является самой дальней планетой Солнечной системы (с 2006 года статус планеты был заменен на статус карликовой планеты). Эта небольшая карликовая планета располагается в 5900 миллионов км от Солнца и совершает один оборот вокруг небесного светила за 247,7 лет</a:t>
            </a:r>
            <a:r>
              <a:rPr kumimoji="0" lang="ru-RU" sz="2400" i="0" u="none" strike="noStrike" normalizeH="0" baseline="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2400" i="0" u="none" strike="noStrike" normalizeH="0" baseline="0" dirty="0" smtClean="0">
              <a:ln w="18415" cmpd="sng">
                <a:solidFill>
                  <a:srgbClr val="92D050"/>
                </a:solidFill>
                <a:prstDash val="solid"/>
              </a:ln>
              <a:solidFill>
                <a:srgbClr val="92D05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3" name="TextBox 2"/>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909090"/>
                  </a:solidFill>
                  <a:prstDash val="solid"/>
                </a:ln>
                <a:solidFill>
                  <a:srgbClr val="909090"/>
                </a:solidFill>
                <a:effectLst>
                  <a:reflection blurRad="12700" stA="28000" endPos="45000" dist="1000" dir="5400000" sy="-100000" algn="bl" rotWithShape="0"/>
                </a:effectLst>
              </a:rPr>
              <a:t>Внутреннее строение</a:t>
            </a:r>
            <a:endParaRPr lang="ru-RU" sz="3200" b="1" cap="all" dirty="0">
              <a:ln w="9000" cmpd="sng">
                <a:solidFill>
                  <a:srgbClr val="909090"/>
                </a:solidFill>
                <a:prstDash val="solid"/>
              </a:ln>
              <a:solidFill>
                <a:srgbClr val="909090"/>
              </a:solidFill>
              <a:effectLst>
                <a:reflection blurRad="12700" stA="28000" endPos="45000" dist="1000" dir="5400000" sy="-100000" algn="bl" rotWithShape="0"/>
              </a:effectLst>
            </a:endParaRPr>
          </a:p>
        </p:txBody>
      </p:sp>
      <p:pic>
        <p:nvPicPr>
          <p:cNvPr id="4" name="Рисунок 3" descr="Строение планеты Плутон">
            <a:hlinkClick r:id="rId3"/>
          </p:cNvPr>
          <p:cNvPicPr/>
          <p:nvPr/>
        </p:nvPicPr>
        <p:blipFill>
          <a:blip r:embed="rId4" cstate="print"/>
          <a:srcRect/>
          <a:stretch>
            <a:fillRect/>
          </a:stretch>
        </p:blipFill>
        <p:spPr bwMode="auto">
          <a:xfrm>
            <a:off x="1752600" y="685800"/>
            <a:ext cx="5181600" cy="4114800"/>
          </a:xfrm>
          <a:prstGeom prst="rect">
            <a:avLst/>
          </a:prstGeom>
          <a:noFill/>
          <a:ln w="9525">
            <a:noFill/>
            <a:miter lim="800000"/>
            <a:headEnd/>
            <a:tailEnd/>
          </a:ln>
        </p:spPr>
      </p:pic>
      <p:sp>
        <p:nvSpPr>
          <p:cNvPr id="68609" name="Rectangle 1"/>
          <p:cNvSpPr>
            <a:spLocks noChangeArrowheads="1"/>
          </p:cNvSpPr>
          <p:nvPr/>
        </p:nvSpPr>
        <p:spPr bwMode="auto">
          <a:xfrm>
            <a:off x="0" y="50292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solidFill>
                    <a:srgbClr val="909090"/>
                  </a:solidFill>
                </a:ln>
                <a:solidFill>
                  <a:srgbClr val="909090"/>
                </a:solidFill>
                <a:effectLst/>
                <a:latin typeface="Lucida Sans Unicode" pitchFamily="34" charset="0"/>
                <a:ea typeface="Times New Roman" pitchFamily="18" charset="0"/>
                <a:cs typeface="Lucida Sans Unicode" pitchFamily="34" charset="0"/>
              </a:rPr>
              <a:t>Поскольку Плутон остается малоизученной планетой в силу ее значительной удаленности от Земли, ученые и астронавты могут лишь высказывать предположения относительно ее внутреннего строения. Официально считается, что состоит данная планета полностью из замерзших газов, в частности метана и азота. Такое предположение выдвинуто на основе данных спектрального анализа, проведенного в конце 80-х годов. Тем не менее, есть основания считать, что Плутон имеет ядро, возможно, с содержанием льда, обледенелую мантию и кору. Основные составные элементы Плутона вода и метан.</a:t>
            </a:r>
            <a:endParaRPr kumimoji="0" lang="ru-RU" sz="1400" b="0" i="0" u="none" strike="noStrike" cap="none" normalizeH="0" baseline="0" dirty="0" smtClean="0">
              <a:ln>
                <a:solidFill>
                  <a:srgbClr val="909090"/>
                </a:solidFill>
              </a:ln>
              <a:solidFill>
                <a:srgbClr val="909090"/>
              </a:solidFill>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4775"/>
          </a:xfrm>
          <a:prstGeom prst="rect">
            <a:avLst/>
          </a:prstGeom>
          <a:noFill/>
        </p:spPr>
        <p:txBody>
          <a:bodyPr wrap="square" rtlCol="0">
            <a:spAutoFit/>
          </a:bodyPr>
          <a:lstStyle/>
          <a:p>
            <a:pPr algn="ctr"/>
            <a:r>
              <a:rPr lang="ru-RU" sz="3200" b="1" cap="all" dirty="0" smtClean="0">
                <a:ln w="9000" cmpd="sng">
                  <a:solidFill>
                    <a:srgbClr val="909090"/>
                  </a:solidFill>
                  <a:prstDash val="solid"/>
                </a:ln>
                <a:solidFill>
                  <a:srgbClr val="909090"/>
                </a:solidFill>
                <a:effectLst>
                  <a:reflection blurRad="12700" stA="28000" endPos="45000" dist="1000" dir="5400000" sy="-100000" algn="bl" rotWithShape="0"/>
                </a:effectLst>
              </a:rPr>
              <a:t>Атмосфера и поверхность</a:t>
            </a:r>
            <a:endParaRPr lang="ru-RU" sz="3200" b="1" cap="all" dirty="0">
              <a:ln w="9000" cmpd="sng">
                <a:solidFill>
                  <a:srgbClr val="909090"/>
                </a:solidFill>
                <a:prstDash val="solid"/>
              </a:ln>
              <a:solidFill>
                <a:srgbClr val="909090"/>
              </a:solidFill>
              <a:effectLst>
                <a:reflection blurRad="12700" stA="28000" endPos="45000" dist="1000" dir="5400000" sy="-100000" algn="bl" rotWithShape="0"/>
              </a:effectLst>
            </a:endParaRPr>
          </a:p>
        </p:txBody>
      </p:sp>
      <p:pic>
        <p:nvPicPr>
          <p:cNvPr id="3" name="Рисунок 2" descr="Атмосфера планеты Плутон">
            <a:hlinkClick r:id="rId2"/>
          </p:cNvPr>
          <p:cNvPicPr/>
          <p:nvPr/>
        </p:nvPicPr>
        <p:blipFill>
          <a:blip r:embed="rId3" cstate="print"/>
          <a:srcRect/>
          <a:stretch>
            <a:fillRect/>
          </a:stretch>
        </p:blipFill>
        <p:spPr bwMode="auto">
          <a:xfrm>
            <a:off x="228600" y="685800"/>
            <a:ext cx="4648200" cy="2819400"/>
          </a:xfrm>
          <a:prstGeom prst="rect">
            <a:avLst/>
          </a:prstGeom>
          <a:ln>
            <a:noFill/>
          </a:ln>
          <a:effectLst>
            <a:softEdge rad="112500"/>
          </a:effectLst>
        </p:spPr>
      </p:pic>
      <p:sp>
        <p:nvSpPr>
          <p:cNvPr id="69633" name="Rectangle 1"/>
          <p:cNvSpPr>
            <a:spLocks noChangeArrowheads="1"/>
          </p:cNvSpPr>
          <p:nvPr/>
        </p:nvSpPr>
        <p:spPr bwMode="auto">
          <a:xfrm>
            <a:off x="4876800" y="685800"/>
            <a:ext cx="42672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Плутон, занимающий по своим размерам девятое место среди планет солнечной системы, имеет собственную атмосферу, непригодную для обитания на нем каких-либо живых организмов. Атмосфера состоит из окиси углерода, очень легкого и малорастворимого в воде газа метана и большого количества азота. Плутон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очень холодная планета (около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220 °C), а ее приближение к солнцу, которое происходит не чаще 1 раза в 247 лет, способствует преобразованию части покрывающего ее поверхность льда в газ и понижению температуры еще на 10 °C. При этом температура атмосферы небесного тела колеблется в пределах </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180 °C.</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5" name="Рисунок 4" descr="Поверхность планеты Плутон">
            <a:hlinkClick r:id="rId4"/>
          </p:cNvPr>
          <p:cNvPicPr/>
          <p:nvPr/>
        </p:nvPicPr>
        <p:blipFill>
          <a:blip r:embed="rId5" cstate="print"/>
          <a:srcRect/>
          <a:stretch>
            <a:fillRect/>
          </a:stretch>
        </p:blipFill>
        <p:spPr bwMode="auto">
          <a:xfrm>
            <a:off x="5105400" y="3352800"/>
            <a:ext cx="3810000" cy="2533650"/>
          </a:xfrm>
          <a:prstGeom prst="rect">
            <a:avLst/>
          </a:prstGeom>
          <a:ln>
            <a:noFill/>
          </a:ln>
          <a:effectLst>
            <a:softEdge rad="112500"/>
          </a:effectLst>
        </p:spPr>
      </p:pic>
      <p:sp>
        <p:nvSpPr>
          <p:cNvPr id="69634" name="Rectangle 2"/>
          <p:cNvSpPr>
            <a:spLocks noChangeArrowheads="1"/>
          </p:cNvSpPr>
          <p:nvPr/>
        </p:nvSpPr>
        <p:spPr bwMode="auto">
          <a:xfrm>
            <a:off x="0" y="4724400"/>
            <a:ext cx="51816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Поверхность Плутона покрыта толстым слоем льда, основным компонентом которого является азот. Известно также, что на нем имеются равнинные местности и скалы из твердых горных пород с примесью того же льда. Южный и северный полюса Плутона покрыты вечными снегами.</a:t>
            </a:r>
            <a:endParaRPr kumimoji="0" lang="ru-RU" sz="12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b-206866-dog.gif"/>
          <p:cNvPicPr>
            <a:picLocks noChangeAspect="1"/>
          </p:cNvPicPr>
          <p:nvPr/>
        </p:nvPicPr>
        <p:blipFill>
          <a:blip r:embed="rId6" cstate="print"/>
          <a:stretch>
            <a:fillRect/>
          </a:stretch>
        </p:blipFill>
        <p:spPr>
          <a:xfrm>
            <a:off x="533400" y="685800"/>
            <a:ext cx="3600450" cy="3886200"/>
          </a:xfrm>
          <a:prstGeom prst="rect">
            <a:avLst/>
          </a:prstGeom>
        </p:spPr>
      </p:pic>
      <p:pic>
        <p:nvPicPr>
          <p:cNvPr id="8" name="Рисунок 7" descr="b-206866-dog.gif"/>
          <p:cNvPicPr>
            <a:picLocks noChangeAspect="1"/>
          </p:cNvPicPr>
          <p:nvPr/>
        </p:nvPicPr>
        <p:blipFill>
          <a:blip r:embed="rId6" cstate="print"/>
          <a:stretch>
            <a:fillRect/>
          </a:stretch>
        </p:blipFill>
        <p:spPr>
          <a:xfrm>
            <a:off x="5334000" y="3505200"/>
            <a:ext cx="3352800" cy="3124200"/>
          </a:xfrm>
          <a:prstGeom prst="rect">
            <a:avLst/>
          </a:prstGeom>
        </p:spPr>
      </p:pic>
    </p:spTree>
  </p:cSld>
  <p:clrMapOvr>
    <a:masterClrMapping/>
  </p:clrMapOvr>
  <p:transition>
    <p:comb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92115d3089a63eb76583713d94007f7.jpg"/>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75290766_4e87e4fe616c.gif"/>
          <p:cNvPicPr>
            <a:picLocks noChangeAspect="1"/>
          </p:cNvPicPr>
          <p:nvPr/>
        </p:nvPicPr>
        <p:blipFill>
          <a:blip r:embed="rId3" cstate="print"/>
          <a:stretch>
            <a:fillRect/>
          </a:stretch>
        </p:blipFill>
        <p:spPr>
          <a:xfrm>
            <a:off x="0" y="0"/>
            <a:ext cx="3886200" cy="3733800"/>
          </a:xfrm>
          <a:prstGeom prst="rect">
            <a:avLst/>
          </a:prstGeom>
          <a:ln>
            <a:noFill/>
          </a:ln>
          <a:effectLst>
            <a:softEdge rad="112500"/>
          </a:effectLst>
        </p:spPr>
      </p:pic>
      <p:sp>
        <p:nvSpPr>
          <p:cNvPr id="39937" name="Rectangle 1"/>
          <p:cNvSpPr>
            <a:spLocks noChangeArrowheads="1"/>
          </p:cNvSpPr>
          <p:nvPr/>
        </p:nvSpPr>
        <p:spPr bwMode="auto">
          <a:xfrm>
            <a:off x="3581400" y="381000"/>
            <a:ext cx="5562600"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Планеты земной группы:</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i="1"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Меркурий</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1" u="none" strike="noStrike" normalizeH="0" baseline="0" dirty="0" smtClean="0">
                <a:ln w="18415" cmpd="sng">
                  <a:solidFill>
                    <a:srgbClr val="FF0000"/>
                  </a:solidFill>
                  <a:prstDash val="solid"/>
                </a:ln>
                <a:solidFill>
                  <a:srgbClr val="FF000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Венера</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1" u="none" strike="noStrike" normalizeH="0" baseline="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Земля</a:t>
            </a:r>
            <a:r>
              <a:rPr kumimoji="0" lang="ru-RU" sz="4400" i="0" u="none" strike="noStrike" normalizeH="0" baseline="0" dirty="0" smtClean="0">
                <a:ln w="18415" cmpd="sng">
                  <a:solidFill>
                    <a:srgbClr val="00B0F0"/>
                  </a:solidFill>
                  <a:prstDash val="solid"/>
                </a:ln>
                <a:solidFill>
                  <a:srgbClr val="00B0F0"/>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a:t>
            </a:r>
            <a:r>
              <a:rPr kumimoji="0" lang="ru-RU" sz="44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4400" i="1" u="none" strike="noStrike" normalizeH="0" baseline="0" dirty="0" smtClean="0">
                <a:ln w="18415" cmpd="sng">
                  <a:solidFill>
                    <a:srgbClr val="7030A0"/>
                  </a:solidFill>
                  <a:prstDash val="solid"/>
                </a:ln>
                <a:solidFill>
                  <a:srgbClr val="7030A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Марс</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Эти планеты небольшого размера с каменистой поверхностью, они находятся ближе других к Солнцу.</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4" name="Рисунок 3" descr="planetarnay_sistema_1.jpg"/>
          <p:cNvPicPr>
            <a:picLocks noChangeAspect="1"/>
          </p:cNvPicPr>
          <p:nvPr/>
        </p:nvPicPr>
        <p:blipFill>
          <a:blip r:embed="rId4" cstate="print"/>
          <a:stretch>
            <a:fillRect/>
          </a:stretch>
        </p:blipFill>
        <p:spPr>
          <a:xfrm>
            <a:off x="0" y="3657600"/>
            <a:ext cx="9144000" cy="2527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092115d3089a63eb76583713d94007f7.jpg"/>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75290766_4e87e4fe616c.gif"/>
          <p:cNvPicPr>
            <a:picLocks noChangeAspect="1"/>
          </p:cNvPicPr>
          <p:nvPr/>
        </p:nvPicPr>
        <p:blipFill>
          <a:blip r:embed="rId3" cstate="print"/>
          <a:stretch>
            <a:fillRect/>
          </a:stretch>
        </p:blipFill>
        <p:spPr>
          <a:xfrm>
            <a:off x="0" y="0"/>
            <a:ext cx="3886200" cy="3733800"/>
          </a:xfrm>
          <a:prstGeom prst="rect">
            <a:avLst/>
          </a:prstGeom>
        </p:spPr>
      </p:pic>
      <p:sp>
        <p:nvSpPr>
          <p:cNvPr id="39937" name="Rectangle 1"/>
          <p:cNvSpPr>
            <a:spLocks noChangeArrowheads="1"/>
          </p:cNvSpPr>
          <p:nvPr/>
        </p:nvSpPr>
        <p:spPr bwMode="auto">
          <a:xfrm>
            <a:off x="3581400" y="381000"/>
            <a:ext cx="556260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Планеты гиганты:</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p:txBody>
      </p:sp>
      <p:sp>
        <p:nvSpPr>
          <p:cNvPr id="5" name="Прямоугольник 4"/>
          <p:cNvSpPr/>
          <p:nvPr/>
        </p:nvSpPr>
        <p:spPr>
          <a:xfrm>
            <a:off x="3962400" y="685800"/>
            <a:ext cx="5181600" cy="1446550"/>
          </a:xfrm>
          <a:prstGeom prst="rect">
            <a:avLst/>
          </a:prstGeom>
        </p:spPr>
        <p:txBody>
          <a:bodyPr wrap="square">
            <a:spAutoFit/>
          </a:bodyPr>
          <a:lstStyle/>
          <a:p>
            <a:pPr algn="ctr"/>
            <a:r>
              <a:rPr lang="ru-RU" sz="4400" i="1" dirty="0" smtClean="0">
                <a:ln w="18415" cmpd="sng">
                  <a:solidFill>
                    <a:srgbClr val="BF119A"/>
                  </a:solidFill>
                  <a:prstDash val="solid"/>
                </a:ln>
                <a:solidFill>
                  <a:srgbClr val="BF119A"/>
                </a:solidFill>
                <a:effectLst>
                  <a:outerShdw blurRad="63500" dir="3600000" algn="tl" rotWithShape="0">
                    <a:srgbClr val="000000">
                      <a:alpha val="70000"/>
                    </a:srgbClr>
                  </a:outerShdw>
                </a:effectLst>
              </a:rPr>
              <a:t>Юпитер</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i="1" dirty="0" smtClean="0">
                <a:ln w="18415" cmpd="sng">
                  <a:solidFill>
                    <a:srgbClr val="FFFF00"/>
                  </a:solidFill>
                  <a:prstDash val="solid"/>
                </a:ln>
                <a:solidFill>
                  <a:srgbClr val="FFFF00"/>
                </a:solidFill>
                <a:effectLst>
                  <a:outerShdw blurRad="63500" dir="3600000" algn="tl" rotWithShape="0">
                    <a:srgbClr val="000000">
                      <a:alpha val="70000"/>
                    </a:srgbClr>
                  </a:outerShdw>
                </a:effectLst>
              </a:rPr>
              <a:t>Сатурн</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ru-RU" sz="4400" i="1"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Уран</a:t>
            </a:r>
            <a:r>
              <a:rPr lang="ru-RU" sz="4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и </a:t>
            </a:r>
            <a:r>
              <a:rPr lang="ru-RU" sz="44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Нептун</a:t>
            </a:r>
            <a:r>
              <a:rPr lang="ru-RU" sz="4400" i="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ru-RU" sz="4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1985" name="Rectangle 1"/>
          <p:cNvSpPr>
            <a:spLocks noChangeArrowheads="1"/>
          </p:cNvSpPr>
          <p:nvPr/>
        </p:nvSpPr>
        <p:spPr bwMode="auto">
          <a:xfrm>
            <a:off x="3886200" y="2057400"/>
            <a:ext cx="525780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Это крупные планеты, состоящие в основном из газа и им характерно наличие колец, состоящих из ледяной пыли и множества скалистых кусков.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planetarnay_sistema_2.jpg"/>
          <p:cNvPicPr>
            <a:picLocks noChangeAspect="1"/>
          </p:cNvPicPr>
          <p:nvPr/>
        </p:nvPicPr>
        <p:blipFill>
          <a:blip r:embed="rId4" cstate="print"/>
          <a:stretch>
            <a:fillRect/>
          </a:stretch>
        </p:blipFill>
        <p:spPr>
          <a:xfrm>
            <a:off x="0" y="3733800"/>
            <a:ext cx="9144000" cy="2667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comb dir="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092115d3089a63eb76583713d94007f7.jpg"/>
          <p:cNvPicPr>
            <a:picLocks noChangeAspect="1"/>
          </p:cNvPicPr>
          <p:nvPr/>
        </p:nvPicPr>
        <p:blipFill>
          <a:blip r:embed="rId2" cstate="print"/>
          <a:stretch>
            <a:fillRect/>
          </a:stretch>
        </p:blipFill>
        <p:spPr>
          <a:xfrm>
            <a:off x="0" y="0"/>
            <a:ext cx="9144000" cy="6858000"/>
          </a:xfrm>
          <a:prstGeom prst="rect">
            <a:avLst/>
          </a:prstGeom>
        </p:spPr>
      </p:pic>
      <p:pic>
        <p:nvPicPr>
          <p:cNvPr id="2" name="Рисунок 1" descr="75290766_4e87e4fe616c.gif"/>
          <p:cNvPicPr>
            <a:picLocks noChangeAspect="1"/>
          </p:cNvPicPr>
          <p:nvPr/>
        </p:nvPicPr>
        <p:blipFill>
          <a:blip r:embed="rId3" cstate="print"/>
          <a:stretch>
            <a:fillRect/>
          </a:stretch>
        </p:blipFill>
        <p:spPr>
          <a:xfrm>
            <a:off x="0" y="0"/>
            <a:ext cx="3810000" cy="3810000"/>
          </a:xfrm>
          <a:prstGeom prst="rect">
            <a:avLst/>
          </a:prstGeom>
        </p:spPr>
      </p:pic>
      <p:pic>
        <p:nvPicPr>
          <p:cNvPr id="3" name="Рисунок 2" descr="5668280.jpg"/>
          <p:cNvPicPr>
            <a:picLocks noChangeAspect="1"/>
          </p:cNvPicPr>
          <p:nvPr/>
        </p:nvPicPr>
        <p:blipFill>
          <a:blip r:embed="rId4" cstate="print"/>
          <a:srcRect l="21918" t="4145" r="20548" b="6736"/>
          <a:stretch>
            <a:fillRect/>
          </a:stretch>
        </p:blipFill>
        <p:spPr>
          <a:xfrm>
            <a:off x="4267200" y="304800"/>
            <a:ext cx="3962400" cy="3657600"/>
          </a:xfrm>
          <a:prstGeom prst="ellipse">
            <a:avLst/>
          </a:prstGeom>
          <a:ln>
            <a:noFill/>
          </a:ln>
          <a:effectLst>
            <a:softEdge rad="112500"/>
          </a:effectLst>
        </p:spPr>
      </p:pic>
      <p:sp>
        <p:nvSpPr>
          <p:cNvPr id="70657" name="Rectangle 1"/>
          <p:cNvSpPr>
            <a:spLocks noChangeArrowheads="1"/>
          </p:cNvSpPr>
          <p:nvPr/>
        </p:nvSpPr>
        <p:spPr bwMode="auto">
          <a:xfrm>
            <a:off x="0" y="4876800"/>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 вот </a:t>
            </a:r>
            <a:r>
              <a:rPr lang="ru-RU" sz="4400" i="1" dirty="0" smtClean="0">
                <a:ln>
                  <a:solidFill>
                    <a:srgbClr val="909090"/>
                  </a:solidFill>
                </a:ln>
                <a:solidFill>
                  <a:srgbClr val="909090"/>
                </a:solidFill>
                <a:latin typeface="Lucida Sans Unicode" pitchFamily="34" charset="0"/>
                <a:ea typeface="Times New Roman" pitchFamily="18" charset="0"/>
                <a:cs typeface="Lucida Sans Unicode" pitchFamily="34" charset="0"/>
              </a:rPr>
              <a:t>Плутон</a:t>
            </a:r>
            <a:r>
              <a:rPr kumimoji="0" lang="ru-RU" sz="1000" b="0" i="0" u="none" strike="noStrike" cap="none" normalizeH="0" baseline="0" dirty="0" smtClean="0">
                <a:ln>
                  <a:noFill/>
                </a:ln>
                <a:solidFill>
                  <a:srgbClr val="39444D"/>
                </a:solidFill>
                <a:effectLst/>
                <a:latin typeface="Lucida Sans Unicode" pitchFamily="34" charset="0"/>
                <a:ea typeface="Times New Roman" pitchFamily="18" charset="0"/>
                <a:cs typeface="Lucida Sans Unicode" pitchFamily="34" charset="0"/>
              </a:rPr>
              <a:t>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 попадает ни в одну группу, т.к., несмотря на свое нахождение в Солнечной системе, слишком далеко расположен от Солнца и имеет совсем небольшой диаметр, всего 2320 км, что в два раза меньше диаметра Меркурия.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Box 5"/>
          <p:cNvSpPr txBox="1"/>
          <p:nvPr/>
        </p:nvSpPr>
        <p:spPr>
          <a:xfrm>
            <a:off x="6019800" y="4114800"/>
            <a:ext cx="882614" cy="369332"/>
          </a:xfrm>
          <a:prstGeom prst="rect">
            <a:avLst/>
          </a:prstGeom>
          <a:noFill/>
        </p:spPr>
        <p:txBody>
          <a:bodyPr wrap="none" rtlCol="0">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Плутон</a:t>
            </a:r>
            <a:endParaRPr lang="ru-RU" dirty="0"/>
          </a:p>
        </p:txBody>
      </p:sp>
    </p:spTree>
  </p:cSld>
  <p:clrMapOvr>
    <a:masterClrMapping/>
  </p:clrMapOvr>
  <p:transition>
    <p:comb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7496880.gif"/>
          <p:cNvPicPr>
            <a:picLocks noChangeAspect="1"/>
          </p:cNvPicPr>
          <p:nvPr/>
        </p:nvPicPr>
        <p:blipFill>
          <a:blip r:embed="rId2" cstate="print"/>
          <a:stretch>
            <a:fillRect/>
          </a:stretch>
        </p:blipFill>
        <p:spPr>
          <a:xfrm>
            <a:off x="0" y="0"/>
            <a:ext cx="9144000" cy="6857999"/>
          </a:xfrm>
          <a:prstGeom prst="rect">
            <a:avLst/>
          </a:prstGeom>
        </p:spPr>
      </p:pic>
      <p:sp>
        <p:nvSpPr>
          <p:cNvPr id="43009" name="Rectangle 1"/>
          <p:cNvSpPr>
            <a:spLocks noChangeArrowheads="1"/>
          </p:cNvSpPr>
          <p:nvPr/>
        </p:nvSpPr>
        <p:spPr bwMode="auto">
          <a:xfrm>
            <a:off x="0" y="3048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32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Меркурий - самая близкая планета к Солнцу</a:t>
            </a:r>
            <a:endParaRPr kumimoji="0" lang="ru-RU" sz="32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pic>
        <p:nvPicPr>
          <p:cNvPr id="4" name="Рисунок 3" descr="меркурий.jpg"/>
          <p:cNvPicPr>
            <a:picLocks noChangeAspect="1"/>
          </p:cNvPicPr>
          <p:nvPr/>
        </p:nvPicPr>
        <p:blipFill>
          <a:blip r:embed="rId3" cstate="print"/>
          <a:srcRect l="8872" r="29020"/>
          <a:stretch>
            <a:fillRect/>
          </a:stretch>
        </p:blipFill>
        <p:spPr>
          <a:xfrm>
            <a:off x="609600" y="1524000"/>
            <a:ext cx="3200400" cy="28479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3010" name="Rectangle 2"/>
          <p:cNvSpPr>
            <a:spLocks noChangeArrowheads="1"/>
          </p:cNvSpPr>
          <p:nvPr/>
        </p:nvSpPr>
        <p:spPr bwMode="auto">
          <a:xfrm>
            <a:off x="4419600" y="1219200"/>
            <a:ext cx="4724400"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Характеристики планеты:</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Расстояние от Солнца:</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57,9 </a:t>
            </a:r>
            <a:r>
              <a:rPr kumimoji="0" lang="ru-RU" sz="20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млн</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км</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Диаметр планеты:</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4878 км</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Сутки на планете:</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58 </a:t>
            </a:r>
            <a:r>
              <a:rPr kumimoji="0" lang="ru-RU" sz="2000" i="1"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сут</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16 ч.</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Год на планете:</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88 суток</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t°</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на поверхности:</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от -180°C до +430°C</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почти не присутствует</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Спутники:</a:t>
            </a:r>
            <a:r>
              <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 </a:t>
            </a:r>
            <a:r>
              <a:rPr kumimoji="0" lang="ru-RU" sz="2000" i="1"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не имеет</a:t>
            </a:r>
            <a:endParaRPr kumimoji="0" lang="ru-RU" sz="2000"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1" name="Rectangle 3"/>
          <p:cNvSpPr>
            <a:spLocks noChangeArrowheads="1"/>
          </p:cNvSpPr>
          <p:nvPr/>
        </p:nvSpPr>
        <p:spPr bwMode="auto">
          <a:xfrm>
            <a:off x="0" y="5029200"/>
            <a:ext cx="9144000"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Меркурий </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это восьмая по величине планета, самая близкая к Солнцу, среднее расстояние до которого составляет 0.387 АЕ (астрономических единиц) или 57.910.000 километров. Масса планеты составляет 3.30e23 кг, а диаметр </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4,880 км (меньше только у Плутона).</a:t>
            </a:r>
            <a:endParaRPr kumimoji="0" lang="ru-RU" sz="2000" i="0" u="none" strike="noStrike" normalizeH="0" baseline="0" dirty="0" smtClean="0">
              <a:ln w="18415" cmpd="sng">
                <a:solidFill>
                  <a:srgbClr val="00B050"/>
                </a:solidFill>
                <a:prstDash val="solid"/>
              </a:ln>
              <a:solidFill>
                <a:srgbClr val="00B050"/>
              </a:solidFill>
              <a:effectLst>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99886765_zvezdnoe_nebo.gif"/>
          <p:cNvPicPr>
            <a:picLocks noChangeAspect="1"/>
          </p:cNvPicPr>
          <p:nvPr/>
        </p:nvPicPr>
        <p:blipFill>
          <a:blip r:embed="rId2" cstate="print"/>
          <a:stretch>
            <a:fillRect/>
          </a:stretch>
        </p:blipFill>
        <p:spPr>
          <a:xfrm>
            <a:off x="0" y="0"/>
            <a:ext cx="9144000" cy="6858000"/>
          </a:xfrm>
          <a:prstGeom prst="rect">
            <a:avLst/>
          </a:prstGeom>
        </p:spPr>
      </p:pic>
      <p:sp>
        <p:nvSpPr>
          <p:cNvPr id="44033" name="Rectangle 1"/>
          <p:cNvSpPr>
            <a:spLocks noChangeArrowheads="1"/>
          </p:cNvSpPr>
          <p:nvPr/>
        </p:nvSpPr>
        <p:spPr bwMode="auto">
          <a:xfrm>
            <a:off x="0" y="0"/>
            <a:ext cx="91440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центре планеты расположено металлическое ядро, наподобие земного, разница только в размерах. Если земное ядро занимает только 17% объема планеты, то у Меркурия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42% объема.</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6" name="Рисунок 5" descr="Строение Меркурия">
            <a:hlinkClick r:id="rId3"/>
          </p:cNvPr>
          <p:cNvPicPr/>
          <p:nvPr/>
        </p:nvPicPr>
        <p:blipFill>
          <a:blip r:embed="rId4" cstate="print"/>
          <a:srcRect/>
          <a:stretch>
            <a:fillRect/>
          </a:stretch>
        </p:blipFill>
        <p:spPr bwMode="auto">
          <a:xfrm>
            <a:off x="2590800" y="1447800"/>
            <a:ext cx="4114800" cy="3733800"/>
          </a:xfrm>
          <a:prstGeom prst="ellipse">
            <a:avLst/>
          </a:prstGeom>
          <a:ln>
            <a:noFill/>
          </a:ln>
          <a:effectLst>
            <a:softEdge rad="317500"/>
          </a:effectLst>
        </p:spPr>
      </p:pic>
      <p:sp>
        <p:nvSpPr>
          <p:cNvPr id="44034" name="Rectangle 2"/>
          <p:cNvSpPr>
            <a:spLocks noChangeArrowheads="1"/>
          </p:cNvSpPr>
          <p:nvPr/>
        </p:nvSpPr>
        <p:spPr bwMode="auto">
          <a:xfrm>
            <a:off x="0" y="4953000"/>
            <a:ext cx="9144000"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Вокруг ядра находится слой мантии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500</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700 километров силикатной породы. Следующий слой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это кора, которая имеет толщину примерно в 100</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300 километров. Верхний слой планеты имеет много повреждений, большинство ученых придерживаются теории, что они возникли вследствие медленного охлаждения Меркурия.</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Прямоугольник 7"/>
          <p:cNvSpPr/>
          <p:nvPr/>
        </p:nvSpPr>
        <p:spPr>
          <a:xfrm>
            <a:off x="0" y="0"/>
            <a:ext cx="9144000" cy="861774"/>
          </a:xfrm>
          <a:prstGeom prst="rect">
            <a:avLst/>
          </a:prstGeom>
        </p:spPr>
        <p:txBody>
          <a:bodyPr wrap="squar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lvl="0" algn="ctr" fontAlgn="base">
              <a:spcBef>
                <a:spcPct val="0"/>
              </a:spcBef>
              <a:spcAft>
                <a:spcPct val="0"/>
              </a:spcAft>
            </a:pPr>
            <a:endParaRPr lang="ru-RU" b="1" cap="all"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endParaRPr>
          </a:p>
          <a:p>
            <a:pPr lvl="0" algn="ctr" fontAlgn="base">
              <a:spcBef>
                <a:spcPct val="0"/>
              </a:spcBef>
              <a:spcAft>
                <a:spcPct val="0"/>
              </a:spcAft>
            </a:pPr>
            <a:r>
              <a:rPr lang="ru-RU" sz="3200" b="1" cap="all"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Внутреннее строение</a:t>
            </a:r>
            <a:endParaRPr lang="ru-RU" sz="3200" b="1" cap="all"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Tree>
  </p:cSld>
  <p:clrMapOvr>
    <a:masterClrMapping/>
  </p:clrMapOvr>
  <p:transition>
    <p:comb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Рисунок 4" descr="Поверхность Меркурия">
            <a:hlinkClick r:id="rId2"/>
          </p:cNvPr>
          <p:cNvPicPr>
            <a:picLocks noChangeAspect="1" noChangeArrowheads="1"/>
          </p:cNvPicPr>
          <p:nvPr/>
        </p:nvPicPr>
        <p:blipFill>
          <a:blip r:embed="rId3" cstate="print"/>
          <a:srcRect/>
          <a:stretch>
            <a:fillRect/>
          </a:stretch>
        </p:blipFill>
        <p:spPr bwMode="auto">
          <a:xfrm>
            <a:off x="228600" y="609600"/>
            <a:ext cx="3810000" cy="3429000"/>
          </a:xfrm>
          <a:prstGeom prst="rect">
            <a:avLst/>
          </a:prstGeom>
          <a:ln>
            <a:noFill/>
          </a:ln>
          <a:effectLst>
            <a:softEdge rad="112500"/>
          </a:effectLst>
        </p:spPr>
      </p:pic>
      <p:sp>
        <p:nvSpPr>
          <p:cNvPr id="45059" name="Rectangle 3"/>
          <p:cNvSpPr>
            <a:spLocks noChangeArrowheads="1"/>
          </p:cNvSpPr>
          <p:nvPr/>
        </p:nvSpPr>
        <p:spPr bwMode="auto">
          <a:xfrm>
            <a:off x="1981200" y="0"/>
            <a:ext cx="5719964" cy="80021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8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Helvetica"/>
                <a:ea typeface="Times New Roman" pitchFamily="18" charset="0"/>
                <a:cs typeface="Times New Roman" pitchFamily="18" charset="0"/>
              </a:rPr>
              <a:t>Атмосфера и поверхность</a:t>
            </a:r>
            <a:endParaRPr kumimoji="0" lang="ru-RU" sz="2800" b="1" i="0" u="none" strike="noStrike" cap="all" normalizeH="0" baseline="0" dirty="0" smtClean="0">
              <a:ln>
                <a:solidFill>
                  <a:srgbClr val="00B050"/>
                </a:solidFill>
              </a:ln>
              <a:solidFill>
                <a:srgbClr val="00B05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1" i="0" u="none" strike="noStrike" cap="all" normalizeH="0" baseline="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Arial" pitchFamily="34" charset="0"/>
              <a:cs typeface="Arial" pitchFamily="34" charset="0"/>
            </a:endParaRPr>
          </a:p>
        </p:txBody>
      </p:sp>
      <p:sp>
        <p:nvSpPr>
          <p:cNvPr id="45060" name="Rectangle 4"/>
          <p:cNvSpPr>
            <a:spLocks noChangeArrowheads="1"/>
          </p:cNvSpPr>
          <p:nvPr/>
        </p:nvSpPr>
        <p:spPr bwMode="auto">
          <a:xfrm>
            <a:off x="4038600" y="685800"/>
            <a:ext cx="5105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Атмосфера Меркурия очень разряжена и практически приравнивается к вакууму. Состав: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водород (70 атомов на 1 см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³</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Char char="•"/>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гелий (4 500 атомов на 1 см</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³</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Из-за практически нулевой атмосферы и близости к Солнцу, температура на поверхности планеты колеблется в пределах -180</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.+440 °C. Поверхность напоминает лунную </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ea typeface="Times New Roman" pitchFamily="18" charset="0"/>
                <a:cs typeface="Lucida Sans Unicode" pitchFamily="34" charset="0"/>
              </a:rPr>
              <a:t>—</a:t>
            </a: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 множество кратеров (от столкновения с астероидами), и горы высотой до 4 км (лунные могут быть в полтора раза выше).</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1" name="Rectangle 5"/>
          <p:cNvSpPr>
            <a:spLocks noChangeArrowheads="1"/>
          </p:cNvSpPr>
          <p:nvPr/>
        </p:nvSpPr>
        <p:spPr bwMode="auto">
          <a:xfrm>
            <a:off x="0" y="4343400"/>
            <a:ext cx="5181600"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Lucida Sans Unicode" pitchFamily="34" charset="0"/>
                <a:ea typeface="Times New Roman" pitchFamily="18" charset="0"/>
                <a:cs typeface="Lucida Sans Unicode" pitchFamily="34" charset="0"/>
              </a:rPr>
              <a:t>В отличие от спутника Земли, на обратной стороне Меркурия расположены вздутия, которые образовались под действием солнечных приливов. Также имеются высокие уступы, чья протяженность может достигать нескольких сотен километров.</a:t>
            </a:r>
            <a:endParaRPr kumimoji="0" lang="ru-RU" i="0" u="none" strike="noStrike" normalizeH="0" baseline="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pic>
        <p:nvPicPr>
          <p:cNvPr id="7" name="Рисунок 6" descr="b-206866-dog.gif"/>
          <p:cNvPicPr>
            <a:picLocks noChangeAspect="1"/>
          </p:cNvPicPr>
          <p:nvPr/>
        </p:nvPicPr>
        <p:blipFill>
          <a:blip r:embed="rId4" cstate="print"/>
          <a:stretch>
            <a:fillRect/>
          </a:stretch>
        </p:blipFill>
        <p:spPr>
          <a:xfrm>
            <a:off x="0" y="0"/>
            <a:ext cx="3981450" cy="4267200"/>
          </a:xfrm>
          <a:prstGeom prst="rect">
            <a:avLst/>
          </a:prstGeom>
        </p:spPr>
      </p:pic>
      <p:pic>
        <p:nvPicPr>
          <p:cNvPr id="11" name="Рисунок 10" descr="Меркурий глазами художника">
            <a:hlinkClick r:id="rId5"/>
          </p:cNvPr>
          <p:cNvPicPr/>
          <p:nvPr/>
        </p:nvPicPr>
        <p:blipFill>
          <a:blip r:embed="rId6" cstate="print"/>
          <a:srcRect/>
          <a:stretch>
            <a:fillRect/>
          </a:stretch>
        </p:blipFill>
        <p:spPr bwMode="auto">
          <a:xfrm>
            <a:off x="5105400" y="4343400"/>
            <a:ext cx="4038600" cy="2514600"/>
          </a:xfrm>
          <a:prstGeom prst="rect">
            <a:avLst/>
          </a:prstGeom>
          <a:ln>
            <a:noFill/>
          </a:ln>
          <a:effectLst>
            <a:softEdge rad="112500"/>
          </a:effectLst>
        </p:spPr>
      </p:pic>
      <p:pic>
        <p:nvPicPr>
          <p:cNvPr id="12" name="Рисунок 11" descr="b-206866-dog.gif"/>
          <p:cNvPicPr>
            <a:picLocks noChangeAspect="1"/>
          </p:cNvPicPr>
          <p:nvPr/>
        </p:nvPicPr>
        <p:blipFill>
          <a:blip r:embed="rId4" cstate="print"/>
          <a:stretch>
            <a:fillRect/>
          </a:stretch>
        </p:blipFill>
        <p:spPr>
          <a:xfrm>
            <a:off x="5105400" y="4267200"/>
            <a:ext cx="4038600" cy="2590800"/>
          </a:xfrm>
          <a:prstGeom prst="rect">
            <a:avLst/>
          </a:prstGeom>
        </p:spPr>
      </p:pic>
    </p:spTree>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Тема Office">
  <a:themeElements>
    <a:clrScheme name="Другая 16">
      <a:dk1>
        <a:sysClr val="windowText" lastClr="000000"/>
      </a:dk1>
      <a:lt1>
        <a:srgbClr val="000000"/>
      </a:lt1>
      <a:dk2>
        <a:srgbClr val="000000"/>
      </a:dk2>
      <a:lt2>
        <a:srgbClr val="000000"/>
      </a:lt2>
      <a:accent1>
        <a:srgbClr val="000000"/>
      </a:accent1>
      <a:accent2>
        <a:srgbClr val="000000"/>
      </a:accent2>
      <a:accent3>
        <a:srgbClr val="000000"/>
      </a:accent3>
      <a:accent4>
        <a:srgbClr val="000000"/>
      </a:accent4>
      <a:accent5>
        <a:srgbClr val="000000"/>
      </a:accent5>
      <a:accent6>
        <a:srgbClr val="000000"/>
      </a:accent6>
      <a:hlink>
        <a:srgbClr val="000000"/>
      </a:hlink>
      <a:folHlink>
        <a:srgbClr val="0000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TotalTime>
  <Words>2729</Words>
  <Application>Microsoft Office PowerPoint</Application>
  <PresentationFormat>Экран (4:3)</PresentationFormat>
  <Paragraphs>193</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Calibri</vt:lpstr>
      <vt:lpstr>Helvetica</vt:lpstr>
      <vt:lpstr>Lucida Sans Unicode</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Администратор</dc:creator>
  <cp:lastModifiedBy>9</cp:lastModifiedBy>
  <cp:revision>22</cp:revision>
  <dcterms:created xsi:type="dcterms:W3CDTF">2015-05-07T14:57:35Z</dcterms:created>
  <dcterms:modified xsi:type="dcterms:W3CDTF">2022-12-20T11:32:21Z</dcterms:modified>
</cp:coreProperties>
</file>