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304003"/>
              </p:ext>
            </p:extLst>
          </p:nvPr>
        </p:nvGraphicFramePr>
        <p:xfrm>
          <a:off x="2483768" y="332656"/>
          <a:ext cx="4608513" cy="56886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8789"/>
                <a:gridCol w="1850110"/>
                <a:gridCol w="854807"/>
                <a:gridCol w="854807"/>
              </a:tblGrid>
              <a:tr h="8481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Номер буквы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Задание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Ответ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Буква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4840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6,1 + 0,12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6,22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Ц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4840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5,2*0,1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0,52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4840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8,1: 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4840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9 - 7,1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4840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9 - 5,2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4840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60,1 : 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6,01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4840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45,4 + 0,6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4840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4,84 : 0,4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4840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 * 0,8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6,4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4840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0,87 * 100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030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Картинки по запросу картинка Георгиевской ленточ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639050" cy="273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2279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908720"/>
            <a:ext cx="65527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не напрасно беспокоюсь,</a:t>
            </a:r>
          </a:p>
          <a:p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не забылась та война,</a:t>
            </a:r>
          </a:p>
          <a:p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Ведь эта память – наша совесть!</a:t>
            </a:r>
          </a:p>
          <a:p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Она, как сила, нам нужна.</a:t>
            </a:r>
          </a:p>
        </p:txBody>
      </p:sp>
    </p:spTree>
    <p:extLst>
      <p:ext uri="{BB962C8B-B14F-4D97-AF65-F5344CB8AC3E}">
        <p14:creationId xmlns:p14="http://schemas.microsoft.com/office/powerpoint/2010/main" val="1659712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9317158"/>
              </p:ext>
            </p:extLst>
          </p:nvPr>
        </p:nvGraphicFramePr>
        <p:xfrm>
          <a:off x="539552" y="1916832"/>
          <a:ext cx="8208917" cy="2109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6766"/>
                <a:gridCol w="746766"/>
                <a:gridCol w="745979"/>
                <a:gridCol w="745979"/>
                <a:gridCol w="745979"/>
                <a:gridCol w="745979"/>
                <a:gridCol w="745979"/>
                <a:gridCol w="745979"/>
                <a:gridCol w="745979"/>
                <a:gridCol w="746766"/>
                <a:gridCol w="746766"/>
              </a:tblGrid>
              <a:tr h="10230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230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5400" b="1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5400" b="1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5400" b="1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5400" b="1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5400" b="1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5400" b="1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5400" b="1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5400" b="1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5400" b="1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5400" b="1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5400" b="1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4564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4000" b="1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</a:p>
          <a:p>
            <a:pPr marL="0" indent="0" algn="ctr">
              <a:buNone/>
            </a:pPr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победы. Великая Отечественная война в цифрах и фактах</a:t>
            </a:r>
            <a:endParaRPr lang="ru-RU" sz="5400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123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1"/>
          <p:cNvGraphicFramePr>
            <a:graphicFrameLocks noGrp="1"/>
          </p:cNvGraphicFramePr>
          <p:nvPr/>
        </p:nvGraphicFramePr>
        <p:xfrm>
          <a:off x="684213" y="1844675"/>
          <a:ext cx="7343776" cy="3792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5944"/>
                <a:gridCol w="1835944"/>
                <a:gridCol w="1835944"/>
                <a:gridCol w="1835944"/>
              </a:tblGrid>
              <a:tr h="940726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413</a:t>
                      </a:r>
                      <a:endParaRPr lang="en-US" sz="4800" dirty="0"/>
                    </a:p>
                  </a:txBody>
                  <a:tcPr marL="91427" marR="91427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218</a:t>
                      </a:r>
                      <a:endParaRPr lang="en-US" sz="4800" dirty="0"/>
                    </a:p>
                  </a:txBody>
                  <a:tcPr marL="91427" marR="91427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474</a:t>
                      </a:r>
                      <a:endParaRPr lang="en-US" sz="4800" dirty="0"/>
                    </a:p>
                  </a:txBody>
                  <a:tcPr marL="91427" marR="91427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567</a:t>
                      </a:r>
                      <a:endParaRPr lang="en-US" sz="4800" dirty="0"/>
                    </a:p>
                  </a:txBody>
                  <a:tcPr marL="91427" marR="91427" marT="45728" marB="45728"/>
                </a:tc>
              </a:tr>
              <a:tr h="970359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569</a:t>
                      </a:r>
                      <a:endParaRPr lang="en-US" sz="4800" dirty="0"/>
                    </a:p>
                  </a:txBody>
                  <a:tcPr marL="91427" marR="91427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374</a:t>
                      </a:r>
                      <a:endParaRPr lang="en-US" sz="4800" dirty="0"/>
                    </a:p>
                  </a:txBody>
                  <a:tcPr marL="91427" marR="91427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630</a:t>
                      </a:r>
                      <a:endParaRPr lang="en-US" sz="4800" dirty="0"/>
                    </a:p>
                  </a:txBody>
                  <a:tcPr marL="91427" marR="91427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979</a:t>
                      </a:r>
                      <a:endParaRPr lang="en-US" sz="4800" dirty="0"/>
                    </a:p>
                  </a:txBody>
                  <a:tcPr marL="91427" marR="91427" marT="45728" marB="45728"/>
                </a:tc>
              </a:tr>
              <a:tr h="940726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195</a:t>
                      </a:r>
                      <a:endParaRPr lang="en-US" sz="4800" dirty="0"/>
                    </a:p>
                  </a:txBody>
                  <a:tcPr marL="91427" marR="91427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0</a:t>
                      </a:r>
                      <a:endParaRPr lang="en-US" sz="4800" dirty="0"/>
                    </a:p>
                  </a:txBody>
                  <a:tcPr marL="91427" marR="91427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256</a:t>
                      </a:r>
                      <a:endParaRPr lang="en-US" sz="4800" dirty="0"/>
                    </a:p>
                  </a:txBody>
                  <a:tcPr marL="91427" marR="91427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349</a:t>
                      </a:r>
                      <a:endParaRPr lang="en-US" sz="4800" dirty="0"/>
                    </a:p>
                  </a:txBody>
                  <a:tcPr marL="91427" marR="91427" marT="45728" marB="45728"/>
                </a:tc>
              </a:tr>
              <a:tr h="940726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221</a:t>
                      </a:r>
                      <a:endParaRPr lang="en-US" sz="4800" dirty="0"/>
                    </a:p>
                  </a:txBody>
                  <a:tcPr marL="91427" marR="91427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26</a:t>
                      </a:r>
                      <a:endParaRPr lang="en-US" sz="4800" dirty="0"/>
                    </a:p>
                  </a:txBody>
                  <a:tcPr marL="91427" marR="91427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282</a:t>
                      </a:r>
                      <a:endParaRPr lang="en-US" sz="4800" dirty="0"/>
                    </a:p>
                  </a:txBody>
                  <a:tcPr marL="91427" marR="91427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375</a:t>
                      </a:r>
                      <a:endParaRPr lang="en-US" sz="4800" dirty="0"/>
                    </a:p>
                  </a:txBody>
                  <a:tcPr marL="91427" marR="91427" marT="45728" marB="4572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2257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484784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218+ </a:t>
            </a:r>
            <a:r>
              <a:rPr lang="ru-RU" sz="7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569+349+282</a:t>
            </a:r>
            <a:r>
              <a:rPr lang="ru-RU" sz="7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3663930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866775"/>
            <a:ext cx="7715250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6644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59" y="476672"/>
            <a:ext cx="864096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«Кусочек хлеба»  (из книги Воскобойникова  «Девятьсот дней мужества»)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Погиб при обороне Ленинграда Петр Карпушкин. А в Ленинграде  осталась его семья – жена и  три дочери, младшей 3 года. Обессиленные от голода, в пустой промерзшей квартире ждут прихода мамы. Ее слабые шаги за стеной возвращают утерянный, казалось, шанс на спасение. Анна Герасимовна торопливо делит принесенную ею осьмушку хлеба на 3 части и один кусочек подносит младшенькой – самой слабой из троих. Дочка надкусывает хлеб – на большее сил уже не хватает. Она умирает на глазах у мамы, на руках у сестренок. Это самая обычная смерть в голодном блокадном Ленинграде. Необычен поступок матери.  Казалось… умерла дочка, но остались две других. Их надо спасать. Хлеба стало больше: 1/16 часть буханки вместо 1/24. Но мать поступает иначе. Она решает сохранить надкусанный ребенком кусочек хлеба как память. Она поняла, что сила духа ее, ее детей неизмеримо важнее, чем маленький кусочек хлеба насущного. Карпушкины выжили. А блокадный кусочек хранился в их  семье более 30 лет. Потом уже внучка Анны Герасимовны Ира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Федосик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поступив в ПТУ № 13 Ленинграда,  передала эту семейную реликвию училищному музею.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916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85000" lnSpcReduction="20000"/>
          </a:bodyPr>
          <a:lstStyle/>
          <a:p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</a:rPr>
              <a:t>Задание 1 группе: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002060"/>
                </a:solidFill>
              </a:rPr>
              <a:t>Подсчитать, сколько граммов весит 1/8 часть буханки хлеба массой в 1 кг. Составить круговую диаграмму.</a:t>
            </a:r>
          </a:p>
          <a:p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</a:rPr>
              <a:t>Задание 2 группе: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002060"/>
                </a:solidFill>
              </a:rPr>
              <a:t>Какую часть буханки составляет 1/3 от восьмушки?  Составить круговую диаграмму.</a:t>
            </a:r>
          </a:p>
          <a:p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</a:rPr>
              <a:t>Задание 3 группе: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002060"/>
                </a:solidFill>
              </a:rPr>
              <a:t>Сколько граммов приходится на 1/24 часть буханки?  Составить круговую диаграмму.</a:t>
            </a:r>
          </a:p>
          <a:p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</a:rPr>
              <a:t>Задание 4 группе: 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002060"/>
                </a:solidFill>
              </a:rPr>
              <a:t>На сколько граммов хлеба в 1/16 части содержится больше, чем в 1/24 части хлебного пайка? Составить круговую диаграмму.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2891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Линия фронта </a:t>
            </a:r>
            <a:r>
              <a:rPr lang="ru-RU" b="1" i="1" dirty="0" smtClean="0">
                <a:solidFill>
                  <a:srgbClr val="002060"/>
                </a:solidFill>
              </a:rPr>
              <a:t>- </a:t>
            </a:r>
            <a:r>
              <a:rPr lang="ru-RU" b="1" i="1" dirty="0">
                <a:solidFill>
                  <a:srgbClr val="002060"/>
                </a:solidFill>
              </a:rPr>
              <a:t> военный термин, обозначающий рубеж, достигнутый передовыми частями войск в наступлении, или </a:t>
            </a:r>
            <a:r>
              <a:rPr lang="ru-RU" b="1" i="1" dirty="0" smtClean="0">
                <a:solidFill>
                  <a:srgbClr val="002060"/>
                </a:solidFill>
              </a:rPr>
              <a:t>занимаемый </a:t>
            </a:r>
            <a:r>
              <a:rPr lang="ru-RU" b="1" i="1" dirty="0">
                <a:solidFill>
                  <a:srgbClr val="002060"/>
                </a:solidFill>
              </a:rPr>
              <a:t>ими в </a:t>
            </a:r>
            <a:r>
              <a:rPr lang="ru-RU" b="1" i="1" dirty="0" smtClean="0">
                <a:solidFill>
                  <a:srgbClr val="002060"/>
                </a:solidFill>
              </a:rPr>
              <a:t>обороне.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9013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30</TotalTime>
  <Words>439</Words>
  <Application>Microsoft Office PowerPoint</Application>
  <PresentationFormat>Экран (4:3)</PresentationFormat>
  <Paragraphs>100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11</cp:revision>
  <dcterms:created xsi:type="dcterms:W3CDTF">2019-10-12T18:27:51Z</dcterms:created>
  <dcterms:modified xsi:type="dcterms:W3CDTF">2019-10-12T19:01:19Z</dcterms:modified>
</cp:coreProperties>
</file>