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59" r:id="rId5"/>
    <p:sldId id="260" r:id="rId6"/>
    <p:sldId id="261" r:id="rId7"/>
    <p:sldId id="262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71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/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667000"/>
            <a:ext cx="8229600" cy="2514600"/>
          </a:xfrm>
        </p:spPr>
        <p:txBody>
          <a:bodyPr>
            <a:normAutofit fontScale="90000"/>
          </a:bodyPr>
          <a:lstStyle/>
          <a:p>
            <a:r>
              <a:rPr lang="ru-RU" sz="5400" b="1" i="1" dirty="0" smtClean="0">
                <a:solidFill>
                  <a:schemeClr val="accent6">
                    <a:lumMod val="75000"/>
                  </a:schemeClr>
                </a:solidFill>
              </a:rPr>
              <a:t>Испарение. Насыщенный и ненасыщенный </a:t>
            </a:r>
            <a:r>
              <a:rPr lang="ru-RU" sz="5400" b="1" i="1" dirty="0" smtClean="0">
                <a:solidFill>
                  <a:schemeClr val="accent6">
                    <a:lumMod val="75000"/>
                  </a:schemeClr>
                </a:solidFill>
              </a:rPr>
              <a:t>пар</a:t>
            </a:r>
            <a:br>
              <a:rPr lang="ru-RU" sz="5400" b="1" i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5400" b="1" i="1" dirty="0" smtClean="0">
                <a:solidFill>
                  <a:schemeClr val="accent6">
                    <a:lumMod val="75000"/>
                  </a:schemeClr>
                </a:solidFill>
              </a:rPr>
              <a:t>Учитель – Карачук Э. А.</a:t>
            </a:r>
            <a:endParaRPr lang="ru-RU" sz="5400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028" name="Picture 4" descr="C:\Program Files\Microsoft Office\MEDIA\CAGCAT10\j0293828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457200"/>
            <a:ext cx="2286000" cy="2521915"/>
          </a:xfrm>
          <a:prstGeom prst="rect">
            <a:avLst/>
          </a:prstGeom>
          <a:noFill/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765175"/>
          </a:xfrm>
        </p:spPr>
        <p:txBody>
          <a:bodyPr>
            <a:normAutofit fontScale="90000"/>
          </a:bodyPr>
          <a:lstStyle/>
          <a:p>
            <a:pPr algn="l"/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</a:rPr>
              <a:t>Парообразование</a:t>
            </a:r>
            <a:r>
              <a:rPr lang="ru-RU" dirty="0" smtClean="0"/>
              <a:t> – это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1981200"/>
            <a:ext cx="7162800" cy="1752600"/>
          </a:xfrm>
        </p:spPr>
        <p:txBody>
          <a:bodyPr>
            <a:noAutofit/>
          </a:bodyPr>
          <a:lstStyle/>
          <a:p>
            <a:pPr algn="l"/>
            <a:r>
              <a:rPr lang="ru-RU" sz="3600" dirty="0" smtClean="0"/>
              <a:t>явление превращения жидкости в пар.</a:t>
            </a:r>
            <a:endParaRPr lang="ru-RU" sz="3600" b="1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ru-RU" sz="3600" b="1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l"/>
            <a:r>
              <a:rPr lang="ru-RU" sz="3600" b="1" i="1" dirty="0" smtClean="0">
                <a:solidFill>
                  <a:schemeClr val="accent6">
                    <a:lumMod val="75000"/>
                  </a:schemeClr>
                </a:solidFill>
              </a:rPr>
              <a:t>Испарение</a:t>
            </a:r>
            <a:r>
              <a:rPr lang="ru-RU" sz="3600" dirty="0" smtClean="0"/>
              <a:t> – это</a:t>
            </a:r>
          </a:p>
          <a:p>
            <a:pPr algn="l"/>
            <a:r>
              <a:rPr lang="ru-RU" sz="3600" dirty="0" smtClean="0"/>
              <a:t>парообразование, происходящее с поверхности жидкости.</a:t>
            </a:r>
            <a:endParaRPr lang="ru-RU" sz="3600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Испарение происходит при любой температуре.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2590800"/>
            <a:ext cx="8229600" cy="3581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b="1" i="1" dirty="0" smtClean="0">
                <a:solidFill>
                  <a:schemeClr val="accent6">
                    <a:lumMod val="75000"/>
                  </a:schemeClr>
                </a:solidFill>
              </a:rPr>
              <a:t>Скорость испарения зависит от:</a:t>
            </a:r>
          </a:p>
          <a:p>
            <a:pPr>
              <a:buFontTx/>
              <a:buChar char="-"/>
            </a:pPr>
            <a:r>
              <a:rPr lang="ru-RU" sz="3600" dirty="0" smtClean="0"/>
              <a:t>рода жидкости; </a:t>
            </a:r>
          </a:p>
          <a:p>
            <a:pPr>
              <a:buFontTx/>
              <a:buChar char="-"/>
            </a:pPr>
            <a:r>
              <a:rPr lang="ru-RU" sz="3600" dirty="0" smtClean="0"/>
              <a:t>температуры жидкости;</a:t>
            </a:r>
          </a:p>
          <a:p>
            <a:pPr>
              <a:buNone/>
            </a:pPr>
            <a:r>
              <a:rPr lang="ru-RU" sz="3600" dirty="0" smtClean="0"/>
              <a:t>- площади поверхности жидкости;</a:t>
            </a:r>
          </a:p>
          <a:p>
            <a:pPr>
              <a:buNone/>
            </a:pPr>
            <a:r>
              <a:rPr lang="ru-RU" sz="3600" dirty="0" smtClean="0"/>
              <a:t>- ветра.</a:t>
            </a:r>
            <a:endParaRPr lang="ru-RU" sz="36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</a:rPr>
              <a:t>Пар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chemeClr val="accent6">
                    <a:lumMod val="75000"/>
                  </a:schemeClr>
                </a:solidFill>
              </a:rPr>
              <a:t>Насыщенный </a:t>
            </a:r>
            <a:endParaRPr lang="ru-RU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sz="3600" dirty="0" smtClean="0"/>
              <a:t>Пар, находящийся в динамическом равновесии со своей жидкостью</a:t>
            </a:r>
            <a:endParaRPr lang="ru-RU" sz="36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chemeClr val="accent6">
                    <a:lumMod val="75000"/>
                  </a:schemeClr>
                </a:solidFill>
              </a:rPr>
              <a:t>Ненасыщенный </a:t>
            </a:r>
            <a:endParaRPr lang="ru-RU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sz="3600" dirty="0" smtClean="0"/>
              <a:t>Пар, не находящийся в динамическом равновесии со своей жидкостью</a:t>
            </a:r>
          </a:p>
          <a:p>
            <a:endParaRPr lang="ru-RU" dirty="0"/>
          </a:p>
        </p:txBody>
      </p:sp>
      <p:cxnSp>
        <p:nvCxnSpPr>
          <p:cNvPr id="9" name="Прямая со стрелкой 8"/>
          <p:cNvCxnSpPr/>
          <p:nvPr/>
        </p:nvCxnSpPr>
        <p:spPr>
          <a:xfrm rot="10800000" flipV="1">
            <a:off x="2971800" y="990600"/>
            <a:ext cx="10668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5029200" y="990600"/>
            <a:ext cx="9144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/>
      <p:bldP spid="5" grpId="0" build="p"/>
      <p:bldP spid="6" grpId="0" build="p"/>
      <p:bldP spid="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33400" y="3352800"/>
            <a:ext cx="8229600" cy="2209800"/>
          </a:xfrm>
        </p:spPr>
        <p:txBody>
          <a:bodyPr>
            <a:noAutofit/>
          </a:bodyPr>
          <a:lstStyle/>
          <a:p>
            <a:pPr lvl="0"/>
            <a:r>
              <a:rPr lang="ru-RU" sz="5400" b="1" i="1" dirty="0" smtClean="0">
                <a:solidFill>
                  <a:schemeClr val="accent6">
                    <a:lumMod val="75000"/>
                  </a:schemeClr>
                </a:solidFill>
              </a:rPr>
              <a:t>Поглощение энергии </a:t>
            </a:r>
            <a:br>
              <a:rPr lang="ru-RU" sz="5400" b="1" i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5400" dirty="0" smtClean="0">
                <a:solidFill>
                  <a:schemeClr val="accent6">
                    <a:lumMod val="75000"/>
                  </a:schemeClr>
                </a:solidFill>
              </a:rPr>
              <a:t>при испарении жидкости </a:t>
            </a:r>
            <a:br>
              <a:rPr lang="ru-RU" sz="54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5400" b="1" i="1" dirty="0" smtClean="0">
                <a:solidFill>
                  <a:schemeClr val="accent6">
                    <a:lumMod val="75000"/>
                  </a:schemeClr>
                </a:solidFill>
              </a:rPr>
              <a:t>и выделение ее </a:t>
            </a:r>
            <a:br>
              <a:rPr lang="ru-RU" sz="5400" b="1" i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5400" dirty="0" smtClean="0">
                <a:solidFill>
                  <a:schemeClr val="accent6">
                    <a:lumMod val="75000"/>
                  </a:schemeClr>
                </a:solidFill>
              </a:rPr>
              <a:t>при конденсации пара</a:t>
            </a:r>
            <a:r>
              <a:rPr lang="ru-RU" sz="5400" b="1" i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5400" b="1" i="1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ru-RU" sz="5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Заголовок 3"/>
          <p:cNvSpPr txBox="1">
            <a:spLocks/>
          </p:cNvSpPr>
          <p:nvPr/>
        </p:nvSpPr>
        <p:spPr>
          <a:xfrm>
            <a:off x="457200" y="3124200"/>
            <a:ext cx="8229600" cy="2514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54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9" name="Picture 4" descr="C:\Program Files\Microsoft Office\MEDIA\CAGCAT10\j0293828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457201"/>
            <a:ext cx="1752600" cy="1933468"/>
          </a:xfrm>
          <a:prstGeom prst="rect">
            <a:avLst/>
          </a:prstGeom>
          <a:noFill/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</a:rPr>
              <a:t>Процесс </a:t>
            </a:r>
            <a:endParaRPr lang="ru-RU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chemeClr val="accent6">
                    <a:lumMod val="75000"/>
                  </a:schemeClr>
                </a:solidFill>
              </a:rPr>
              <a:t>Испарение </a:t>
            </a:r>
            <a:endParaRPr lang="ru-RU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- </a:t>
            </a:r>
            <a:r>
              <a:rPr lang="ru-RU" sz="3200" dirty="0" smtClean="0"/>
              <a:t>превращение жидкости в пар</a:t>
            </a:r>
          </a:p>
          <a:p>
            <a:pPr>
              <a:buNone/>
            </a:pPr>
            <a:r>
              <a:rPr lang="ru-RU" sz="3200" dirty="0" smtClean="0"/>
              <a:t>	</a:t>
            </a:r>
          </a:p>
          <a:p>
            <a:pPr algn="ctr">
              <a:buNone/>
            </a:pPr>
            <a:r>
              <a:rPr lang="ru-RU" sz="3200" dirty="0" smtClean="0"/>
              <a:t>Происходит</a:t>
            </a:r>
          </a:p>
          <a:p>
            <a:pPr algn="ctr">
              <a:buNone/>
            </a:pPr>
            <a:r>
              <a:rPr lang="ru-RU" sz="3200" dirty="0" smtClean="0"/>
              <a:t>поглощение энергии</a:t>
            </a:r>
            <a:endParaRPr lang="ru-RU" sz="32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chemeClr val="accent6">
                    <a:lumMod val="75000"/>
                  </a:schemeClr>
                </a:solidFill>
              </a:rPr>
              <a:t>Конденсация </a:t>
            </a:r>
            <a:endParaRPr lang="ru-RU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-</a:t>
            </a:r>
            <a:r>
              <a:rPr lang="ru-RU" sz="3200" dirty="0" smtClean="0"/>
              <a:t>превращение пара в жидкость</a:t>
            </a:r>
          </a:p>
          <a:p>
            <a:pPr>
              <a:buNone/>
            </a:pPr>
            <a:r>
              <a:rPr lang="ru-RU" sz="3200" dirty="0" smtClean="0"/>
              <a:t>	</a:t>
            </a:r>
          </a:p>
          <a:p>
            <a:pPr algn="ctr">
              <a:buNone/>
            </a:pPr>
            <a:r>
              <a:rPr lang="ru-RU" sz="3200" dirty="0" smtClean="0"/>
              <a:t>	Происходит выделение энергии</a:t>
            </a:r>
            <a:endParaRPr lang="ru-RU" sz="3200" dirty="0"/>
          </a:p>
        </p:txBody>
      </p:sp>
      <p:cxnSp>
        <p:nvCxnSpPr>
          <p:cNvPr id="9" name="Прямая со стрелкой 8"/>
          <p:cNvCxnSpPr/>
          <p:nvPr/>
        </p:nvCxnSpPr>
        <p:spPr>
          <a:xfrm rot="5400000">
            <a:off x="1752600" y="3581400"/>
            <a:ext cx="914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5400000">
            <a:off x="6324600" y="3581400"/>
            <a:ext cx="914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10800000" flipV="1">
            <a:off x="2743200" y="1066800"/>
            <a:ext cx="8382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5562600" y="990600"/>
            <a:ext cx="9144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/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</a:rPr>
              <a:t>Образование пара</a:t>
            </a:r>
            <a:endParaRPr lang="ru-RU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3600" b="1" dirty="0" smtClean="0">
                <a:solidFill>
                  <a:schemeClr val="accent6">
                    <a:lumMod val="75000"/>
                  </a:schemeClr>
                </a:solidFill>
              </a:rPr>
              <a:t>Испарение </a:t>
            </a:r>
          </a:p>
          <a:p>
            <a:pPr>
              <a:buNone/>
            </a:pPr>
            <a:r>
              <a:rPr lang="ru-RU" sz="3200" dirty="0" smtClean="0"/>
              <a:t>	парообразование, происходящее с поверхности жидкости</a:t>
            </a:r>
            <a:r>
              <a:rPr lang="ru-RU" sz="3600" dirty="0" smtClean="0"/>
              <a:t>.</a:t>
            </a:r>
            <a:br>
              <a:rPr lang="ru-RU" sz="3600" dirty="0" smtClean="0"/>
            </a:br>
            <a:endParaRPr lang="ru-RU" sz="3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3600" b="1" dirty="0" smtClean="0">
                <a:solidFill>
                  <a:schemeClr val="accent6">
                    <a:lumMod val="75000"/>
                  </a:schemeClr>
                </a:solidFill>
              </a:rPr>
              <a:t>Кипение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	интенсивный переход жидкости в пар, происходящий с образованием пузырьков пара по всему объему жидкости при определенной температуре.</a:t>
            </a:r>
            <a:endParaRPr lang="ru-RU" dirty="0"/>
          </a:p>
        </p:txBody>
      </p:sp>
      <p:cxnSp>
        <p:nvCxnSpPr>
          <p:cNvPr id="12" name="Прямая со стрелкой 11"/>
          <p:cNvCxnSpPr/>
          <p:nvPr/>
        </p:nvCxnSpPr>
        <p:spPr>
          <a:xfrm rot="5400000">
            <a:off x="2857500" y="1181100"/>
            <a:ext cx="6858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16200000" flipH="1">
            <a:off x="5867400" y="1143000"/>
            <a:ext cx="6858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525963"/>
          </a:xfrm>
        </p:spPr>
        <p:txBody>
          <a:bodyPr>
            <a:noAutofit/>
          </a:bodyPr>
          <a:lstStyle/>
          <a:p>
            <a:r>
              <a:rPr lang="ru-RU" sz="2800" dirty="0" smtClean="0"/>
              <a:t>1. В какую погоду скорее просыхают лужи от дождя: в тихую или ветреную? В теплую или холодную? Как это можно объяснить?</a:t>
            </a:r>
          </a:p>
          <a:p>
            <a:r>
              <a:rPr lang="ru-RU" sz="2800" dirty="0" smtClean="0"/>
              <a:t>2. выступающий в жару на теле пот охлаждает тело. Почему?</a:t>
            </a:r>
          </a:p>
          <a:p>
            <a:r>
              <a:rPr lang="ru-RU" sz="2800" dirty="0" smtClean="0"/>
              <a:t>3. В блюдце и в стакан налита вода одинаковой массы. Где вода быстрее испариться? Почему?</a:t>
            </a:r>
          </a:p>
          <a:p>
            <a:r>
              <a:rPr lang="ru-RU" sz="2800" dirty="0" smtClean="0"/>
              <a:t>4. какие явления природы объясняются конденсацией пара? Приведите примеры и объясните их.</a:t>
            </a:r>
          </a:p>
          <a:p>
            <a:r>
              <a:rPr lang="ru-RU" sz="2800" dirty="0" smtClean="0"/>
              <a:t>5. Что нового вы узнали сегодня на уроке?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09600" y="3810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</a:rPr>
              <a:t>???</a:t>
            </a:r>
            <a:endParaRPr lang="ru-RU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146</Words>
  <Application>Microsoft Office PowerPoint</Application>
  <PresentationFormat>Экран (4:3)</PresentationFormat>
  <Paragraphs>39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Испарение. Насыщенный и ненасыщенный пар Учитель – Карачук Э. А.</vt:lpstr>
      <vt:lpstr>Парообразование – это </vt:lpstr>
      <vt:lpstr>Испарение происходит при любой температуре.</vt:lpstr>
      <vt:lpstr>Пар </vt:lpstr>
      <vt:lpstr>Поглощение энергии  при испарении жидкости  и выделение ее  при конденсации пара </vt:lpstr>
      <vt:lpstr>Процесс </vt:lpstr>
      <vt:lpstr>Образование пара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Испарение. Насыщенный и ненасыщенный пар</dc:title>
  <cp:lastModifiedBy>9</cp:lastModifiedBy>
  <cp:revision>28</cp:revision>
  <dcterms:modified xsi:type="dcterms:W3CDTF">2022-12-20T11:53:56Z</dcterms:modified>
</cp:coreProperties>
</file>