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60" r:id="rId4"/>
    <p:sldId id="263" r:id="rId5"/>
    <p:sldId id="264" r:id="rId6"/>
    <p:sldId id="262" r:id="rId7"/>
    <p:sldId id="261" r:id="rId8"/>
    <p:sldId id="265" r:id="rId9"/>
    <p:sldId id="266" r:id="rId10"/>
    <p:sldId id="268" r:id="rId11"/>
    <p:sldId id="267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7B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85852" y="2428868"/>
            <a:ext cx="7406640" cy="1472184"/>
          </a:xfrm>
        </p:spPr>
        <p:txBody>
          <a:bodyPr/>
          <a:lstStyle/>
          <a:p>
            <a:r>
              <a:rPr lang="ru-RU" b="1" dirty="0" smtClean="0"/>
              <a:t>Расчет пути и времени движения</a:t>
            </a:r>
            <a:r>
              <a:rPr lang="ru-RU" b="1" dirty="0" smtClean="0"/>
              <a:t>.</a:t>
            </a:r>
            <a:br>
              <a:rPr lang="ru-RU" b="1" dirty="0" smtClean="0"/>
            </a:br>
            <a:r>
              <a:rPr lang="ru-RU" dirty="0" smtClean="0"/>
              <a:t>Учитель физики – Карачук Э. А.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0826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4. Определите скорость движения тела и постройте график зависимости пройденного пути от времени.</a:t>
            </a:r>
            <a:r>
              <a:rPr lang="ru-RU" b="1" dirty="0" smtClean="0"/>
              <a:t>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643050"/>
            <a:ext cx="3857652" cy="51149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v,</a:t>
            </a:r>
            <a:r>
              <a:rPr lang="ru-RU" dirty="0" smtClean="0"/>
              <a:t>м</a:t>
            </a:r>
            <a:r>
              <a:rPr lang="en-US" dirty="0" smtClean="0"/>
              <a:t>/c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                           </a:t>
            </a:r>
            <a:endParaRPr lang="ru-RU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dirty="0" smtClean="0"/>
              <a:t>   16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12</a:t>
            </a:r>
            <a:r>
              <a:rPr lang="en-US" dirty="0" smtClean="0"/>
              <a:t>                               </a:t>
            </a:r>
            <a:r>
              <a:rPr lang="ru-RU" dirty="0" smtClean="0"/>
              <a:t>                                 </a:t>
            </a:r>
          </a:p>
          <a:p>
            <a:pPr>
              <a:buNone/>
            </a:pPr>
            <a:r>
              <a:rPr lang="ru-RU" dirty="0" smtClean="0"/>
              <a:t>                                       </a:t>
            </a:r>
          </a:p>
          <a:p>
            <a:pPr>
              <a:buNone/>
            </a:pPr>
            <a:r>
              <a:rPr lang="ru-RU" dirty="0" smtClean="0"/>
              <a:t>    8</a:t>
            </a:r>
          </a:p>
          <a:p>
            <a:pPr>
              <a:buNone/>
            </a:pPr>
            <a:r>
              <a:rPr lang="ru-RU" dirty="0" smtClean="0"/>
              <a:t>                                       </a:t>
            </a:r>
          </a:p>
          <a:p>
            <a:pPr>
              <a:buNone/>
            </a:pPr>
            <a:r>
              <a:rPr lang="ru-RU" dirty="0" smtClean="0"/>
              <a:t>    4             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ru-RU" sz="28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sz="2800" dirty="0" smtClean="0"/>
              <a:t>                  </a:t>
            </a:r>
            <a:r>
              <a:rPr lang="ru-RU" sz="2800" b="1" dirty="0" smtClean="0"/>
              <a:t>                           </a:t>
            </a:r>
          </a:p>
          <a:p>
            <a:pPr>
              <a:buNone/>
            </a:pPr>
            <a:r>
              <a:rPr lang="ru-RU" dirty="0" smtClean="0"/>
              <a:t>      0         2       4      6   </a:t>
            </a:r>
            <a:r>
              <a:rPr lang="en-US" dirty="0" smtClean="0"/>
              <a:t>t</a:t>
            </a:r>
            <a:r>
              <a:rPr lang="ru-RU" dirty="0" smtClean="0"/>
              <a:t>,с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1214414" y="6143644"/>
            <a:ext cx="2786082" cy="794"/>
          </a:xfrm>
          <a:prstGeom prst="straightConnector1">
            <a:avLst/>
          </a:prstGeom>
          <a:ln w="349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 flipH="1" flipV="1">
            <a:off x="-785850" y="4143380"/>
            <a:ext cx="4000528" cy="1588"/>
          </a:xfrm>
          <a:prstGeom prst="straightConnector1">
            <a:avLst/>
          </a:prstGeom>
          <a:ln w="349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071538" y="5357826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071538" y="4500570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071538" y="3643314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071538" y="2786058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3394067" y="6107131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1893869" y="6107131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2679687" y="6107131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Содержимое 2"/>
          <p:cNvSpPr txBox="1">
            <a:spLocks/>
          </p:cNvSpPr>
          <p:nvPr/>
        </p:nvSpPr>
        <p:spPr>
          <a:xfrm>
            <a:off x="4714876" y="1428736"/>
            <a:ext cx="3571900" cy="78581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500430" y="1285860"/>
            <a:ext cx="51435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1214414" y="4500570"/>
            <a:ext cx="2428892" cy="158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1214414" y="2786058"/>
            <a:ext cx="2428892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1142976" y="3643314"/>
            <a:ext cx="2428892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1285852" y="4500570"/>
            <a:ext cx="2428892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1285852" y="5357826"/>
            <a:ext cx="2428892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 flipH="1" flipV="1">
            <a:off x="36481" y="4249743"/>
            <a:ext cx="3929090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5400000" flipH="1" flipV="1">
            <a:off x="822299" y="4178305"/>
            <a:ext cx="3929090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 flipH="1" flipV="1">
            <a:off x="1536679" y="4178305"/>
            <a:ext cx="3929090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5</a:t>
            </a:r>
            <a:r>
              <a:rPr lang="ru-RU" b="1" dirty="0" smtClean="0"/>
              <a:t>. Решите задачи: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А. Определите пройденный путь, которое тело, двигаясь со скоростью 36 км/ч, преодолело за 30 с.</a:t>
            </a:r>
          </a:p>
          <a:p>
            <a:endParaRPr lang="ru-RU" sz="3200" dirty="0" smtClean="0"/>
          </a:p>
          <a:p>
            <a:r>
              <a:rPr lang="ru-RU" sz="3200" dirty="0" smtClean="0"/>
              <a:t>Б. Сколько времени тело находилось в движении, если оно прошло 3000 м со скоростью 54 км/ч?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Домашнее задание: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85786" y="642918"/>
            <a:ext cx="2071702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467600" cy="611678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s</a:t>
            </a:r>
          </a:p>
          <a:p>
            <a:pPr>
              <a:buNone/>
            </a:pP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        t</a:t>
            </a:r>
          </a:p>
          <a:p>
            <a:pPr>
              <a:buNone/>
            </a:pPr>
            <a:endParaRPr lang="en-US" sz="6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6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                           s</a:t>
            </a:r>
          </a:p>
          <a:p>
            <a:pPr>
              <a:buNone/>
            </a:pP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                           v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57224" y="785794"/>
            <a:ext cx="15716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 smtClean="0"/>
              <a:t>v =</a:t>
            </a:r>
            <a:endParaRPr lang="ru-RU" sz="6000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2143108" y="1357298"/>
            <a:ext cx="500066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4429124" y="4857760"/>
            <a:ext cx="15716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 smtClean="0"/>
              <a:t>t =</a:t>
            </a:r>
            <a:endParaRPr lang="ru-RU" sz="6000" dirty="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5715008" y="5429264"/>
            <a:ext cx="500066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1000100" y="4857760"/>
            <a:ext cx="278608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 smtClean="0"/>
              <a:t>s = v t </a:t>
            </a:r>
            <a:r>
              <a:rPr lang="ru-RU" sz="6000" dirty="0" smtClean="0"/>
              <a:t>;</a:t>
            </a:r>
            <a:endParaRPr lang="ru-RU" sz="6000" dirty="0"/>
          </a:p>
        </p:txBody>
      </p:sp>
      <p:sp>
        <p:nvSpPr>
          <p:cNvPr id="35" name="Блок-схема: извлечение 34"/>
          <p:cNvSpPr/>
          <p:nvPr/>
        </p:nvSpPr>
        <p:spPr>
          <a:xfrm>
            <a:off x="4572000" y="116632"/>
            <a:ext cx="2016224" cy="1800200"/>
          </a:xfrm>
          <a:prstGeom prst="flowChartExtract">
            <a:avLst/>
          </a:prstGeom>
          <a:ln w="635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Полилиния 50"/>
          <p:cNvSpPr/>
          <p:nvPr/>
        </p:nvSpPr>
        <p:spPr>
          <a:xfrm flipH="1">
            <a:off x="5580112" y="1916832"/>
            <a:ext cx="2016224" cy="1800200"/>
          </a:xfrm>
          <a:custGeom>
            <a:avLst/>
            <a:gdLst>
              <a:gd name="connsiteX0" fmla="*/ 2046515 w 2057400"/>
              <a:gd name="connsiteY0" fmla="*/ 10886 h 1807029"/>
              <a:gd name="connsiteX1" fmla="*/ 2057400 w 2057400"/>
              <a:gd name="connsiteY1" fmla="*/ 1807029 h 1807029"/>
              <a:gd name="connsiteX2" fmla="*/ 0 w 2057400"/>
              <a:gd name="connsiteY2" fmla="*/ 1807029 h 1807029"/>
              <a:gd name="connsiteX3" fmla="*/ 1034143 w 2057400"/>
              <a:gd name="connsiteY3" fmla="*/ 0 h 1807029"/>
              <a:gd name="connsiteX4" fmla="*/ 2046515 w 2057400"/>
              <a:gd name="connsiteY4" fmla="*/ 10886 h 1807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57400" h="1807029">
                <a:moveTo>
                  <a:pt x="2046515" y="10886"/>
                </a:moveTo>
                <a:cubicBezTo>
                  <a:pt x="2050143" y="609600"/>
                  <a:pt x="2053772" y="1208315"/>
                  <a:pt x="2057400" y="1807029"/>
                </a:cubicBezTo>
                <a:lnTo>
                  <a:pt x="0" y="1807029"/>
                </a:lnTo>
                <a:lnTo>
                  <a:pt x="1034143" y="0"/>
                </a:lnTo>
                <a:lnTo>
                  <a:pt x="2046515" y="10886"/>
                </a:lnTo>
                <a:close/>
              </a:path>
            </a:pathLst>
          </a:custGeom>
          <a:ln 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олилиния 51"/>
          <p:cNvSpPr/>
          <p:nvPr/>
        </p:nvSpPr>
        <p:spPr>
          <a:xfrm>
            <a:off x="3563888" y="1916832"/>
            <a:ext cx="2016224" cy="1800200"/>
          </a:xfrm>
          <a:custGeom>
            <a:avLst/>
            <a:gdLst>
              <a:gd name="connsiteX0" fmla="*/ 2046515 w 2057400"/>
              <a:gd name="connsiteY0" fmla="*/ 10886 h 1807029"/>
              <a:gd name="connsiteX1" fmla="*/ 2057400 w 2057400"/>
              <a:gd name="connsiteY1" fmla="*/ 1807029 h 1807029"/>
              <a:gd name="connsiteX2" fmla="*/ 0 w 2057400"/>
              <a:gd name="connsiteY2" fmla="*/ 1807029 h 1807029"/>
              <a:gd name="connsiteX3" fmla="*/ 1034143 w 2057400"/>
              <a:gd name="connsiteY3" fmla="*/ 0 h 1807029"/>
              <a:gd name="connsiteX4" fmla="*/ 2046515 w 2057400"/>
              <a:gd name="connsiteY4" fmla="*/ 10886 h 1807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57400" h="1807029">
                <a:moveTo>
                  <a:pt x="2046515" y="10886"/>
                </a:moveTo>
                <a:cubicBezTo>
                  <a:pt x="2050143" y="609600"/>
                  <a:pt x="2053772" y="1208315"/>
                  <a:pt x="2057400" y="1807029"/>
                </a:cubicBezTo>
                <a:lnTo>
                  <a:pt x="0" y="1807029"/>
                </a:lnTo>
                <a:lnTo>
                  <a:pt x="1034143" y="0"/>
                </a:lnTo>
                <a:lnTo>
                  <a:pt x="2046515" y="10886"/>
                </a:lnTo>
                <a:close/>
              </a:path>
            </a:pathLst>
          </a:custGeom>
          <a:ln 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4644008" y="2348880"/>
            <a:ext cx="792088" cy="10801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v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5868144" y="2348880"/>
            <a:ext cx="792088" cy="10801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35" grpId="0" animBg="1"/>
      <p:bldP spid="35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30"/>
          <p:cNvCxnSpPr/>
          <p:nvPr/>
        </p:nvCxnSpPr>
        <p:spPr>
          <a:xfrm>
            <a:off x="1214414" y="6102000"/>
            <a:ext cx="2571768" cy="158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Графики скорости.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571612"/>
            <a:ext cx="4643502" cy="51149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v,</a:t>
            </a:r>
            <a:r>
              <a:rPr lang="ru-RU" dirty="0" smtClean="0"/>
              <a:t>м/с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4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3                                 1</a:t>
            </a:r>
          </a:p>
          <a:p>
            <a:pPr>
              <a:buNone/>
            </a:pPr>
            <a:r>
              <a:rPr lang="ru-RU" dirty="0" smtClean="0"/>
              <a:t>                                       </a:t>
            </a:r>
            <a:r>
              <a:rPr lang="en-US" dirty="0" smtClean="0"/>
              <a:t>3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2</a:t>
            </a:r>
          </a:p>
          <a:p>
            <a:pPr>
              <a:buNone/>
            </a:pPr>
            <a:r>
              <a:rPr lang="ru-RU" dirty="0" smtClean="0"/>
              <a:t>                                       </a:t>
            </a:r>
            <a:r>
              <a:rPr lang="en-US" dirty="0" smtClean="0"/>
              <a:t>2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1</a:t>
            </a:r>
          </a:p>
          <a:p>
            <a:pPr>
              <a:buNone/>
            </a:pPr>
            <a:r>
              <a:rPr lang="ru-RU" sz="2800" dirty="0" smtClean="0"/>
              <a:t>                                 </a:t>
            </a:r>
            <a:r>
              <a:rPr lang="ru-RU" dirty="0" smtClean="0"/>
              <a:t>4</a:t>
            </a:r>
            <a:endParaRPr lang="ru-RU" sz="2800" dirty="0" smtClean="0"/>
          </a:p>
          <a:p>
            <a:pPr>
              <a:buNone/>
            </a:pPr>
            <a:r>
              <a:rPr lang="ru-RU" dirty="0" smtClean="0"/>
              <a:t>      0         1       2      3      </a:t>
            </a:r>
            <a:r>
              <a:rPr lang="en-US" dirty="0" smtClean="0"/>
              <a:t>t</a:t>
            </a:r>
            <a:r>
              <a:rPr lang="ru-RU" dirty="0" smtClean="0"/>
              <a:t>,с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1214414" y="6143644"/>
            <a:ext cx="3001190" cy="794"/>
          </a:xfrm>
          <a:prstGeom prst="straightConnector1">
            <a:avLst/>
          </a:prstGeom>
          <a:ln w="349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 flipH="1" flipV="1">
            <a:off x="-892213" y="4035429"/>
            <a:ext cx="4214842" cy="1588"/>
          </a:xfrm>
          <a:prstGeom prst="straightConnector1">
            <a:avLst/>
          </a:prstGeom>
          <a:ln w="349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071538" y="5357826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071538" y="4500570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071538" y="3643314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071538" y="2786058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3394067" y="6107131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1893869" y="6107131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2679687" y="6107131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214414" y="3643314"/>
            <a:ext cx="2571768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V="1">
            <a:off x="1214414" y="4214818"/>
            <a:ext cx="2571768" cy="1141420"/>
          </a:xfrm>
          <a:prstGeom prst="line">
            <a:avLst/>
          </a:prstGeom>
          <a:ln w="762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214414" y="2786058"/>
            <a:ext cx="2500330" cy="214314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Содержимое 2"/>
          <p:cNvSpPr txBox="1">
            <a:spLocks/>
          </p:cNvSpPr>
          <p:nvPr/>
        </p:nvSpPr>
        <p:spPr>
          <a:xfrm>
            <a:off x="4714876" y="1428736"/>
            <a:ext cx="3571900" cy="78581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4357686" y="1785926"/>
            <a:ext cx="40719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1 – скорость постоянна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4286248" y="2500306"/>
            <a:ext cx="45005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2 – скорость уменьшается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4286248" y="3286124"/>
            <a:ext cx="46434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3 – скорость увеличивается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4286248" y="4143380"/>
            <a:ext cx="46434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4 – скорость равна нулю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4143372" y="2571744"/>
            <a:ext cx="41434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Равномерное движение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4786314" y="3357562"/>
            <a:ext cx="28575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3м/с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2" grpId="1"/>
      <p:bldP spid="43" grpId="0"/>
      <p:bldP spid="43" grpId="1"/>
      <p:bldP spid="44" grpId="0"/>
      <p:bldP spid="44" grpId="1"/>
      <p:bldP spid="45" grpId="0"/>
      <p:bldP spid="47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График зависимости пройденного пути от времени.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643050"/>
            <a:ext cx="3857652" cy="51149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s,</a:t>
            </a:r>
            <a:r>
              <a:rPr lang="ru-RU" dirty="0" smtClean="0"/>
              <a:t>м</a:t>
            </a:r>
          </a:p>
          <a:p>
            <a:pPr>
              <a:buNone/>
            </a:pPr>
            <a:r>
              <a:rPr lang="en-US" dirty="0" smtClean="0"/>
              <a:t>                             </a:t>
            </a:r>
            <a:endParaRPr lang="ru-RU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dirty="0" smtClean="0"/>
              <a:t>    4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3</a:t>
            </a:r>
            <a:r>
              <a:rPr lang="en-US" dirty="0" smtClean="0"/>
              <a:t>                               </a:t>
            </a:r>
            <a:r>
              <a:rPr lang="ru-RU" dirty="0" smtClean="0"/>
              <a:t>                                 </a:t>
            </a:r>
          </a:p>
          <a:p>
            <a:pPr>
              <a:buNone/>
            </a:pPr>
            <a:r>
              <a:rPr lang="ru-RU" dirty="0" smtClean="0"/>
              <a:t>                                       </a:t>
            </a:r>
          </a:p>
          <a:p>
            <a:pPr>
              <a:buNone/>
            </a:pPr>
            <a:r>
              <a:rPr lang="ru-RU" dirty="0" smtClean="0"/>
              <a:t>    2</a:t>
            </a:r>
          </a:p>
          <a:p>
            <a:pPr>
              <a:buNone/>
            </a:pPr>
            <a:r>
              <a:rPr lang="ru-RU" dirty="0" smtClean="0"/>
              <a:t>                                       </a:t>
            </a:r>
          </a:p>
          <a:p>
            <a:pPr>
              <a:buNone/>
            </a:pPr>
            <a:r>
              <a:rPr lang="ru-RU" dirty="0" smtClean="0"/>
              <a:t>    1             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ru-RU" sz="28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sz="2800" dirty="0" smtClean="0"/>
              <a:t>                  </a:t>
            </a:r>
            <a:r>
              <a:rPr lang="ru-RU" sz="2800" b="1" dirty="0" smtClean="0"/>
              <a:t>                           </a:t>
            </a:r>
          </a:p>
          <a:p>
            <a:pPr>
              <a:buNone/>
            </a:pPr>
            <a:r>
              <a:rPr lang="ru-RU" dirty="0" smtClean="0"/>
              <a:t>      0         1       2      3   </a:t>
            </a:r>
            <a:r>
              <a:rPr lang="en-US" dirty="0" smtClean="0"/>
              <a:t>t</a:t>
            </a:r>
            <a:r>
              <a:rPr lang="ru-RU" dirty="0" smtClean="0"/>
              <a:t>,с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1214414" y="6143644"/>
            <a:ext cx="2786082" cy="794"/>
          </a:xfrm>
          <a:prstGeom prst="straightConnector1">
            <a:avLst/>
          </a:prstGeom>
          <a:ln w="349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 flipH="1" flipV="1">
            <a:off x="-892213" y="4035429"/>
            <a:ext cx="4214842" cy="1588"/>
          </a:xfrm>
          <a:prstGeom prst="straightConnector1">
            <a:avLst/>
          </a:prstGeom>
          <a:ln w="349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071538" y="5357826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071538" y="4500570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071538" y="3643314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071538" y="2786058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3394067" y="6107131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1893869" y="6107131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2679687" y="6107131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Содержимое 2"/>
          <p:cNvSpPr txBox="1">
            <a:spLocks/>
          </p:cNvSpPr>
          <p:nvPr/>
        </p:nvSpPr>
        <p:spPr>
          <a:xfrm>
            <a:off x="4714876" y="1428736"/>
            <a:ext cx="3571900" cy="78581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500430" y="1285860"/>
            <a:ext cx="51435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Построим график зависимости пройденного пути от времени для равномерного движения.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3500430" y="4071942"/>
            <a:ext cx="578647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Прямо пропорциональная зависимость,</a:t>
            </a:r>
          </a:p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      график –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прямая линия.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rot="5400000" flipH="1" flipV="1">
            <a:off x="214282" y="3429000"/>
            <a:ext cx="3714776" cy="1714512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1214414" y="2786058"/>
            <a:ext cx="2428892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1142976" y="3643314"/>
            <a:ext cx="2428892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1285852" y="4500570"/>
            <a:ext cx="2428892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1285852" y="5357826"/>
            <a:ext cx="2428892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 flipH="1" flipV="1">
            <a:off x="36481" y="4249743"/>
            <a:ext cx="3929090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5400000" flipH="1" flipV="1">
            <a:off x="822299" y="4178305"/>
            <a:ext cx="3929090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 flipH="1" flipV="1">
            <a:off x="1536679" y="4178305"/>
            <a:ext cx="3929090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3500430" y="2571744"/>
            <a:ext cx="25003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v = 2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/c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6357950" y="2571744"/>
            <a:ext cx="22860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s = v t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714876" y="3214686"/>
            <a:ext cx="22860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 = 2 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4" name="Таблица 43"/>
          <p:cNvGraphicFramePr>
            <a:graphicFrameLocks noGrp="1"/>
          </p:cNvGraphicFramePr>
          <p:nvPr/>
        </p:nvGraphicFramePr>
        <p:xfrm>
          <a:off x="4214810" y="5072074"/>
          <a:ext cx="3357585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9195"/>
                <a:gridCol w="1119195"/>
                <a:gridCol w="111919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r>
                        <a:rPr lang="ru-RU" sz="3600" dirty="0" smtClean="0">
                          <a:solidFill>
                            <a:srgbClr val="FF0000"/>
                          </a:solidFill>
                        </a:rPr>
                        <a:t>,с</a:t>
                      </a:r>
                      <a:endParaRPr lang="ru-RU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2</a:t>
                      </a:r>
                      <a:endParaRPr lang="ru-RU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FF0000"/>
                          </a:solidFill>
                        </a:rPr>
                        <a:t>s</a:t>
                      </a:r>
                      <a:r>
                        <a:rPr lang="ru-RU" sz="3600" dirty="0" smtClean="0">
                          <a:solidFill>
                            <a:srgbClr val="FF0000"/>
                          </a:solidFill>
                        </a:rPr>
                        <a:t>,м</a:t>
                      </a:r>
                      <a:endParaRPr lang="ru-RU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6" name="Овал 45"/>
          <p:cNvSpPr/>
          <p:nvPr/>
        </p:nvSpPr>
        <p:spPr>
          <a:xfrm>
            <a:off x="1142976" y="607220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2714612" y="271462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2" name="Прямая соединительная линия 51"/>
          <p:cNvCxnSpPr/>
          <p:nvPr/>
        </p:nvCxnSpPr>
        <p:spPr>
          <a:xfrm rot="5400000" flipH="1" flipV="1">
            <a:off x="1108051" y="4464057"/>
            <a:ext cx="3357586" cy="1588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1214414" y="2786058"/>
            <a:ext cx="1643074" cy="1588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Прямоугольник 61"/>
          <p:cNvSpPr/>
          <p:nvPr/>
        </p:nvSpPr>
        <p:spPr>
          <a:xfrm>
            <a:off x="5429256" y="5786454"/>
            <a:ext cx="928694" cy="5000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DF7B43"/>
                </a:solidFill>
              </a:rPr>
              <a:t>0</a:t>
            </a:r>
            <a:endParaRPr lang="ru-RU" sz="3600" b="1" dirty="0">
              <a:solidFill>
                <a:srgbClr val="DF7B43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6572264" y="5786454"/>
            <a:ext cx="928694" cy="5000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DF7B43"/>
                </a:solidFill>
              </a:rPr>
              <a:t>4</a:t>
            </a:r>
            <a:endParaRPr lang="ru-RU" sz="3600" b="1" dirty="0">
              <a:solidFill>
                <a:srgbClr val="DF7B4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30" grpId="0"/>
      <p:bldP spid="32" grpId="0" build="allAtOnce"/>
      <p:bldP spid="34" grpId="0" build="allAtOnce"/>
      <p:bldP spid="46" grpId="0" animBg="1"/>
      <p:bldP spid="47" grpId="0" animBg="1"/>
      <p:bldP spid="62" grpId="0" animBg="1"/>
      <p:bldP spid="6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Прямоугольник 62"/>
          <p:cNvSpPr/>
          <p:nvPr/>
        </p:nvSpPr>
        <p:spPr>
          <a:xfrm>
            <a:off x="4429124" y="2214554"/>
            <a:ext cx="2857520" cy="1785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725470"/>
          </a:xfrm>
        </p:spPr>
        <p:txBody>
          <a:bodyPr/>
          <a:lstStyle/>
          <a:p>
            <a:r>
              <a:rPr lang="ru-RU" b="1" dirty="0" smtClean="0"/>
              <a:t>Определить скорость движения тела.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643050"/>
            <a:ext cx="3857652" cy="51149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s,</a:t>
            </a:r>
            <a:r>
              <a:rPr lang="ru-RU" dirty="0" smtClean="0"/>
              <a:t>м</a:t>
            </a:r>
          </a:p>
          <a:p>
            <a:pPr>
              <a:buNone/>
            </a:pPr>
            <a:r>
              <a:rPr lang="en-US" dirty="0" smtClean="0"/>
              <a:t>                             </a:t>
            </a:r>
            <a:endParaRPr lang="ru-RU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dirty="0" smtClean="0"/>
              <a:t>   16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12</a:t>
            </a:r>
            <a:r>
              <a:rPr lang="en-US" dirty="0" smtClean="0"/>
              <a:t>                               </a:t>
            </a:r>
            <a:r>
              <a:rPr lang="ru-RU" dirty="0" smtClean="0"/>
              <a:t>                                 </a:t>
            </a:r>
          </a:p>
          <a:p>
            <a:pPr>
              <a:buNone/>
            </a:pPr>
            <a:r>
              <a:rPr lang="ru-RU" dirty="0" smtClean="0"/>
              <a:t>                                       </a:t>
            </a:r>
          </a:p>
          <a:p>
            <a:pPr>
              <a:buNone/>
            </a:pPr>
            <a:r>
              <a:rPr lang="ru-RU" dirty="0" smtClean="0"/>
              <a:t>    8</a:t>
            </a:r>
          </a:p>
          <a:p>
            <a:pPr>
              <a:buNone/>
            </a:pPr>
            <a:r>
              <a:rPr lang="ru-RU" dirty="0" smtClean="0"/>
              <a:t>                                       </a:t>
            </a:r>
          </a:p>
          <a:p>
            <a:pPr>
              <a:buNone/>
            </a:pPr>
            <a:r>
              <a:rPr lang="ru-RU" dirty="0" smtClean="0"/>
              <a:t>    4             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ru-RU" sz="28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sz="2800" dirty="0" smtClean="0"/>
              <a:t>                  </a:t>
            </a:r>
            <a:r>
              <a:rPr lang="ru-RU" sz="2800" b="1" dirty="0" smtClean="0"/>
              <a:t>                           </a:t>
            </a:r>
          </a:p>
          <a:p>
            <a:pPr>
              <a:buNone/>
            </a:pPr>
            <a:r>
              <a:rPr lang="ru-RU" dirty="0" smtClean="0"/>
              <a:t>      0         2       4      6   </a:t>
            </a:r>
            <a:r>
              <a:rPr lang="en-US" dirty="0" smtClean="0"/>
              <a:t>t</a:t>
            </a:r>
            <a:r>
              <a:rPr lang="ru-RU" dirty="0" smtClean="0"/>
              <a:t>,с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1214414" y="6143644"/>
            <a:ext cx="2786082" cy="794"/>
          </a:xfrm>
          <a:prstGeom prst="straightConnector1">
            <a:avLst/>
          </a:prstGeom>
          <a:ln w="349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 flipH="1" flipV="1">
            <a:off x="-892213" y="4035429"/>
            <a:ext cx="4214842" cy="1588"/>
          </a:xfrm>
          <a:prstGeom prst="straightConnector1">
            <a:avLst/>
          </a:prstGeom>
          <a:ln w="349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071538" y="5357826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071538" y="4500570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071538" y="3643314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071538" y="2786058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3394067" y="6107131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1893869" y="6107131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2679687" y="6107131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Содержимое 2"/>
          <p:cNvSpPr txBox="1">
            <a:spLocks/>
          </p:cNvSpPr>
          <p:nvPr/>
        </p:nvSpPr>
        <p:spPr>
          <a:xfrm>
            <a:off x="4714876" y="1428736"/>
            <a:ext cx="3571900" cy="78581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500430" y="1285860"/>
            <a:ext cx="51435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rot="5400000" flipH="1" flipV="1">
            <a:off x="607191" y="3536157"/>
            <a:ext cx="3214710" cy="2000264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1214414" y="2786058"/>
            <a:ext cx="2428892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1142976" y="3643314"/>
            <a:ext cx="2428892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1285852" y="4500570"/>
            <a:ext cx="2428892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1285852" y="5357826"/>
            <a:ext cx="2428892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 flipH="1" flipV="1">
            <a:off x="36481" y="4249743"/>
            <a:ext cx="3929090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5400000" flipH="1" flipV="1">
            <a:off x="822299" y="4178305"/>
            <a:ext cx="3929090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 flipH="1" flipV="1">
            <a:off x="1536679" y="4178305"/>
            <a:ext cx="3929090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3714744" y="1357298"/>
            <a:ext cx="321471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t = 4c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7000892" y="1357298"/>
            <a:ext cx="18573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s =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12м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215074" y="2000240"/>
            <a:ext cx="5715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s</a:t>
            </a:r>
          </a:p>
          <a:p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2714612" y="357187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2" name="Прямая соединительная линия 51"/>
          <p:cNvCxnSpPr>
            <a:endCxn id="47" idx="0"/>
          </p:cNvCxnSpPr>
          <p:nvPr/>
        </p:nvCxnSpPr>
        <p:spPr>
          <a:xfrm rot="5400000" flipH="1" flipV="1">
            <a:off x="1499372" y="4857760"/>
            <a:ext cx="2572562" cy="794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1142976" y="3643314"/>
            <a:ext cx="1643074" cy="1588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Прямоугольник 50"/>
          <p:cNvSpPr/>
          <p:nvPr/>
        </p:nvSpPr>
        <p:spPr>
          <a:xfrm>
            <a:off x="4929190" y="2500306"/>
            <a:ext cx="12144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v =</a:t>
            </a: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>
            <a:off x="6143636" y="3000372"/>
            <a:ext cx="64294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Прямоугольник 56"/>
          <p:cNvSpPr/>
          <p:nvPr/>
        </p:nvSpPr>
        <p:spPr>
          <a:xfrm>
            <a:off x="4214810" y="4572008"/>
            <a:ext cx="39290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v =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      =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3м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6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5357818" y="4286256"/>
            <a:ext cx="12858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2м</a:t>
            </a: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4с</a:t>
            </a:r>
            <a:endParaRPr lang="en-US" sz="4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>
            <a:off x="5357818" y="5072074"/>
            <a:ext cx="107157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30" grpId="0"/>
      <p:bldP spid="32" grpId="0"/>
      <p:bldP spid="34" grpId="0"/>
      <p:bldP spid="47" grpId="0" animBg="1"/>
      <p:bldP spid="51" grpId="0"/>
      <p:bldP spid="57" grpId="0"/>
      <p:bldP spid="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72452" cy="654032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Сравнить скорости движения тел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643050"/>
            <a:ext cx="3857652" cy="51149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s,</a:t>
            </a:r>
            <a:r>
              <a:rPr lang="ru-RU" dirty="0" smtClean="0"/>
              <a:t>м</a:t>
            </a:r>
          </a:p>
          <a:p>
            <a:pPr>
              <a:buNone/>
            </a:pPr>
            <a:r>
              <a:rPr lang="en-US" dirty="0" smtClean="0"/>
              <a:t>                             </a:t>
            </a:r>
            <a:r>
              <a:rPr lang="en-US" b="1" dirty="0" smtClean="0">
                <a:solidFill>
                  <a:srgbClr val="00B050"/>
                </a:solidFill>
              </a:rPr>
              <a:t>1</a:t>
            </a:r>
            <a:endParaRPr lang="ru-RU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dirty="0" smtClean="0"/>
              <a:t>   4</a:t>
            </a:r>
            <a:r>
              <a:rPr lang="en-US" dirty="0" smtClean="0"/>
              <a:t>0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3</a:t>
            </a:r>
            <a:r>
              <a:rPr lang="en-US" dirty="0" smtClean="0"/>
              <a:t>0                               </a:t>
            </a:r>
            <a:r>
              <a:rPr lang="en-US" b="1" dirty="0" smtClean="0">
                <a:solidFill>
                  <a:srgbClr val="FF0000"/>
                </a:solidFill>
              </a:rPr>
              <a:t>2</a:t>
            </a:r>
            <a:r>
              <a:rPr lang="ru-RU" dirty="0" smtClean="0"/>
              <a:t>                                 </a:t>
            </a:r>
          </a:p>
          <a:p>
            <a:pPr>
              <a:buNone/>
            </a:pPr>
            <a:r>
              <a:rPr lang="ru-RU" dirty="0" smtClean="0"/>
              <a:t>                                       </a:t>
            </a:r>
          </a:p>
          <a:p>
            <a:pPr>
              <a:buNone/>
            </a:pPr>
            <a:r>
              <a:rPr lang="ru-RU" dirty="0" smtClean="0"/>
              <a:t>   2</a:t>
            </a:r>
            <a:r>
              <a:rPr lang="en-US" dirty="0" smtClean="0"/>
              <a:t>0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         </a:t>
            </a:r>
          </a:p>
          <a:p>
            <a:pPr>
              <a:buNone/>
            </a:pPr>
            <a:r>
              <a:rPr lang="ru-RU" dirty="0" smtClean="0"/>
              <a:t>   1</a:t>
            </a:r>
            <a:r>
              <a:rPr lang="en-US" dirty="0" smtClean="0"/>
              <a:t>0</a:t>
            </a:r>
            <a:r>
              <a:rPr lang="ru-RU" dirty="0" smtClean="0"/>
              <a:t>             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ru-RU" sz="2800" b="1" baseline="-25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ru-RU" sz="28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sz="2800" dirty="0" smtClean="0"/>
              <a:t>                 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ru-RU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ru-RU" sz="2800" b="1" dirty="0" smtClean="0"/>
              <a:t>                            </a:t>
            </a:r>
          </a:p>
          <a:p>
            <a:pPr>
              <a:buNone/>
            </a:pPr>
            <a:r>
              <a:rPr lang="ru-RU" dirty="0" smtClean="0"/>
              <a:t>      0         1       2      3   </a:t>
            </a:r>
            <a:r>
              <a:rPr lang="en-US" dirty="0" smtClean="0"/>
              <a:t>t</a:t>
            </a:r>
            <a:r>
              <a:rPr lang="ru-RU" dirty="0" smtClean="0"/>
              <a:t>,с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1214414" y="6143644"/>
            <a:ext cx="2786082" cy="794"/>
          </a:xfrm>
          <a:prstGeom prst="straightConnector1">
            <a:avLst/>
          </a:prstGeom>
          <a:ln w="349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 flipH="1" flipV="1">
            <a:off x="-892213" y="4035429"/>
            <a:ext cx="4214842" cy="1588"/>
          </a:xfrm>
          <a:prstGeom prst="straightConnector1">
            <a:avLst/>
          </a:prstGeom>
          <a:ln w="349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071538" y="5357826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071538" y="4500570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071538" y="3643314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071538" y="2786058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3394067" y="6107131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1893869" y="6107131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2679687" y="6107131"/>
            <a:ext cx="214314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Содержимое 2"/>
          <p:cNvSpPr txBox="1">
            <a:spLocks/>
          </p:cNvSpPr>
          <p:nvPr/>
        </p:nvSpPr>
        <p:spPr>
          <a:xfrm>
            <a:off x="4714876" y="1428736"/>
            <a:ext cx="3571900" cy="78581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786182" y="1000108"/>
            <a:ext cx="48577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тело за 2 с прошло 40 м,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тело только 20м, значит .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. 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3929058" y="4357694"/>
            <a:ext cx="464347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  Чем угол наклона графика к оси времени больше, тем скорость больше.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4929190" y="3071810"/>
            <a:ext cx="264320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ru-RU" sz="60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1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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6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ru-RU" sz="6000" b="1" baseline="-25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endParaRPr lang="ru-RU" sz="6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rot="5400000" flipH="1" flipV="1">
            <a:off x="214282" y="3429000"/>
            <a:ext cx="3714776" cy="1714512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 flipH="1" flipV="1">
            <a:off x="1142976" y="3643314"/>
            <a:ext cx="2643206" cy="235745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1214414" y="2786058"/>
            <a:ext cx="2428892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1142976" y="3643314"/>
            <a:ext cx="2428892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1285852" y="4500570"/>
            <a:ext cx="2428892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1285852" y="5357826"/>
            <a:ext cx="2428892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 flipH="1" flipV="1">
            <a:off x="36481" y="4178305"/>
            <a:ext cx="3929090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5400000" flipH="1" flipV="1">
            <a:off x="822299" y="4178305"/>
            <a:ext cx="3929090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 flipH="1" flipV="1">
            <a:off x="1536679" y="4178305"/>
            <a:ext cx="3929090" cy="1588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Прямоугольник 55"/>
          <p:cNvSpPr/>
          <p:nvPr/>
        </p:nvSpPr>
        <p:spPr>
          <a:xfrm>
            <a:off x="3786150" y="1857364"/>
            <a:ext cx="53578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скорость первого тела</a:t>
            </a:r>
          </a:p>
          <a:p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больше скорости второго.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Дуга 57"/>
          <p:cNvSpPr/>
          <p:nvPr/>
        </p:nvSpPr>
        <p:spPr>
          <a:xfrm>
            <a:off x="1285852" y="5572140"/>
            <a:ext cx="928694" cy="1143008"/>
          </a:xfrm>
          <a:prstGeom prst="arc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Дуга 58"/>
          <p:cNvSpPr/>
          <p:nvPr/>
        </p:nvSpPr>
        <p:spPr>
          <a:xfrm>
            <a:off x="1000100" y="4786322"/>
            <a:ext cx="1714512" cy="2643206"/>
          </a:xfrm>
          <a:prstGeom prst="arc">
            <a:avLst>
              <a:gd name="adj1" fmla="val 16200000"/>
              <a:gd name="adj2" fmla="val 0"/>
            </a:avLst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A222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5" grpId="0"/>
      <p:bldP spid="56" grpId="0"/>
      <p:bldP spid="58" grpId="0" animBg="1"/>
      <p:bldP spid="5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1.Определите скорости, с которыми движутся тела.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1500174"/>
            <a:ext cx="6072230" cy="6786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 Определите скорости движения тел.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6970" y="1857364"/>
            <a:ext cx="6263921" cy="6429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3. Сравните скорости движения тел не выполняя расчётов.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1500173"/>
            <a:ext cx="6357982" cy="8477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240</TotalTime>
  <Words>388</Words>
  <Application>Microsoft Office PowerPoint</Application>
  <PresentationFormat>Экран (4:3)</PresentationFormat>
  <Paragraphs>115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Century Schoolbook</vt:lpstr>
      <vt:lpstr>Symbol</vt:lpstr>
      <vt:lpstr>Times New Roman</vt:lpstr>
      <vt:lpstr>Wingdings</vt:lpstr>
      <vt:lpstr>Wingdings 2</vt:lpstr>
      <vt:lpstr>Эркер</vt:lpstr>
      <vt:lpstr>Расчет пути и времени движения. Учитель физики – Карачук Э. А.</vt:lpstr>
      <vt:lpstr>Презентация PowerPoint</vt:lpstr>
      <vt:lpstr>Графики скорости.</vt:lpstr>
      <vt:lpstr>График зависимости пройденного пути от времени.</vt:lpstr>
      <vt:lpstr>Определить скорость движения тела. </vt:lpstr>
      <vt:lpstr>Сравнить скорости движения тел.</vt:lpstr>
      <vt:lpstr>1.Определите скорости, с которыми движутся тела.</vt:lpstr>
      <vt:lpstr>2. Определите скорости движения тел.</vt:lpstr>
      <vt:lpstr>3. Сравните скорости движения тел не выполняя расчётов.</vt:lpstr>
      <vt:lpstr>4. Определите скорость движения тела и постройте график зависимости пройденного пути от времени. </vt:lpstr>
      <vt:lpstr>5. Решите задачи:</vt:lpstr>
      <vt:lpstr>Домашнее задание: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Расчет пути и времени движения.</dc:title>
  <cp:lastModifiedBy>9</cp:lastModifiedBy>
  <cp:revision>27</cp:revision>
  <dcterms:modified xsi:type="dcterms:W3CDTF">2022-12-20T11:50:39Z</dcterms:modified>
</cp:coreProperties>
</file>