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0" r:id="rId6"/>
    <p:sldId id="259" r:id="rId7"/>
    <p:sldId id="264" r:id="rId8"/>
    <p:sldId id="265" r:id="rId9"/>
    <p:sldId id="266" r:id="rId10"/>
    <p:sldId id="267" r:id="rId11"/>
    <p:sldId id="271" r:id="rId12"/>
    <p:sldId id="268" r:id="rId13"/>
    <p:sldId id="269" r:id="rId14"/>
    <p:sldId id="262" r:id="rId15"/>
    <p:sldId id="260" r:id="rId16"/>
    <p:sldId id="261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8ABA-E730-4864-80A6-73F0ABE375E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384C-3504-4C97-93BD-A55044F7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8ABA-E730-4864-80A6-73F0ABE375E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384C-3504-4C97-93BD-A55044F7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8ABA-E730-4864-80A6-73F0ABE375E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384C-3504-4C97-93BD-A55044F7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150E7E-0FD9-41EA-BC40-4490B083CF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8ABA-E730-4864-80A6-73F0ABE375E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384C-3504-4C97-93BD-A55044F7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8ABA-E730-4864-80A6-73F0ABE375E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384C-3504-4C97-93BD-A55044F7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8ABA-E730-4864-80A6-73F0ABE375E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384C-3504-4C97-93BD-A55044F7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8ABA-E730-4864-80A6-73F0ABE375E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384C-3504-4C97-93BD-A55044F7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8ABA-E730-4864-80A6-73F0ABE375E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384C-3504-4C97-93BD-A55044F7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8ABA-E730-4864-80A6-73F0ABE375E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384C-3504-4C97-93BD-A55044F7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8ABA-E730-4864-80A6-73F0ABE375E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384C-3504-4C97-93BD-A55044F7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8ABA-E730-4864-80A6-73F0ABE375E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384C-3504-4C97-93BD-A55044F7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68ABA-E730-4864-80A6-73F0ABE375E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3384C-3504-4C97-93BD-A55044F7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84;&#1086;&#1103;%20&#1092;&#1083;&#1077;&#1096;&#1082;&#1072;\&#1091;&#1088;&#1086;&#1082;%20&#1087;&#1077;&#1088;&#1077;&#1084;&#1077;&#1085;&#1085;&#1099;&#1081;%20&#1090;&#1086;&#1082;\generat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png"/><Relationship Id="rId4" Type="http://schemas.openxmlformats.org/officeDocument/2006/relationships/image" Target="../media/image14.wmf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света\физика 2010 - 3\22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214290"/>
            <a:ext cx="2915797" cy="22425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1928802"/>
            <a:ext cx="7786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 smtClean="0"/>
              <a:t>Переменный </a:t>
            </a:r>
            <a:r>
              <a:rPr lang="ru-RU" sz="3200" b="1" dirty="0"/>
              <a:t>электрический ток. Резистор в цепи переменного тока. Резонанс в электрической цепи.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807" t="15896" r="7452" b="8959"/>
          <a:stretch>
            <a:fillRect/>
          </a:stretch>
        </p:blipFill>
        <p:spPr bwMode="auto">
          <a:xfrm>
            <a:off x="214282" y="4214818"/>
            <a:ext cx="3357586" cy="239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57686" y="5000636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r>
              <a:rPr lang="ru-RU" b="1" i="1" dirty="0" smtClean="0"/>
              <a:t> Автор презентации: Учитель физики – Карачук Э. А.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МБОУ Магазинский УВК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света\электромагнитные колебания\рис 1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2500330" cy="19718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87175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Резистор в цепи переменного тока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1000108"/>
            <a:ext cx="5715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Рассмотрим цепь, содержащую нагрузку электрическое сопротивление которой велико. Это сопротивление мы теперь будем называть активным, так как при наличии такого сопротивления электрическая цепь поглощает поступающую к ней от источника тока энергию, которая превращается во внутреннюю энергию проводника. В такой цепи: </a:t>
            </a:r>
            <a:endParaRPr lang="ru-RU" sz="2000" dirty="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143372" y="3643314"/>
          <a:ext cx="3714774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Формула" r:id="rId4" imgW="990360" imgH="228600" progId="Equation.3">
                  <p:embed/>
                </p:oleObj>
              </mc:Choice>
              <mc:Fallback>
                <p:oleObj name="Формула" r:id="rId4" imgW="9903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3643314"/>
                        <a:ext cx="3714774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8596" y="4786322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Электрические устройства, преобразующие электрическую энергию во внутреннюю, называются </a:t>
            </a:r>
          </a:p>
          <a:p>
            <a:pPr algn="r"/>
            <a:r>
              <a:rPr lang="ru-RU" sz="3600" b="1" i="1" u="sng" dirty="0" smtClean="0">
                <a:solidFill>
                  <a:srgbClr val="FF0000"/>
                </a:solidFill>
              </a:rPr>
              <a:t>активными сопротивлениями</a:t>
            </a:r>
            <a:endParaRPr lang="ru-RU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Поскольку мгновенное значение силы тока прямо пропорционально мгновенному значению напряжения, то его можно рассчитать по закону Ома для участка цепи:</a:t>
            </a:r>
            <a:endParaRPr lang="ru-RU" sz="2000" dirty="0"/>
          </a:p>
        </p:txBody>
      </p:sp>
      <p:pic>
        <p:nvPicPr>
          <p:cNvPr id="3" name="Picture 3" descr="D:\света\электромагнитные колебания\рис 1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2928958" cy="2376491"/>
          </a:xfrm>
          <a:prstGeom prst="rect">
            <a:avLst/>
          </a:prstGeom>
          <a:noFill/>
        </p:spPr>
      </p:pic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928926" y="1357298"/>
          <a:ext cx="5768327" cy="2428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Формула" r:id="rId4" imgW="1930320" imgH="812520" progId="Equation.3">
                  <p:embed/>
                </p:oleObj>
              </mc:Choice>
              <mc:Fallback>
                <p:oleObj name="Формула" r:id="rId4" imgW="193032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1357298"/>
                        <a:ext cx="5768327" cy="24288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57554" y="4071942"/>
            <a:ext cx="557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цепи с активным сопротивлением сдвиг фаз между колебаниями силы тока и напряжения равен нулю, т.е. колебания силы тока совпадают по фазе с колебаниями напряжения.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5295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Действующие значения напряжения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силы тока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D:\света\электромагнитные колебания\рис 1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28934"/>
            <a:ext cx="4974003" cy="37433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285860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Когда говорят, что напряжение в городской электрической сети составляет 220 В, то речь идёт не о мгновенном значении напряжения и не его амплитудном значении, а о так называемом </a:t>
            </a:r>
            <a:r>
              <a:rPr lang="ru-RU" b="1" dirty="0" smtClean="0">
                <a:solidFill>
                  <a:srgbClr val="FF0000"/>
                </a:solidFill>
              </a:rPr>
              <a:t>действующем значении</a:t>
            </a:r>
            <a:r>
              <a:rPr lang="ru-RU" b="1" dirty="0" smtClean="0"/>
              <a:t>.</a:t>
            </a:r>
          </a:p>
          <a:p>
            <a:pPr algn="just"/>
            <a:r>
              <a:rPr lang="ru-RU" dirty="0" smtClean="0"/>
              <a:t>Когда на электроприборах указывают силу тока, на которую они рассчитаны, то также имеют в виду </a:t>
            </a:r>
            <a:r>
              <a:rPr lang="ru-RU" b="1" dirty="0" smtClean="0">
                <a:solidFill>
                  <a:srgbClr val="FF0000"/>
                </a:solidFill>
              </a:rPr>
              <a:t>действующее значение силы тока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2786058"/>
            <a:ext cx="3786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ФИЗИЧЕСКИЙ СМЫСЛ</a:t>
            </a:r>
          </a:p>
          <a:p>
            <a:pPr algn="just"/>
            <a:r>
              <a:rPr lang="ru-RU" b="1" dirty="0" smtClean="0"/>
              <a:t>Действующее  значение силы переменного тока равно силе постоянного тока, выделяющего в проводнике то же количество теплоты, что и переменный ток за то же время.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643702" y="4429132"/>
          <a:ext cx="1785950" cy="108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Формула" r:id="rId4" imgW="495000" imgH="419040" progId="Equation.3">
                  <p:embed/>
                </p:oleObj>
              </mc:Choice>
              <mc:Fallback>
                <p:oleObj name="Формула" r:id="rId4" imgW="4950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702" y="4429132"/>
                        <a:ext cx="1785950" cy="1088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86380" y="550070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Действующее  значение  напряжения:</a:t>
            </a:r>
            <a:endParaRPr lang="ru-RU" dirty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7000892" y="5643578"/>
          <a:ext cx="19240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Формула" r:id="rId6" imgW="533160" imgH="419040" progId="Equation.3">
                  <p:embed/>
                </p:oleObj>
              </mc:Choice>
              <mc:Fallback>
                <p:oleObj name="Формула" r:id="rId6" imgW="5331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92" y="5643578"/>
                        <a:ext cx="1924050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303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Мощность в цепи переменного тока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000108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</a:t>
            </a:r>
            <a:r>
              <a:rPr lang="ru-RU" sz="2000" b="1" dirty="0" smtClean="0"/>
              <a:t>Действующие значения напряжения и силы тока фиксируются электроизмерительными приборами и позволяют непосредственно вычислять мощность переменного тока в цепи.</a:t>
            </a:r>
          </a:p>
          <a:p>
            <a:pPr algn="just"/>
            <a:r>
              <a:rPr lang="ru-RU" sz="2000" b="1" dirty="0" smtClean="0"/>
              <a:t>    Мощность в цепи переменного тока определяется теми же соотношениями, что и мощность постоянного тока, в которые вместо силы постоянного тока и постоянного напряжения подставляют соответствующие действующие значения: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428992" y="3286124"/>
          <a:ext cx="2352349" cy="73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Формула" r:id="rId3" imgW="571320" imgH="177480" progId="Equation.3">
                  <p:embed/>
                </p:oleObj>
              </mc:Choice>
              <mc:Fallback>
                <p:oleObj name="Формула" r:id="rId3" imgW="57132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3286124"/>
                        <a:ext cx="2352349" cy="731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4286256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Когда между напряжением и силой тока существует сдвиг фаз, мощность определяется по формуле: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000496" y="4929198"/>
          <a:ext cx="4000528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Формула" r:id="rId5" imgW="952200" imgH="203040" progId="Equation.3">
                  <p:embed/>
                </p:oleObj>
              </mc:Choice>
              <mc:Fallback>
                <p:oleObj name="Формула" r:id="rId5" imgW="9522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4929198"/>
                        <a:ext cx="4000528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14290"/>
            <a:ext cx="3286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ВЫВОДЫ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85860"/>
            <a:ext cx="850112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На этом уроке вы узнали, что: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b="1" dirty="0" smtClean="0"/>
              <a:t> переменный электрический ток представляет собой вынужденные электромагнитные колебания, в которых сила тока в цепи изменяется со временем по гармоническому закону;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b="1" dirty="0" smtClean="0"/>
              <a:t> получение переменной ЭДС в цепи основано на явлении электромагнитной индукции;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b="1" dirty="0" smtClean="0"/>
              <a:t> на активном сопротивлении разность фаз колебаний силы тока и напряжения равна нулю;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b="1" dirty="0" smtClean="0"/>
              <a:t> действующие значения переменного тока и напряжения равны значениям постоянного тока и напряжения, при которых в цепи с тем же активным сопротивлением выделялась бы та же энергия;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b="1" dirty="0" smtClean="0"/>
              <a:t> мощность в цепи переменного тока определяется теми же соотношениями, что и мощность постоянного тока, в которые вместо силы постоянного тока и постоянного напряжения подставляют соответствующие действующие значения.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РЕШЕНИЕ ЗАДАЧ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357298"/>
            <a:ext cx="7929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Рамка, имеющая 100 витков, вращается с частотой 15 Гц в однородном магнитном поле индукцией 0,2 Тл. Чему равна площадь рамки, если ампли-тудное значение возникающей в ней ЭДС 45 В?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642918"/>
            <a:ext cx="2043098" cy="54832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N=100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шт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=15 Гц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В=0,2 Тл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</a:t>
            </a:r>
            <a:r>
              <a:rPr kumimoji="0" lang="en-US" sz="3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=45 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ru-RU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?</a:t>
            </a: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143380"/>
            <a:ext cx="2000264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642918"/>
            <a:ext cx="45719" cy="471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642918"/>
            <a:ext cx="32861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РЕШЕНИЕ: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e = </a:t>
            </a:r>
            <a:r>
              <a:rPr lang="ru-RU" sz="3200" b="1" dirty="0" smtClean="0">
                <a:solidFill>
                  <a:srgbClr val="002060"/>
                </a:solidFill>
              </a:rPr>
              <a:t>ε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m</a:t>
            </a:r>
            <a:r>
              <a:rPr lang="en-US" sz="3200" b="1" dirty="0" smtClean="0">
                <a:solidFill>
                  <a:srgbClr val="002060"/>
                </a:solidFill>
              </a:rPr>
              <a:t> sin</a:t>
            </a:r>
            <a:r>
              <a:rPr lang="el-GR" sz="3200" b="1" dirty="0">
                <a:solidFill>
                  <a:srgbClr val="002060"/>
                </a:solidFill>
              </a:rPr>
              <a:t>ω</a:t>
            </a:r>
            <a:r>
              <a:rPr lang="en-US" sz="3200" b="1" dirty="0">
                <a:solidFill>
                  <a:srgbClr val="002060"/>
                </a:solidFill>
              </a:rPr>
              <a:t>t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ε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=</a:t>
            </a:r>
            <a:r>
              <a:rPr lang="en-US" sz="3200" b="1" dirty="0" smtClean="0">
                <a:solidFill>
                  <a:srgbClr val="002060"/>
                </a:solidFill>
              </a:rPr>
              <a:t> BS</a:t>
            </a:r>
            <a:r>
              <a:rPr lang="el-GR" sz="3200" b="1" dirty="0" smtClean="0">
                <a:solidFill>
                  <a:srgbClr val="002060"/>
                </a:solidFill>
              </a:rPr>
              <a:t> ω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3200" b="1" dirty="0" smtClean="0">
                <a:solidFill>
                  <a:srgbClr val="002060"/>
                </a:solidFill>
              </a:rPr>
              <a:t>ω</a:t>
            </a:r>
            <a:r>
              <a:rPr lang="en-US" sz="3200" b="1" dirty="0" smtClean="0">
                <a:solidFill>
                  <a:srgbClr val="002060"/>
                </a:solidFill>
              </a:rPr>
              <a:t> = 2</a:t>
            </a:r>
            <a:r>
              <a:rPr lang="el-GR" sz="3200" b="1" dirty="0">
                <a:solidFill>
                  <a:srgbClr val="002060"/>
                </a:solidFill>
              </a:rPr>
              <a:t>π</a:t>
            </a:r>
            <a:r>
              <a:rPr lang="en-US" sz="3200" b="1" dirty="0">
                <a:solidFill>
                  <a:srgbClr val="002060"/>
                </a:solidFill>
              </a:rPr>
              <a:t>/T=</a:t>
            </a:r>
            <a:r>
              <a:rPr lang="en-US" sz="3200" b="1" dirty="0" smtClean="0">
                <a:solidFill>
                  <a:srgbClr val="002060"/>
                </a:solidFill>
              </a:rPr>
              <a:t> 2</a:t>
            </a:r>
            <a:r>
              <a:rPr lang="el-GR" sz="3200" b="1" dirty="0" smtClean="0">
                <a:solidFill>
                  <a:srgbClr val="002060"/>
                </a:solidFill>
              </a:rPr>
              <a:t>π ν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ε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=</a:t>
            </a:r>
            <a:r>
              <a:rPr lang="en-US" sz="3200" b="1" dirty="0" smtClean="0">
                <a:solidFill>
                  <a:srgbClr val="002060"/>
                </a:solidFill>
              </a:rPr>
              <a:t> BS 2</a:t>
            </a:r>
            <a:r>
              <a:rPr lang="el-GR" sz="3200" b="1" dirty="0" smtClean="0">
                <a:solidFill>
                  <a:srgbClr val="002060"/>
                </a:solidFill>
              </a:rPr>
              <a:t>π ν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</a:rPr>
              <a:t>1 виток</a:t>
            </a:r>
            <a:r>
              <a:rPr lang="ru-RU" sz="3200" b="1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ε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mn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= </a:t>
            </a:r>
            <a:r>
              <a:rPr lang="en-US" sz="3200" b="1" dirty="0" smtClean="0">
                <a:solidFill>
                  <a:srgbClr val="002060"/>
                </a:solidFill>
              </a:rPr>
              <a:t>BSN 2</a:t>
            </a:r>
            <a:r>
              <a:rPr lang="el-GR" sz="3200" b="1" dirty="0" smtClean="0">
                <a:solidFill>
                  <a:srgbClr val="002060"/>
                </a:solidFill>
              </a:rPr>
              <a:t>π ν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sz="3200" b="1" dirty="0">
                <a:solidFill>
                  <a:srgbClr val="002060"/>
                </a:solidFill>
              </a:rPr>
              <a:t>S = </a:t>
            </a:r>
            <a:r>
              <a:rPr lang="ru-RU" sz="3200" b="1" dirty="0" smtClean="0">
                <a:solidFill>
                  <a:srgbClr val="002060"/>
                </a:solidFill>
              </a:rPr>
              <a:t>ε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mn</a:t>
            </a:r>
            <a:r>
              <a:rPr lang="en-US" sz="3200" b="1" dirty="0" smtClean="0">
                <a:solidFill>
                  <a:srgbClr val="002060"/>
                </a:solidFill>
              </a:rPr>
              <a:t> /(BN 2</a:t>
            </a:r>
            <a:r>
              <a:rPr lang="el-GR" sz="3200" b="1" dirty="0" smtClean="0">
                <a:solidFill>
                  <a:srgbClr val="002060"/>
                </a:solidFill>
              </a:rPr>
              <a:t>π ν</a:t>
            </a:r>
            <a:r>
              <a:rPr lang="en-US" sz="3200" b="1" dirty="0" smtClean="0">
                <a:solidFill>
                  <a:srgbClr val="002060"/>
                </a:solidFill>
              </a:rPr>
              <a:t>)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714356"/>
            <a:ext cx="45719" cy="471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714356"/>
            <a:ext cx="2762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ВЫЧИСЛЕНИЕ: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500174"/>
            <a:ext cx="3048001" cy="10001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43636" y="2571744"/>
            <a:ext cx="2902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РАЗМЕРНОСТЬ: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943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929330"/>
            <a:ext cx="3822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000" b="1" baseline="30000" dirty="0" smtClean="0">
                <a:solidFill>
                  <a:srgbClr val="002060"/>
                </a:solidFill>
              </a:rPr>
              <a:t>ОТВЕТ: </a:t>
            </a:r>
            <a:r>
              <a:rPr lang="en-US" sz="4000" b="1" dirty="0" smtClean="0">
                <a:solidFill>
                  <a:srgbClr val="002060"/>
                </a:solidFill>
              </a:rPr>
              <a:t>S =</a:t>
            </a:r>
            <a:r>
              <a:rPr lang="ru-RU" sz="4000" b="1" dirty="0" smtClean="0">
                <a:solidFill>
                  <a:srgbClr val="002060"/>
                </a:solidFill>
              </a:rPr>
              <a:t> 0,024 м</a:t>
            </a:r>
            <a:r>
              <a:rPr lang="ru-RU" sz="4000" b="1" baseline="30000" dirty="0" smtClean="0">
                <a:solidFill>
                  <a:srgbClr val="002060"/>
                </a:solidFill>
              </a:rPr>
              <a:t>2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286124"/>
            <a:ext cx="2994901" cy="1071570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714884"/>
            <a:ext cx="2714644" cy="1491142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943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000100" y="500042"/>
            <a:ext cx="7561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4400" b="1" i="1" dirty="0">
                <a:solidFill>
                  <a:srgbClr val="002060"/>
                </a:solidFill>
              </a:rPr>
              <a:t>ДОМАШНЕЕ  ЗАДАНИЕ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 flipH="1">
            <a:off x="2432050" y="2224088"/>
            <a:ext cx="6100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ru-RU" sz="180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051050" y="1773238"/>
            <a:ext cx="6878668" cy="286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10000"/>
              </a:lnSpc>
            </a:pPr>
            <a:r>
              <a:rPr lang="ru-RU" sz="3200" b="1" i="1" dirty="0">
                <a:solidFill>
                  <a:srgbClr val="000000"/>
                </a:solidFill>
              </a:rPr>
              <a:t>Учебник:</a:t>
            </a:r>
          </a:p>
          <a:p>
            <a:pPr marL="342900" indent="-342900">
              <a:lnSpc>
                <a:spcPct val="110000"/>
              </a:lnSpc>
            </a:pPr>
            <a:r>
              <a:rPr lang="ru-RU" sz="2400" b="1" dirty="0" smtClean="0"/>
              <a:t>     Читать </a:t>
            </a:r>
            <a:r>
              <a:rPr lang="ru-RU" sz="2400" b="1" dirty="0" smtClean="0"/>
              <a:t>параграф 21, 23, </a:t>
            </a:r>
            <a:r>
              <a:rPr lang="ru-RU" sz="2400" b="1" dirty="0" smtClean="0"/>
              <a:t>учить теорию и формулы. Уметь отвечать на </a:t>
            </a:r>
            <a:r>
              <a:rPr lang="ru-RU" sz="2400" b="1" smtClean="0"/>
              <a:t>вопросы </a:t>
            </a:r>
            <a:r>
              <a:rPr lang="ru-RU" sz="2400" b="1" smtClean="0"/>
              <a:t>параграфов.</a:t>
            </a:r>
            <a:endParaRPr lang="ru-RU" sz="2400" b="1" dirty="0" smtClean="0"/>
          </a:p>
          <a:p>
            <a:pPr marL="342900" indent="-342900">
              <a:lnSpc>
                <a:spcPct val="110000"/>
              </a:lnSpc>
            </a:pPr>
            <a:endParaRPr lang="ru-RU" sz="2400" b="1" dirty="0"/>
          </a:p>
          <a:p>
            <a:pPr marL="342900" indent="-342900">
              <a:lnSpc>
                <a:spcPct val="110000"/>
              </a:lnSpc>
            </a:pPr>
            <a:endParaRPr lang="ru-RU" sz="1800" b="1" dirty="0"/>
          </a:p>
          <a:p>
            <a:pPr marL="342900" indent="-342900" eaLnBrk="0" hangingPunct="0">
              <a:lnSpc>
                <a:spcPct val="110000"/>
              </a:lnSpc>
            </a:pPr>
            <a:endParaRPr lang="ru-RU" sz="1800" b="1" dirty="0"/>
          </a:p>
        </p:txBody>
      </p:sp>
      <p:pic>
        <p:nvPicPr>
          <p:cNvPr id="77829" name="Picture 5" descr="цветной орел"/>
          <p:cNvPicPr>
            <a:picLocks noGrp="1"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549275"/>
            <a:ext cx="1982788" cy="20161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428604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Сегодня на уроке: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83582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 smtClean="0"/>
              <a:t> Переменный электрический ток</a:t>
            </a:r>
            <a:r>
              <a:rPr lang="ru-RU" dirty="0" smtClean="0"/>
              <a:t>.</a:t>
            </a:r>
            <a:endParaRPr lang="ru-RU" sz="3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/>
              <a:t> </a:t>
            </a:r>
            <a:r>
              <a:rPr lang="ru-RU" sz="3600" b="1" dirty="0" smtClean="0"/>
              <a:t>Резистор в цепи переменного тока.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/>
              <a:t> </a:t>
            </a:r>
            <a:r>
              <a:rPr lang="ru-RU" sz="3600" b="1" dirty="0" smtClean="0"/>
              <a:t>Действующие значения напряжения и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/>
              <a:t>   силы тока.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/>
              <a:t> </a:t>
            </a:r>
            <a:r>
              <a:rPr lang="ru-RU" sz="3600" b="1" dirty="0" smtClean="0"/>
              <a:t>Мощность в цепи переменного тока.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5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50"/>
                            </p:stCondLst>
                            <p:childTnLst>
                              <p:par>
                                <p:cTn id="4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928671"/>
            <a:ext cx="7715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Как наша прожила б планета,                   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Как люди жили бы на ней                                    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Без теплоты, магнита, света                                      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 электрических лучей?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                                                                                                                        Адам Мицкевич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Рисунок 66" descr="Рисунок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429132"/>
            <a:ext cx="3286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света\электромагнитные колебания\оборудование\картофелечистка мок15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714625" cy="4762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Картофелечистка</a:t>
            </a:r>
            <a:endParaRPr lang="ru-RU" sz="2400" b="1" dirty="0"/>
          </a:p>
        </p:txBody>
      </p:sp>
      <p:pic>
        <p:nvPicPr>
          <p:cNvPr id="26627" name="Picture 3" descr="D:\света\электромагнитные колебания\оборудование\машина протир мпр 350 01_0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42852"/>
            <a:ext cx="3506849" cy="3338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14285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Протирочная машина</a:t>
            </a:r>
            <a:endParaRPr lang="ru-RU" sz="2400" b="1" dirty="0"/>
          </a:p>
        </p:txBody>
      </p:sp>
      <p:pic>
        <p:nvPicPr>
          <p:cNvPr id="26628" name="Picture 4" descr="D:\света\электромагнитные колебания\оборудование\мясорубка мим 30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571876"/>
            <a:ext cx="3521089" cy="31760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9256" y="628652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Электромясорубка</a:t>
            </a:r>
            <a:endParaRPr lang="ru-RU" sz="2400" b="1" dirty="0"/>
          </a:p>
        </p:txBody>
      </p:sp>
      <p:pic>
        <p:nvPicPr>
          <p:cNvPr id="26629" name="Picture 5" descr="D:\света\электромагнитные колебания\оборудование\тестомесильная машина140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643050"/>
            <a:ext cx="3605871" cy="34131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43174" y="1643050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Тестомесильная машина</a:t>
            </a:r>
            <a:endParaRPr lang="ru-RU" sz="2400" b="1" dirty="0"/>
          </a:p>
        </p:txBody>
      </p:sp>
      <p:pic>
        <p:nvPicPr>
          <p:cNvPr id="26630" name="Picture 6" descr="D:\света\электромагнитные колебания\оборудование\хлеборезка ахм 30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214818"/>
            <a:ext cx="3385584" cy="25003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58" y="421481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Хлеборезка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Электрический ток </a:t>
            </a:r>
            <a:r>
              <a:rPr lang="ru-RU" sz="3600" b="1" dirty="0" smtClean="0"/>
              <a:t>величина и направление которого меняются с течением времени называется переменным.</a:t>
            </a:r>
            <a:endParaRPr lang="ru-RU" sz="3600" b="1" dirty="0"/>
          </a:p>
        </p:txBody>
      </p:sp>
      <p:pic>
        <p:nvPicPr>
          <p:cNvPr id="7170" name="Picture 2" descr="D:\света\физика 2010 - 3\82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7658" y="3714752"/>
            <a:ext cx="3880444" cy="29057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714620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Переменный электрический ток</a:t>
            </a:r>
          </a:p>
          <a:p>
            <a:pPr algn="just"/>
            <a:r>
              <a:rPr lang="ru-RU" sz="3600" b="1" dirty="0" smtClean="0"/>
              <a:t>представляет собой</a:t>
            </a:r>
          </a:p>
          <a:p>
            <a:pPr algn="just"/>
            <a:r>
              <a:rPr lang="ru-RU" sz="3600" b="1" dirty="0" smtClean="0"/>
              <a:t>вынужденные </a:t>
            </a:r>
          </a:p>
          <a:p>
            <a:pPr algn="just"/>
            <a:r>
              <a:rPr lang="ru-RU" sz="3600" b="1" dirty="0" smtClean="0"/>
              <a:t>электромагнитные</a:t>
            </a:r>
          </a:p>
          <a:p>
            <a:pPr algn="just"/>
            <a:r>
              <a:rPr lang="ru-RU" sz="3600" b="1" dirty="0" smtClean="0"/>
              <a:t>колебания.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enera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714356"/>
            <a:ext cx="7072362" cy="5357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вета\электромагнитные колебания\рис 1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4371924" cy="33789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2066" y="1000108"/>
            <a:ext cx="357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Переменный ток может возникать при наличии в цепи переменной ЭДС. Получение переменной ЭДС в цепи основано на явлении электромагнитной индукции. Для этого токопроводящую рамку равномерно с угловой скоростью 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r>
              <a:rPr lang="ru-RU" dirty="0" smtClean="0"/>
              <a:t> вращают в однородном магнитном поле. При этом значение угла 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ru-RU" dirty="0" smtClean="0"/>
              <a:t> между  нормалью к рамке и вектором магнитной индукции будет определяться выражением: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14290"/>
            <a:ext cx="76150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Получение переменной эдс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572264" y="4429132"/>
          <a:ext cx="2000264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Формула" r:id="rId4" imgW="533160" imgH="152280" progId="Equation.3">
                  <p:embed/>
                </p:oleObj>
              </mc:Choice>
              <mc:Fallback>
                <p:oleObj name="Формула" r:id="rId4" imgW="533160" imgH="152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4429132"/>
                        <a:ext cx="2000264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596" y="492919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Следовательно, величина магнитного потока, пронизывающего рамку, будет изменяться со временем по гармоническому закону: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214546" y="5715016"/>
          <a:ext cx="5429288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Формула" r:id="rId6" imgW="1930320" imgH="177480" progId="Equation.3">
                  <p:embed/>
                </p:oleObj>
              </mc:Choice>
              <mc:Fallback>
                <p:oleObj name="Формула" r:id="rId6" imgW="193032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5715016"/>
                        <a:ext cx="5429288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Согласно закону Фарадея, при изменении потока магнитной индукции, пронизывающего контур, в контуре возникает ЭДС индукции. Используя понятие производной, уточняем формулу для закона электромагнитной индукции</a:t>
            </a:r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300163" y="1214438"/>
          <a:ext cx="6165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Формула" r:id="rId3" imgW="2743200" imgH="253800" progId="Equation.3">
                  <p:embed/>
                </p:oleObj>
              </mc:Choice>
              <mc:Fallback>
                <p:oleObj name="Формула" r:id="rId3" imgW="274320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1214438"/>
                        <a:ext cx="61658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 descr="D:\света\электромагнитные колебания\рис 1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785926"/>
            <a:ext cx="3401709" cy="49146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1785926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 изменении магнитного потока, пронизывающего контур, ЭДС индукции также изменяется со временем по закону синуса (или косинуса).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071934" y="3071810"/>
          <a:ext cx="1900252" cy="542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Формула" r:id="rId6" imgW="799920" imgH="228600" progId="Equation.3">
                  <p:embed/>
                </p:oleObj>
              </mc:Choice>
              <mc:Fallback>
                <p:oleObj name="Формула" r:id="rId6" imgW="7999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3071810"/>
                        <a:ext cx="1900252" cy="5429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00760" y="314324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максимальное значение</a:t>
            </a:r>
          </a:p>
          <a:p>
            <a:r>
              <a:rPr lang="ru-RU" dirty="0" smtClean="0"/>
              <a:t>   или амплитуда ЭДС.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4000504"/>
            <a:ext cx="478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рамка содержит </a:t>
            </a:r>
            <a:r>
              <a:rPr lang="en-US" b="1" dirty="0" smtClean="0">
                <a:solidFill>
                  <a:srgbClr val="FF0000"/>
                </a:solidFill>
              </a:rPr>
              <a:t>N </a:t>
            </a:r>
            <a:r>
              <a:rPr lang="ru-RU" dirty="0" smtClean="0"/>
              <a:t>витков, то амплитуда возрастает в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</a:t>
            </a:r>
            <a:r>
              <a:rPr lang="ru-RU" dirty="0" smtClean="0"/>
              <a:t>раз.</a:t>
            </a:r>
          </a:p>
          <a:p>
            <a:pPr algn="just"/>
            <a:r>
              <a:rPr lang="ru-RU" dirty="0" smtClean="0"/>
              <a:t>Подключив источник переменной ЭДС к концам проводника, мы создадим  на них переменное напряжение: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984754" y="5572140"/>
          <a:ext cx="2714644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Формула" r:id="rId8" imgW="965160" imgH="228600" progId="Equation.3">
                  <p:embed/>
                </p:oleObj>
              </mc:Choice>
              <mc:Fallback>
                <p:oleObj name="Формула" r:id="rId8" imgW="9651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4" y="5572140"/>
                        <a:ext cx="2714644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817" b="12195"/>
          <a:stretch>
            <a:fillRect/>
          </a:stretch>
        </p:blipFill>
        <p:spPr bwMode="auto">
          <a:xfrm>
            <a:off x="285720" y="1500174"/>
            <a:ext cx="492922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71383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Общие соотношения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между напряжением и силой тока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1285860"/>
            <a:ext cx="3500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Как и в случае постоянного тока, сила переменного тока определяется напряжением на концах проводника. Можно считать, что в данный момент времени сила тока во всех сечениях проводника имеет одно и то же значение.</a:t>
            </a:r>
          </a:p>
          <a:p>
            <a:pPr algn="just"/>
            <a:r>
              <a:rPr lang="ru-RU" dirty="0" smtClean="0"/>
              <a:t>Но фаза колебаний силы тока может не совпадать с фазой колебаний  напряжения.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4286256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таких случаях принято говорить, что существует сдвиг фаз между колебаниями тока и напряжения. В общем случае мгновенное значение напряжения и силы тока можно определить: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714479" y="4929198"/>
          <a:ext cx="2141155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Формула" r:id="rId4" imgW="1054080" imgH="457200" progId="Equation.3">
                  <p:embed/>
                </p:oleObj>
              </mc:Choice>
              <mc:Fallback>
                <p:oleObj name="Формула" r:id="rId4" imgW="105408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79" y="4929198"/>
                        <a:ext cx="2141155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286380" y="4929198"/>
          <a:ext cx="2263476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Формула" r:id="rId6" imgW="1079280" imgH="457200" progId="Equation.3">
                  <p:embed/>
                </p:oleObj>
              </mc:Choice>
              <mc:Fallback>
                <p:oleObj name="Формула" r:id="rId6" imgW="107928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4929198"/>
                        <a:ext cx="2263476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14810" y="514351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или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607220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/>
                <a:cs typeface="Times New Roman"/>
              </a:rPr>
              <a:t>φ</a:t>
            </a:r>
            <a:r>
              <a:rPr lang="ru-RU" b="1" dirty="0" smtClean="0">
                <a:latin typeface="Times New Roman"/>
                <a:cs typeface="Times New Roman"/>
              </a:rPr>
              <a:t> – </a:t>
            </a:r>
            <a:r>
              <a:rPr lang="ru-RU" dirty="0" smtClean="0">
                <a:latin typeface="Times New Roman"/>
                <a:cs typeface="Times New Roman"/>
              </a:rPr>
              <a:t>сдвиг фаз между колебаниями тока и напряжения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I</a:t>
            </a:r>
            <a:r>
              <a:rPr lang="en-US" b="1" baseline="-25000" dirty="0" smtClean="0">
                <a:latin typeface="Times New Roman"/>
                <a:cs typeface="Times New Roman"/>
              </a:rPr>
              <a:t>m </a:t>
            </a:r>
            <a:r>
              <a:rPr lang="en-US" b="1" dirty="0" smtClean="0">
                <a:latin typeface="Times New Roman"/>
                <a:cs typeface="Times New Roman"/>
              </a:rPr>
              <a:t>– </a:t>
            </a:r>
            <a:r>
              <a:rPr lang="ru-RU" dirty="0" smtClean="0">
                <a:latin typeface="Times New Roman"/>
                <a:cs typeface="Times New Roman"/>
              </a:rPr>
              <a:t>амплитуда тока, А.</a:t>
            </a:r>
            <a:endParaRPr lang="ru-RU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911</Words>
  <Application>Microsoft Office PowerPoint</Application>
  <PresentationFormat>Экран (4:3)</PresentationFormat>
  <Paragraphs>92</Paragraphs>
  <Slides>17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рязина</dc:creator>
  <cp:lastModifiedBy>9</cp:lastModifiedBy>
  <cp:revision>89</cp:revision>
  <dcterms:created xsi:type="dcterms:W3CDTF">2010-03-23T18:01:39Z</dcterms:created>
  <dcterms:modified xsi:type="dcterms:W3CDTF">2017-10-19T06:49:37Z</dcterms:modified>
</cp:coreProperties>
</file>