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2" r:id="rId5"/>
    <p:sldId id="270" r:id="rId6"/>
    <p:sldId id="259" r:id="rId7"/>
    <p:sldId id="264" r:id="rId8"/>
    <p:sldId id="265" r:id="rId9"/>
    <p:sldId id="266" r:id="rId10"/>
    <p:sldId id="267" r:id="rId11"/>
    <p:sldId id="271" r:id="rId12"/>
    <p:sldId id="268" r:id="rId13"/>
    <p:sldId id="269" r:id="rId14"/>
    <p:sldId id="262" r:id="rId15"/>
    <p:sldId id="260" r:id="rId16"/>
    <p:sldId id="261" r:id="rId17"/>
    <p:sldId id="263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50" autoAdjust="0"/>
    <p:restoredTop sz="94660"/>
  </p:normalViewPr>
  <p:slideViewPr>
    <p:cSldViewPr>
      <p:cViewPr varScale="1">
        <p:scale>
          <a:sx n="70" d="100"/>
          <a:sy n="70" d="100"/>
        </p:scale>
        <p:origin x="138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26.wmf"/><Relationship Id="rId1" Type="http://schemas.openxmlformats.org/officeDocument/2006/relationships/image" Target="../media/image25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29.wmf"/><Relationship Id="rId1" Type="http://schemas.openxmlformats.org/officeDocument/2006/relationships/image" Target="../media/image28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68ABA-E730-4864-80A6-73F0ABE375E0}" type="datetimeFigureOut">
              <a:rPr lang="ru-RU" smtClean="0"/>
              <a:pPr/>
              <a:t>19.10.2017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3384C-3504-4C97-93BD-A55044F727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68ABA-E730-4864-80A6-73F0ABE375E0}" type="datetimeFigureOut">
              <a:rPr lang="ru-RU" smtClean="0"/>
              <a:pPr/>
              <a:t>19.10.2017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3384C-3504-4C97-93BD-A55044F727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68ABA-E730-4864-80A6-73F0ABE375E0}" type="datetimeFigureOut">
              <a:rPr lang="ru-RU" smtClean="0"/>
              <a:pPr/>
              <a:t>19.10.2017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3384C-3504-4C97-93BD-A55044F727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381000"/>
            <a:ext cx="8229600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4C150E7E-0FD9-41EA-BC40-4490B083CF5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68ABA-E730-4864-80A6-73F0ABE375E0}" type="datetimeFigureOut">
              <a:rPr lang="ru-RU" smtClean="0"/>
              <a:pPr/>
              <a:t>19.10.2017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3384C-3504-4C97-93BD-A55044F727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68ABA-E730-4864-80A6-73F0ABE375E0}" type="datetimeFigureOut">
              <a:rPr lang="ru-RU" smtClean="0"/>
              <a:pPr/>
              <a:t>19.10.2017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3384C-3504-4C97-93BD-A55044F727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68ABA-E730-4864-80A6-73F0ABE375E0}" type="datetimeFigureOut">
              <a:rPr lang="ru-RU" smtClean="0"/>
              <a:pPr/>
              <a:t>19.10.2017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3384C-3504-4C97-93BD-A55044F727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68ABA-E730-4864-80A6-73F0ABE375E0}" type="datetimeFigureOut">
              <a:rPr lang="ru-RU" smtClean="0"/>
              <a:pPr/>
              <a:t>19.10.2017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3384C-3504-4C97-93BD-A55044F727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68ABA-E730-4864-80A6-73F0ABE375E0}" type="datetimeFigureOut">
              <a:rPr lang="ru-RU" smtClean="0"/>
              <a:pPr/>
              <a:t>19.10.2017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3384C-3504-4C97-93BD-A55044F727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68ABA-E730-4864-80A6-73F0ABE375E0}" type="datetimeFigureOut">
              <a:rPr lang="ru-RU" smtClean="0"/>
              <a:pPr/>
              <a:t>19.10.2017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3384C-3504-4C97-93BD-A55044F727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68ABA-E730-4864-80A6-73F0ABE375E0}" type="datetimeFigureOut">
              <a:rPr lang="ru-RU" smtClean="0"/>
              <a:pPr/>
              <a:t>19.10.2017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3384C-3504-4C97-93BD-A55044F727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68ABA-E730-4864-80A6-73F0ABE375E0}" type="datetimeFigureOut">
              <a:rPr lang="ru-RU" smtClean="0"/>
              <a:pPr/>
              <a:t>19.10.2017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3384C-3504-4C97-93BD-A55044F7276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868ABA-E730-4864-80A6-73F0ABE375E0}" type="datetimeFigureOut">
              <a:rPr lang="ru-RU" smtClean="0"/>
              <a:pPr/>
              <a:t>19.10.2017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A3384C-3504-4C97-93BD-A55044F7276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21.wmf"/><Relationship Id="rId4" Type="http://schemas.openxmlformats.org/officeDocument/2006/relationships/oleObject" Target="../embeddings/oleObject8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23.wmf"/><Relationship Id="rId4" Type="http://schemas.openxmlformats.org/officeDocument/2006/relationships/oleObject" Target="../embeddings/oleObject9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26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1.bin"/><Relationship Id="rId5" Type="http://schemas.openxmlformats.org/officeDocument/2006/relationships/image" Target="../media/image25.wmf"/><Relationship Id="rId4" Type="http://schemas.openxmlformats.org/officeDocument/2006/relationships/oleObject" Target="../embeddings/oleObject10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9.w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28.w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E:\&#1084;&#1086;&#1103;%20&#1092;&#1083;&#1077;&#1096;&#1082;&#1072;\&#1091;&#1088;&#1086;&#1082;%20&#1087;&#1077;&#1088;&#1077;&#1084;&#1077;&#1085;&#1085;&#1099;&#1081;%20&#1090;&#1086;&#1082;\generat.avi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2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1.wmf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oleObject" Target="../embeddings/oleObject3.bin"/><Relationship Id="rId7" Type="http://schemas.openxmlformats.org/officeDocument/2006/relationships/image" Target="../media/image15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17.png"/><Relationship Id="rId4" Type="http://schemas.openxmlformats.org/officeDocument/2006/relationships/image" Target="../media/image14.wmf"/><Relationship Id="rId9" Type="http://schemas.openxmlformats.org/officeDocument/2006/relationships/image" Target="../media/image16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19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7.bin"/><Relationship Id="rId5" Type="http://schemas.openxmlformats.org/officeDocument/2006/relationships/image" Target="../media/image18.wmf"/><Relationship Id="rId4" Type="http://schemas.openxmlformats.org/officeDocument/2006/relationships/oleObject" Target="../embeddings/oleObject6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света\физика 2010 - 3\2203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12160" y="214290"/>
            <a:ext cx="2915797" cy="2242571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642910" y="1928802"/>
            <a:ext cx="778674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3200" dirty="0" smtClean="0"/>
          </a:p>
          <a:p>
            <a:pPr algn="ctr"/>
            <a:r>
              <a:rPr lang="ru-RU" sz="3200" b="1" dirty="0" smtClean="0"/>
              <a:t>Переменный </a:t>
            </a:r>
            <a:r>
              <a:rPr lang="ru-RU" sz="3200" b="1" dirty="0"/>
              <a:t>электрический ток. Резистор в цепи переменного тока. Резонанс в электрической цепи.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l="4807" t="15896" r="7452" b="8959"/>
          <a:stretch>
            <a:fillRect/>
          </a:stretch>
        </p:blipFill>
        <p:spPr bwMode="auto">
          <a:xfrm>
            <a:off x="214282" y="4214818"/>
            <a:ext cx="3357586" cy="2391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357686" y="5000636"/>
            <a:ext cx="42862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i="1" dirty="0" smtClean="0"/>
          </a:p>
          <a:p>
            <a:r>
              <a:rPr lang="ru-RU" b="1" i="1" dirty="0" smtClean="0"/>
              <a:t> Автор презентации: Учитель физики – Карачук Э. А.</a:t>
            </a:r>
            <a:endParaRPr lang="ru-RU" b="1" i="1" dirty="0"/>
          </a:p>
        </p:txBody>
      </p:sp>
      <p:sp>
        <p:nvSpPr>
          <p:cNvPr id="6" name="TextBox 5"/>
          <p:cNvSpPr txBox="1"/>
          <p:nvPr/>
        </p:nvSpPr>
        <p:spPr>
          <a:xfrm>
            <a:off x="214282" y="357166"/>
            <a:ext cx="55721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b="1" i="1" dirty="0" smtClean="0"/>
          </a:p>
          <a:p>
            <a:pPr algn="ctr"/>
            <a:r>
              <a:rPr lang="ru-RU" b="1" i="1" dirty="0" smtClean="0"/>
              <a:t>МБОУ Магазинский УВК</a:t>
            </a:r>
            <a:endParaRPr lang="ru-RU" b="1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света\электромагнитные колебания\рис 12.bm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142984"/>
            <a:ext cx="2500330" cy="1971805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14282" y="142852"/>
            <a:ext cx="871751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Резистор в цепи переменного тока</a:t>
            </a:r>
            <a:endParaRPr lang="ru-RU" sz="4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43240" y="1000108"/>
            <a:ext cx="571504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/>
              <a:t>Рассмотрим цепь, содержащую нагрузку электрическое сопротивление которой велико. Это сопротивление мы теперь будем называть активным, так как при наличии такого сопротивления электрическая цепь поглощает поступающую к ней от источника тока энергию, которая превращается во внутреннюю энергию проводника. В такой цепи: </a:t>
            </a:r>
            <a:endParaRPr lang="ru-RU" sz="2000" dirty="0"/>
          </a:p>
        </p:txBody>
      </p:sp>
      <p:graphicFrame>
        <p:nvGraphicFramePr>
          <p:cNvPr id="4100" name="Object 4"/>
          <p:cNvGraphicFramePr>
            <a:graphicFrameLocks noChangeAspect="1"/>
          </p:cNvGraphicFramePr>
          <p:nvPr/>
        </p:nvGraphicFramePr>
        <p:xfrm>
          <a:off x="4143372" y="3643314"/>
          <a:ext cx="3714774" cy="8572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7" name="Формула" r:id="rId4" imgW="990360" imgH="228600" progId="Equation.3">
                  <p:embed/>
                </p:oleObj>
              </mc:Choice>
              <mc:Fallback>
                <p:oleObj name="Формула" r:id="rId4" imgW="990360" imgH="22860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43372" y="3643314"/>
                        <a:ext cx="3714774" cy="85725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428596" y="4786322"/>
            <a:ext cx="821537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Электрические устройства, преобразующие электрическую энергию во внутреннюю, называются </a:t>
            </a:r>
          </a:p>
          <a:p>
            <a:pPr algn="r"/>
            <a:r>
              <a:rPr lang="ru-RU" sz="3600" b="1" i="1" u="sng" dirty="0" smtClean="0">
                <a:solidFill>
                  <a:srgbClr val="FF0000"/>
                </a:solidFill>
              </a:rPr>
              <a:t>активными сопротивлениями</a:t>
            </a:r>
            <a:endParaRPr lang="ru-RU" sz="3600" b="1" u="sn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428604"/>
            <a:ext cx="85725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/>
              <a:t>Поскольку мгновенное значение силы тока прямо пропорционально мгновенному значению напряжения, то его можно рассчитать по закону Ома для участка цепи:</a:t>
            </a:r>
            <a:endParaRPr lang="ru-RU" sz="2000" dirty="0"/>
          </a:p>
        </p:txBody>
      </p:sp>
      <p:pic>
        <p:nvPicPr>
          <p:cNvPr id="3" name="Picture 3" descr="D:\света\электромагнитные колебания\рис 13.bm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4071942"/>
            <a:ext cx="2928958" cy="2376491"/>
          </a:xfrm>
          <a:prstGeom prst="rect">
            <a:avLst/>
          </a:prstGeom>
          <a:noFill/>
        </p:spPr>
      </p:pic>
      <p:graphicFrame>
        <p:nvGraphicFramePr>
          <p:cNvPr id="9218" name="Object 2"/>
          <p:cNvGraphicFramePr>
            <a:graphicFrameLocks noChangeAspect="1"/>
          </p:cNvGraphicFramePr>
          <p:nvPr/>
        </p:nvGraphicFramePr>
        <p:xfrm>
          <a:off x="2928926" y="1357298"/>
          <a:ext cx="5768327" cy="24288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5" name="Формула" r:id="rId4" imgW="1930320" imgH="812520" progId="Equation.3">
                  <p:embed/>
                </p:oleObj>
              </mc:Choice>
              <mc:Fallback>
                <p:oleObj name="Формула" r:id="rId4" imgW="1930320" imgH="81252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28926" y="1357298"/>
                        <a:ext cx="5768327" cy="242889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357554" y="4071942"/>
            <a:ext cx="557216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/>
              <a:t>В цепи с активным сопротивлением сдвиг фаз между колебаниями силы тока и напряжения равен нулю, т.е. колебания силы тока совпадают по фазе с колебаниями напряжения.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0"/>
            <a:ext cx="8529514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Действующие значения напряжения </a:t>
            </a:r>
          </a:p>
          <a:p>
            <a:pPr algn="ctr"/>
            <a:r>
              <a:rPr lang="ru-RU" sz="40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и силы тока</a:t>
            </a:r>
            <a:endParaRPr lang="ru-RU" sz="40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6146" name="Picture 2" descr="D:\света\электромагнитные колебания\рис 14.bm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2928934"/>
            <a:ext cx="4974003" cy="3743322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85720" y="1285860"/>
            <a:ext cx="850112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Когда говорят, что напряжение в городской электрической сети составляет 220 В, то речь идёт не о мгновенном значении напряжения и не его амплитудном значении, а о так называемом </a:t>
            </a:r>
            <a:r>
              <a:rPr lang="ru-RU" b="1" dirty="0" smtClean="0">
                <a:solidFill>
                  <a:srgbClr val="FF0000"/>
                </a:solidFill>
              </a:rPr>
              <a:t>действующем значении</a:t>
            </a:r>
            <a:r>
              <a:rPr lang="ru-RU" b="1" dirty="0" smtClean="0"/>
              <a:t>.</a:t>
            </a:r>
          </a:p>
          <a:p>
            <a:pPr algn="just"/>
            <a:r>
              <a:rPr lang="ru-RU" dirty="0" smtClean="0"/>
              <a:t>Когда на электроприборах указывают силу тока, на которую они рассчитаны, то также имеют в виду </a:t>
            </a:r>
            <a:r>
              <a:rPr lang="ru-RU" b="1" dirty="0" smtClean="0">
                <a:solidFill>
                  <a:srgbClr val="FF0000"/>
                </a:solidFill>
              </a:rPr>
              <a:t>действующее значение силы тока</a:t>
            </a:r>
            <a:r>
              <a:rPr lang="ru-RU" b="1" dirty="0" smtClean="0"/>
              <a:t>.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143504" y="2786058"/>
            <a:ext cx="378621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ФИЗИЧЕСКИЙ СМЫСЛ</a:t>
            </a:r>
          </a:p>
          <a:p>
            <a:pPr algn="just"/>
            <a:r>
              <a:rPr lang="ru-RU" b="1" dirty="0" smtClean="0"/>
              <a:t>Действующее  значение силы переменного тока равно силе постоянного тока, выделяющего в проводнике то же количество теплоты, что и переменный ток за то же время.</a:t>
            </a:r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/>
        </p:nvGraphicFramePr>
        <p:xfrm>
          <a:off x="6643702" y="4429132"/>
          <a:ext cx="1785950" cy="10880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1" name="Формула" r:id="rId4" imgW="495000" imgH="419040" progId="Equation.3">
                  <p:embed/>
                </p:oleObj>
              </mc:Choice>
              <mc:Fallback>
                <p:oleObj name="Формула" r:id="rId4" imgW="495000" imgH="4190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43702" y="4429132"/>
                        <a:ext cx="1785950" cy="108805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286380" y="5500702"/>
            <a:ext cx="36433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Действующее  значение  напряжения:</a:t>
            </a:r>
            <a:endParaRPr lang="ru-RU" dirty="0"/>
          </a:p>
        </p:txBody>
      </p:sp>
      <p:graphicFrame>
        <p:nvGraphicFramePr>
          <p:cNvPr id="6148" name="Object 4"/>
          <p:cNvGraphicFramePr>
            <a:graphicFrameLocks noChangeAspect="1"/>
          </p:cNvGraphicFramePr>
          <p:nvPr/>
        </p:nvGraphicFramePr>
        <p:xfrm>
          <a:off x="7000892" y="5643578"/>
          <a:ext cx="1924050" cy="1087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2" name="Формула" r:id="rId6" imgW="533160" imgH="419040" progId="Equation.3">
                  <p:embed/>
                </p:oleObj>
              </mc:Choice>
              <mc:Fallback>
                <p:oleObj name="Формула" r:id="rId6" imgW="533160" imgH="41904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00892" y="5643578"/>
                        <a:ext cx="1924050" cy="10874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214290"/>
            <a:ext cx="830304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Мощность в цепи переменного тока</a:t>
            </a:r>
            <a:endParaRPr lang="ru-RU" sz="40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8596" y="1000108"/>
            <a:ext cx="821537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/>
              <a:t>    </a:t>
            </a:r>
            <a:r>
              <a:rPr lang="ru-RU" sz="2000" b="1" dirty="0" smtClean="0"/>
              <a:t>Действующие значения напряжения и силы тока фиксируются электроизмерительными приборами и позволяют непосредственно вычислять мощность переменного тока в цепи.</a:t>
            </a:r>
          </a:p>
          <a:p>
            <a:pPr algn="just"/>
            <a:r>
              <a:rPr lang="ru-RU" sz="2000" b="1" dirty="0" smtClean="0"/>
              <a:t>    Мощность в цепи переменного тока определяется теми же соотношениями, что и мощность постоянного тока, в которые вместо силы постоянного тока и постоянного напряжения подставляют соответствующие действующие значения:</a:t>
            </a:r>
          </a:p>
          <a:p>
            <a:pPr algn="just"/>
            <a:endParaRPr lang="ru-RU" sz="2000" dirty="0" smtClean="0"/>
          </a:p>
          <a:p>
            <a:pPr algn="just"/>
            <a:endParaRPr lang="ru-RU" sz="2000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/>
        </p:nvGraphicFramePr>
        <p:xfrm>
          <a:off x="3428992" y="3286124"/>
          <a:ext cx="2352349" cy="7318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8" name="Формула" r:id="rId3" imgW="571320" imgH="177480" progId="Equation.3">
                  <p:embed/>
                </p:oleObj>
              </mc:Choice>
              <mc:Fallback>
                <p:oleObj name="Формула" r:id="rId3" imgW="571320" imgH="17748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8992" y="3286124"/>
                        <a:ext cx="2352349" cy="73184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71472" y="4286256"/>
            <a:ext cx="80010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/>
              <a:t>Когда между напряжением и силой тока существует сдвиг фаз, мощность определяется по формуле:</a:t>
            </a:r>
            <a:endParaRPr lang="ru-RU" sz="2000" b="1" dirty="0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/>
        </p:nvGraphicFramePr>
        <p:xfrm>
          <a:off x="4000496" y="4929198"/>
          <a:ext cx="4000528" cy="9286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9" name="Формула" r:id="rId5" imgW="952200" imgH="203040" progId="Equation.3">
                  <p:embed/>
                </p:oleObj>
              </mc:Choice>
              <mc:Fallback>
                <p:oleObj name="Формула" r:id="rId5" imgW="952200" imgH="2030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00496" y="4929198"/>
                        <a:ext cx="4000528" cy="92869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00364" y="214290"/>
            <a:ext cx="328614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ВЫВОДЫ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7158" y="1285860"/>
            <a:ext cx="8501122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200" b="1" dirty="0" smtClean="0">
                <a:solidFill>
                  <a:srgbClr val="FF0000"/>
                </a:solidFill>
              </a:rPr>
              <a:t>На этом уроке вы узнали, что: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200" b="1" dirty="0" smtClean="0"/>
              <a:t> переменный электрический ток представляет собой вынужденные электромагнитные колебания, в которых сила тока в цепи изменяется со временем по гармоническому закону;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200" b="1" dirty="0" smtClean="0"/>
              <a:t> получение переменной ЭДС в цепи основано на явлении электромагнитной индукции;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200" b="1" dirty="0" smtClean="0"/>
              <a:t> на активном сопротивлении разность фаз колебаний силы тока и напряжения равна нулю;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200" b="1" dirty="0" smtClean="0"/>
              <a:t> действующие значения переменного тока и напряжения равны значениям постоянного тока и напряжения, при которых в цепи с тем же активным сопротивлением выделялась бы та же энергия;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200" b="1" dirty="0" smtClean="0"/>
              <a:t> мощность в цепи переменного тока определяется теми же соотношениями, что и мощность постоянного тока, в которые вместо силы постоянного тока и постоянного напряжения подставляют соответствующие действующие значения.</a:t>
            </a:r>
            <a:endParaRPr lang="ru-RU" sz="2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РЕШЕНИЕ ЗАДАЧ</a:t>
            </a:r>
            <a:endParaRPr kumimoji="0" lang="ru-RU" sz="6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2910" y="1357298"/>
            <a:ext cx="792961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sz="4000" b="1" dirty="0" smtClean="0">
                <a:solidFill>
                  <a:srgbClr val="002060"/>
                </a:solidFill>
              </a:rPr>
              <a:t>Рамка, имеющая 100 витков, вращается с частотой 15 Гц в однородном магнитном поле индукцией 0,2 Тл. Чему равна площадь рамки, если ампли-тудное значение возникающей в ней ЭДС 45 В?</a:t>
            </a:r>
            <a:endParaRPr lang="ru-RU" sz="40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2"/>
          <p:cNvSpPr txBox="1">
            <a:spLocks/>
          </p:cNvSpPr>
          <p:nvPr/>
        </p:nvSpPr>
        <p:spPr>
          <a:xfrm>
            <a:off x="457200" y="642918"/>
            <a:ext cx="2043098" cy="548324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ДАНО: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N=100 </a:t>
            </a: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шт</a:t>
            </a:r>
            <a:endParaRPr kumimoji="0" lang="en-US" sz="36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l-GR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ν</a:t>
            </a: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=15 Гц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В=0,2 Тл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ε</a:t>
            </a:r>
            <a:r>
              <a:rPr kumimoji="0" lang="en-US" sz="3600" b="1" i="0" u="none" strike="noStrike" kern="1200" cap="none" spc="0" normalizeH="0" baseline="-2500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=45 В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6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47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</a:t>
            </a:r>
            <a:r>
              <a:rPr kumimoji="0" lang="ru-RU" sz="47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?</a:t>
            </a:r>
            <a:endParaRPr kumimoji="0" lang="ru-RU" sz="47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8596" y="4143380"/>
            <a:ext cx="2000264" cy="714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428860" y="642918"/>
            <a:ext cx="45719" cy="47149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571736" y="642918"/>
            <a:ext cx="328614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3200" b="1" dirty="0" smtClean="0">
                <a:solidFill>
                  <a:srgbClr val="002060"/>
                </a:solidFill>
              </a:rPr>
              <a:t>РЕШЕНИЕ:</a:t>
            </a:r>
          </a:p>
          <a:p>
            <a:pPr>
              <a:buNone/>
            </a:pPr>
            <a:r>
              <a:rPr lang="en-US" sz="3200" b="1" dirty="0" smtClean="0">
                <a:solidFill>
                  <a:srgbClr val="002060"/>
                </a:solidFill>
              </a:rPr>
              <a:t>e = </a:t>
            </a:r>
            <a:r>
              <a:rPr lang="ru-RU" sz="3200" b="1" dirty="0" smtClean="0">
                <a:solidFill>
                  <a:srgbClr val="002060"/>
                </a:solidFill>
              </a:rPr>
              <a:t>ε</a:t>
            </a:r>
            <a:r>
              <a:rPr lang="en-US" sz="3200" b="1" baseline="-25000" dirty="0" smtClean="0">
                <a:solidFill>
                  <a:srgbClr val="002060"/>
                </a:solidFill>
              </a:rPr>
              <a:t>m</a:t>
            </a:r>
            <a:r>
              <a:rPr lang="en-US" sz="3200" b="1" dirty="0" smtClean="0">
                <a:solidFill>
                  <a:srgbClr val="002060"/>
                </a:solidFill>
              </a:rPr>
              <a:t> sin</a:t>
            </a:r>
            <a:r>
              <a:rPr lang="el-GR" sz="3200" b="1" dirty="0">
                <a:solidFill>
                  <a:srgbClr val="002060"/>
                </a:solidFill>
              </a:rPr>
              <a:t>ω</a:t>
            </a:r>
            <a:r>
              <a:rPr lang="en-US" sz="3200" b="1" dirty="0">
                <a:solidFill>
                  <a:srgbClr val="002060"/>
                </a:solidFill>
              </a:rPr>
              <a:t>t</a:t>
            </a:r>
          </a:p>
          <a:p>
            <a:pPr>
              <a:buNone/>
            </a:pPr>
            <a:r>
              <a:rPr lang="ru-RU" sz="3200" b="1" dirty="0" smtClean="0">
                <a:solidFill>
                  <a:srgbClr val="002060"/>
                </a:solidFill>
              </a:rPr>
              <a:t>ε</a:t>
            </a:r>
            <a:r>
              <a:rPr lang="en-US" sz="3200" b="1" baseline="-25000" dirty="0" smtClean="0">
                <a:solidFill>
                  <a:srgbClr val="002060"/>
                </a:solidFill>
              </a:rPr>
              <a:t>m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</a:rPr>
              <a:t>=</a:t>
            </a:r>
            <a:r>
              <a:rPr lang="en-US" sz="3200" b="1" dirty="0" smtClean="0">
                <a:solidFill>
                  <a:srgbClr val="002060"/>
                </a:solidFill>
              </a:rPr>
              <a:t> BS</a:t>
            </a:r>
            <a:r>
              <a:rPr lang="el-GR" sz="3200" b="1" dirty="0" smtClean="0">
                <a:solidFill>
                  <a:srgbClr val="002060"/>
                </a:solidFill>
              </a:rPr>
              <a:t> ω</a:t>
            </a:r>
            <a:endParaRPr lang="en-US" sz="3200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el-GR" sz="3200" b="1" dirty="0" smtClean="0">
                <a:solidFill>
                  <a:srgbClr val="002060"/>
                </a:solidFill>
              </a:rPr>
              <a:t>ω</a:t>
            </a:r>
            <a:r>
              <a:rPr lang="en-US" sz="3200" b="1" dirty="0" smtClean="0">
                <a:solidFill>
                  <a:srgbClr val="002060"/>
                </a:solidFill>
              </a:rPr>
              <a:t> = 2</a:t>
            </a:r>
            <a:r>
              <a:rPr lang="el-GR" sz="3200" b="1" dirty="0">
                <a:solidFill>
                  <a:srgbClr val="002060"/>
                </a:solidFill>
              </a:rPr>
              <a:t>π</a:t>
            </a:r>
            <a:r>
              <a:rPr lang="en-US" sz="3200" b="1" dirty="0">
                <a:solidFill>
                  <a:srgbClr val="002060"/>
                </a:solidFill>
              </a:rPr>
              <a:t>/T=</a:t>
            </a:r>
            <a:r>
              <a:rPr lang="en-US" sz="3200" b="1" dirty="0" smtClean="0">
                <a:solidFill>
                  <a:srgbClr val="002060"/>
                </a:solidFill>
              </a:rPr>
              <a:t> 2</a:t>
            </a:r>
            <a:r>
              <a:rPr lang="el-GR" sz="3200" b="1" dirty="0" smtClean="0">
                <a:solidFill>
                  <a:srgbClr val="002060"/>
                </a:solidFill>
              </a:rPr>
              <a:t>π ν</a:t>
            </a:r>
            <a:endParaRPr lang="en-US" sz="3200" b="1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sz="3200" b="1" dirty="0" smtClean="0">
                <a:solidFill>
                  <a:srgbClr val="002060"/>
                </a:solidFill>
              </a:rPr>
              <a:t>ε</a:t>
            </a:r>
            <a:r>
              <a:rPr lang="en-US" sz="3200" b="1" baseline="-25000" dirty="0" smtClean="0">
                <a:solidFill>
                  <a:srgbClr val="002060"/>
                </a:solidFill>
              </a:rPr>
              <a:t>m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</a:rPr>
              <a:t>=</a:t>
            </a:r>
            <a:r>
              <a:rPr lang="en-US" sz="3200" b="1" dirty="0" smtClean="0">
                <a:solidFill>
                  <a:srgbClr val="002060"/>
                </a:solidFill>
              </a:rPr>
              <a:t> BS 2</a:t>
            </a:r>
            <a:r>
              <a:rPr lang="el-GR" sz="3200" b="1" dirty="0" smtClean="0">
                <a:solidFill>
                  <a:srgbClr val="002060"/>
                </a:solidFill>
              </a:rPr>
              <a:t>π ν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</a:rPr>
              <a:t>(</a:t>
            </a:r>
            <a:r>
              <a:rPr lang="ru-RU" sz="1600" b="1" dirty="0" smtClean="0">
                <a:solidFill>
                  <a:srgbClr val="002060"/>
                </a:solidFill>
              </a:rPr>
              <a:t>1 виток</a:t>
            </a:r>
            <a:r>
              <a:rPr lang="ru-RU" sz="3200" b="1" dirty="0" smtClean="0">
                <a:solidFill>
                  <a:srgbClr val="002060"/>
                </a:solidFill>
              </a:rPr>
              <a:t>)</a:t>
            </a:r>
          </a:p>
          <a:p>
            <a:pPr>
              <a:buNone/>
            </a:pPr>
            <a:r>
              <a:rPr lang="ru-RU" sz="3200" b="1" dirty="0" smtClean="0">
                <a:solidFill>
                  <a:srgbClr val="002060"/>
                </a:solidFill>
              </a:rPr>
              <a:t>ε</a:t>
            </a:r>
            <a:r>
              <a:rPr lang="en-US" sz="3200" b="1" baseline="-25000" dirty="0" smtClean="0">
                <a:solidFill>
                  <a:srgbClr val="002060"/>
                </a:solidFill>
              </a:rPr>
              <a:t>mn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</a:rPr>
              <a:t>= </a:t>
            </a:r>
            <a:r>
              <a:rPr lang="en-US" sz="3200" b="1" dirty="0" smtClean="0">
                <a:solidFill>
                  <a:srgbClr val="002060"/>
                </a:solidFill>
              </a:rPr>
              <a:t>BSN 2</a:t>
            </a:r>
            <a:r>
              <a:rPr lang="el-GR" sz="3200" b="1" dirty="0" smtClean="0">
                <a:solidFill>
                  <a:srgbClr val="002060"/>
                </a:solidFill>
              </a:rPr>
              <a:t>π ν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</a:p>
          <a:p>
            <a:pPr>
              <a:buNone/>
            </a:pPr>
            <a:r>
              <a:rPr lang="en-US" sz="3200" b="1" dirty="0">
                <a:solidFill>
                  <a:srgbClr val="002060"/>
                </a:solidFill>
              </a:rPr>
              <a:t>S = </a:t>
            </a:r>
            <a:r>
              <a:rPr lang="ru-RU" sz="3200" b="1" dirty="0" smtClean="0">
                <a:solidFill>
                  <a:srgbClr val="002060"/>
                </a:solidFill>
              </a:rPr>
              <a:t>ε</a:t>
            </a:r>
            <a:r>
              <a:rPr lang="en-US" sz="3200" b="1" baseline="-25000" dirty="0" smtClean="0">
                <a:solidFill>
                  <a:srgbClr val="002060"/>
                </a:solidFill>
              </a:rPr>
              <a:t>mn</a:t>
            </a:r>
            <a:r>
              <a:rPr lang="en-US" sz="3200" b="1" dirty="0" smtClean="0">
                <a:solidFill>
                  <a:srgbClr val="002060"/>
                </a:solidFill>
              </a:rPr>
              <a:t> /(BN 2</a:t>
            </a:r>
            <a:r>
              <a:rPr lang="el-GR" sz="3200" b="1" dirty="0" smtClean="0">
                <a:solidFill>
                  <a:srgbClr val="002060"/>
                </a:solidFill>
              </a:rPr>
              <a:t>π ν</a:t>
            </a:r>
            <a:r>
              <a:rPr lang="en-US" sz="3200" b="1" dirty="0" smtClean="0">
                <a:solidFill>
                  <a:srgbClr val="002060"/>
                </a:solidFill>
              </a:rPr>
              <a:t>) </a:t>
            </a:r>
            <a:endParaRPr lang="ru-RU" sz="3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786446" y="714356"/>
            <a:ext cx="45719" cy="47149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6072198" y="714356"/>
            <a:ext cx="276229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ru-RU" sz="3200" b="1" dirty="0" smtClean="0">
                <a:solidFill>
                  <a:srgbClr val="002060"/>
                </a:solidFill>
              </a:rPr>
              <a:t>ВЫЧИСЛЕНИЕ:</a:t>
            </a: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29322" y="1500174"/>
            <a:ext cx="3048001" cy="1000132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6143636" y="2571744"/>
            <a:ext cx="290297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ru-RU" sz="3200" b="1" dirty="0" smtClean="0">
                <a:solidFill>
                  <a:srgbClr val="002060"/>
                </a:solidFill>
              </a:rPr>
              <a:t>РАЗМЕРНОСТЬ:</a:t>
            </a: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1200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0" y="19431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28596" y="5929330"/>
            <a:ext cx="382265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ru-RU" sz="4000" b="1" baseline="30000" dirty="0" smtClean="0">
                <a:solidFill>
                  <a:srgbClr val="002060"/>
                </a:solidFill>
              </a:rPr>
              <a:t>ОТВЕТ: </a:t>
            </a:r>
            <a:r>
              <a:rPr lang="en-US" sz="4000" b="1" dirty="0" smtClean="0">
                <a:solidFill>
                  <a:srgbClr val="002060"/>
                </a:solidFill>
              </a:rPr>
              <a:t>S =</a:t>
            </a:r>
            <a:r>
              <a:rPr lang="ru-RU" sz="4000" b="1" dirty="0" smtClean="0">
                <a:solidFill>
                  <a:srgbClr val="002060"/>
                </a:solidFill>
              </a:rPr>
              <a:t> 0,024 м</a:t>
            </a:r>
            <a:r>
              <a:rPr lang="ru-RU" sz="4000" b="1" baseline="30000" dirty="0" smtClean="0">
                <a:solidFill>
                  <a:srgbClr val="002060"/>
                </a:solidFill>
              </a:rPr>
              <a:t>2</a:t>
            </a:r>
            <a:endParaRPr lang="ru-RU" sz="4000" b="1" dirty="0" smtClean="0">
              <a:solidFill>
                <a:srgbClr val="002060"/>
              </a:solidFill>
            </a:endParaRPr>
          </a:p>
        </p:txBody>
      </p:sp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29322" y="3286124"/>
            <a:ext cx="2994901" cy="1071570"/>
          </a:xfrm>
          <a:prstGeom prst="rect">
            <a:avLst/>
          </a:prstGeom>
          <a:noFill/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72198" y="4714884"/>
            <a:ext cx="2714644" cy="1491142"/>
          </a:xfrm>
          <a:prstGeom prst="rect">
            <a:avLst/>
          </a:prstGeom>
          <a:noFill/>
        </p:spPr>
      </p:pic>
      <p:sp>
        <p:nvSpPr>
          <p:cNvPr id="2058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9" name="Rectangle 11"/>
          <p:cNvSpPr>
            <a:spLocks noChangeArrowheads="1"/>
          </p:cNvSpPr>
          <p:nvPr/>
        </p:nvSpPr>
        <p:spPr bwMode="auto">
          <a:xfrm>
            <a:off x="0" y="1200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60" name="Rectangle 12"/>
          <p:cNvSpPr>
            <a:spLocks noChangeArrowheads="1"/>
          </p:cNvSpPr>
          <p:nvPr/>
        </p:nvSpPr>
        <p:spPr bwMode="auto">
          <a:xfrm>
            <a:off x="0" y="19431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Text Box 2"/>
          <p:cNvSpPr txBox="1">
            <a:spLocks noChangeArrowheads="1"/>
          </p:cNvSpPr>
          <p:nvPr/>
        </p:nvSpPr>
        <p:spPr bwMode="auto">
          <a:xfrm>
            <a:off x="1000100" y="500042"/>
            <a:ext cx="7561262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 eaLnBrk="0" hangingPunct="0">
              <a:spcBef>
                <a:spcPct val="50000"/>
              </a:spcBef>
            </a:pPr>
            <a:r>
              <a:rPr lang="ru-RU" sz="4400" b="1" i="1" dirty="0">
                <a:solidFill>
                  <a:srgbClr val="002060"/>
                </a:solidFill>
              </a:rPr>
              <a:t>ДОМАШНЕЕ  ЗАДАНИЕ</a:t>
            </a:r>
          </a:p>
        </p:txBody>
      </p:sp>
      <p:sp>
        <p:nvSpPr>
          <p:cNvPr id="77827" name="Text Box 3"/>
          <p:cNvSpPr txBox="1">
            <a:spLocks noChangeArrowheads="1"/>
          </p:cNvSpPr>
          <p:nvPr/>
        </p:nvSpPr>
        <p:spPr bwMode="auto">
          <a:xfrm flipH="1">
            <a:off x="2432050" y="2224088"/>
            <a:ext cx="61007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endParaRPr lang="ru-RU" sz="1800"/>
          </a:p>
        </p:txBody>
      </p:sp>
      <p:sp>
        <p:nvSpPr>
          <p:cNvPr id="77828" name="Text Box 4"/>
          <p:cNvSpPr txBox="1">
            <a:spLocks noChangeArrowheads="1"/>
          </p:cNvSpPr>
          <p:nvPr/>
        </p:nvSpPr>
        <p:spPr bwMode="auto">
          <a:xfrm>
            <a:off x="2051050" y="1773238"/>
            <a:ext cx="6878668" cy="2868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 eaLnBrk="0" hangingPunct="0">
              <a:lnSpc>
                <a:spcPct val="110000"/>
              </a:lnSpc>
            </a:pPr>
            <a:r>
              <a:rPr lang="ru-RU" sz="3200" b="1" i="1" dirty="0">
                <a:solidFill>
                  <a:srgbClr val="000000"/>
                </a:solidFill>
              </a:rPr>
              <a:t>Учебник:</a:t>
            </a:r>
          </a:p>
          <a:p>
            <a:pPr marL="342900" indent="-342900">
              <a:lnSpc>
                <a:spcPct val="110000"/>
              </a:lnSpc>
            </a:pPr>
            <a:r>
              <a:rPr lang="ru-RU" sz="2400" b="1" dirty="0" smtClean="0"/>
              <a:t>     Читать </a:t>
            </a:r>
            <a:r>
              <a:rPr lang="ru-RU" sz="2400" b="1" dirty="0" smtClean="0"/>
              <a:t>параграф 21, 23, </a:t>
            </a:r>
            <a:r>
              <a:rPr lang="ru-RU" sz="2400" b="1" dirty="0" smtClean="0"/>
              <a:t>учить теорию и формулы. Уметь отвечать на </a:t>
            </a:r>
            <a:r>
              <a:rPr lang="ru-RU" sz="2400" b="1" smtClean="0"/>
              <a:t>вопросы </a:t>
            </a:r>
            <a:r>
              <a:rPr lang="ru-RU" sz="2400" b="1" smtClean="0"/>
              <a:t>параграфов.</a:t>
            </a:r>
            <a:endParaRPr lang="ru-RU" sz="2400" b="1" dirty="0" smtClean="0"/>
          </a:p>
          <a:p>
            <a:pPr marL="342900" indent="-342900">
              <a:lnSpc>
                <a:spcPct val="110000"/>
              </a:lnSpc>
            </a:pPr>
            <a:endParaRPr lang="ru-RU" sz="2400" b="1" dirty="0"/>
          </a:p>
          <a:p>
            <a:pPr marL="342900" indent="-342900">
              <a:lnSpc>
                <a:spcPct val="110000"/>
              </a:lnSpc>
            </a:pPr>
            <a:endParaRPr lang="ru-RU" sz="1800" b="1" dirty="0"/>
          </a:p>
          <a:p>
            <a:pPr marL="342900" indent="-342900" eaLnBrk="0" hangingPunct="0">
              <a:lnSpc>
                <a:spcPct val="110000"/>
              </a:lnSpc>
            </a:pPr>
            <a:endParaRPr lang="ru-RU" sz="1800" b="1" dirty="0"/>
          </a:p>
        </p:txBody>
      </p:sp>
      <p:pic>
        <p:nvPicPr>
          <p:cNvPr id="77829" name="Picture 5" descr="цветной орел"/>
          <p:cNvPicPr>
            <a:picLocks noGrp="1" noChangeAspect="1" noChangeArrowheads="1" noCrop="1"/>
          </p:cNvPicPr>
          <p:nvPr>
            <p:ph/>
          </p:nvPr>
        </p:nvPicPr>
        <p:blipFill>
          <a:blip r:embed="rId2"/>
          <a:srcRect/>
          <a:stretch>
            <a:fillRect/>
          </a:stretch>
        </p:blipFill>
        <p:spPr>
          <a:xfrm>
            <a:off x="285750" y="549275"/>
            <a:ext cx="1982788" cy="2016125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78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78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77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78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78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7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78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78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77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26" grpId="0"/>
      <p:bldP spid="7782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14348" y="428604"/>
            <a:ext cx="73581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rgbClr val="002060"/>
                </a:solidFill>
              </a:rPr>
              <a:t>Сегодня на уроке:</a:t>
            </a:r>
            <a:endParaRPr lang="ru-RU" sz="5400" b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0034" y="1714488"/>
            <a:ext cx="8358246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ru-RU" sz="3600" b="1" dirty="0" smtClean="0"/>
              <a:t> Переменный электрический ток</a:t>
            </a:r>
            <a:r>
              <a:rPr lang="ru-RU" dirty="0" smtClean="0"/>
              <a:t>.</a:t>
            </a:r>
            <a:endParaRPr lang="ru-RU" sz="3600" dirty="0" smtClean="0"/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ru-RU" sz="3600" b="1" dirty="0"/>
              <a:t> </a:t>
            </a:r>
            <a:r>
              <a:rPr lang="ru-RU" sz="3600" b="1" dirty="0" smtClean="0"/>
              <a:t>Резистор в цепи переменного тока.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ru-RU" sz="3600" b="1" dirty="0"/>
              <a:t> </a:t>
            </a:r>
            <a:r>
              <a:rPr lang="ru-RU" sz="3600" b="1" dirty="0" smtClean="0"/>
              <a:t>Действующие значения напряжения и</a:t>
            </a:r>
          </a:p>
          <a:p>
            <a:pPr>
              <a:lnSpc>
                <a:spcPct val="150000"/>
              </a:lnSpc>
            </a:pPr>
            <a:r>
              <a:rPr lang="ru-RU" sz="3600" b="1" dirty="0" smtClean="0"/>
              <a:t>   силы тока.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ru-RU" sz="3600" b="1" dirty="0"/>
              <a:t> </a:t>
            </a:r>
            <a:r>
              <a:rPr lang="ru-RU" sz="3600" b="1" dirty="0" smtClean="0"/>
              <a:t>Мощность в цепи переменного тока.</a:t>
            </a:r>
            <a:endParaRPr lang="ru-RU" b="1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 tmFilter="0,0; .5, 1; 1, 1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300"/>
                            </p:stCondLst>
                            <p:childTnLst>
                              <p:par>
                                <p:cTn id="19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200"/>
                            </p:stCondLst>
                            <p:childTnLst>
                              <p:par>
                                <p:cTn id="27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 tmFilter="0,0; .5, 1; 1, 1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150"/>
                            </p:stCondLst>
                            <p:childTnLst>
                              <p:par>
                                <p:cTn id="35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 tmFilter="0,0; .5, 1; 1, 1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7050"/>
                            </p:stCondLst>
                            <p:childTnLst>
                              <p:par>
                                <p:cTn id="43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 tmFilter="0,0; .5, 1; 1, 1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42976" y="928671"/>
            <a:ext cx="771528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Как наша прожила б планета,                                                             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Как люди жили бы на ней                                                                              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Без теплоты, магнита, света                                                                                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И электрических лучей?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</a:rPr>
              <a:t>                                                                                                                               Адам Мицкевич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6" name="Рисунок 66" descr="Рисунок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4429132"/>
            <a:ext cx="3286125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D:\света\электромагнитные колебания\оборудование\картофелечистка мок150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42852"/>
            <a:ext cx="2714625" cy="47625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85720" y="285728"/>
            <a:ext cx="27146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Картофелечистка</a:t>
            </a:r>
            <a:endParaRPr lang="ru-RU" sz="2400" b="1" dirty="0"/>
          </a:p>
        </p:txBody>
      </p:sp>
      <p:pic>
        <p:nvPicPr>
          <p:cNvPr id="26627" name="Picture 3" descr="D:\света\электромагнитные колебания\оборудование\машина протир мпр 350 01_02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29256" y="142852"/>
            <a:ext cx="3506849" cy="333852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429256" y="142852"/>
            <a:ext cx="3500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Протирочная машина</a:t>
            </a:r>
            <a:endParaRPr lang="ru-RU" sz="2400" b="1" dirty="0"/>
          </a:p>
        </p:txBody>
      </p:sp>
      <p:pic>
        <p:nvPicPr>
          <p:cNvPr id="26628" name="Picture 4" descr="D:\света\электромагнитные колебания\оборудование\мясорубка мим 300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29256" y="3571876"/>
            <a:ext cx="3521089" cy="3176023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429256" y="6286520"/>
            <a:ext cx="3500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Электромясорубка</a:t>
            </a:r>
            <a:endParaRPr lang="ru-RU" sz="2400" b="1" dirty="0"/>
          </a:p>
        </p:txBody>
      </p:sp>
      <p:pic>
        <p:nvPicPr>
          <p:cNvPr id="26629" name="Picture 5" descr="D:\света\электромагнитные колебания\оборудование\тестомесильная машина140M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643174" y="1643050"/>
            <a:ext cx="3605871" cy="341313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2643174" y="1643050"/>
            <a:ext cx="32861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Тестомесильная машина</a:t>
            </a:r>
            <a:endParaRPr lang="ru-RU" sz="2400" b="1" dirty="0"/>
          </a:p>
        </p:txBody>
      </p:sp>
      <p:pic>
        <p:nvPicPr>
          <p:cNvPr id="26630" name="Picture 6" descr="D:\света\электромагнитные колебания\оборудование\хлеборезка ахм 300.jpe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14282" y="4214818"/>
            <a:ext cx="3385584" cy="2500330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357158" y="4214818"/>
            <a:ext cx="30718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Хлеборезка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26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26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357166"/>
            <a:ext cx="807249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600" b="1" dirty="0" smtClean="0">
                <a:solidFill>
                  <a:srgbClr val="FF0000"/>
                </a:solidFill>
              </a:rPr>
              <a:t>Электрический ток </a:t>
            </a:r>
            <a:r>
              <a:rPr lang="ru-RU" sz="3600" b="1" dirty="0" smtClean="0"/>
              <a:t>величина и направление которого меняются с течением времени называется переменным.</a:t>
            </a:r>
            <a:endParaRPr lang="ru-RU" sz="3600" b="1" dirty="0"/>
          </a:p>
        </p:txBody>
      </p:sp>
      <p:pic>
        <p:nvPicPr>
          <p:cNvPr id="7170" name="Picture 2" descr="D:\света\физика 2010 - 3\8284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47658" y="3714752"/>
            <a:ext cx="3880444" cy="2905792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500034" y="2714620"/>
            <a:ext cx="842968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600" b="1" dirty="0" smtClean="0">
                <a:solidFill>
                  <a:srgbClr val="FF0000"/>
                </a:solidFill>
              </a:rPr>
              <a:t>Переменный электрический ток</a:t>
            </a:r>
          </a:p>
          <a:p>
            <a:pPr algn="just"/>
            <a:r>
              <a:rPr lang="ru-RU" sz="3600" b="1" dirty="0" smtClean="0"/>
              <a:t>представляет собой</a:t>
            </a:r>
          </a:p>
          <a:p>
            <a:pPr algn="just"/>
            <a:r>
              <a:rPr lang="ru-RU" sz="3600" b="1" dirty="0" smtClean="0"/>
              <a:t>вынужденные </a:t>
            </a:r>
          </a:p>
          <a:p>
            <a:pPr algn="just"/>
            <a:r>
              <a:rPr lang="ru-RU" sz="3600" b="1" dirty="0" smtClean="0"/>
              <a:t>электромагнитные</a:t>
            </a:r>
          </a:p>
          <a:p>
            <a:pPr algn="just"/>
            <a:r>
              <a:rPr lang="ru-RU" sz="3600" b="1" dirty="0" smtClean="0"/>
              <a:t>колебания.</a:t>
            </a:r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enerat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071538" y="714356"/>
            <a:ext cx="7072362" cy="535785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света\электромагнитные колебания\рис 10.bm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1428736"/>
            <a:ext cx="4371924" cy="3378954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072066" y="1000108"/>
            <a:ext cx="35719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Переменный ток может возникать при наличии в цепи переменной ЭДС. Получение переменной ЭДС в цепи основано на явлении электромагнитной индукции. Для этого токопроводящую рамку равномерно с угловой скоростью </a:t>
            </a:r>
            <a:r>
              <a:rPr lang="el-GR" dirty="0" smtClean="0">
                <a:solidFill>
                  <a:srgbClr val="FF0000"/>
                </a:solidFill>
              </a:rPr>
              <a:t>ω</a:t>
            </a:r>
            <a:r>
              <a:rPr lang="ru-RU" dirty="0" smtClean="0"/>
              <a:t> вращают в однородном магнитном поле. При этом значение угла </a:t>
            </a:r>
            <a:r>
              <a:rPr lang="el-GR" dirty="0" smtClean="0">
                <a:solidFill>
                  <a:srgbClr val="FF0000"/>
                </a:solidFill>
              </a:rPr>
              <a:t>α</a:t>
            </a:r>
            <a:r>
              <a:rPr lang="ru-RU" dirty="0" smtClean="0"/>
              <a:t> между  нормалью к рамке и вектором магнитной индукции будет определяться выражением:</a:t>
            </a:r>
          </a:p>
          <a:p>
            <a:pPr algn="ctr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57224" y="214290"/>
            <a:ext cx="761509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Получение переменной эдс</a:t>
            </a:r>
            <a:endParaRPr lang="ru-RU" sz="48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/>
        </p:nvGraphicFramePr>
        <p:xfrm>
          <a:off x="6572264" y="4429132"/>
          <a:ext cx="2000264" cy="5715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" name="Формула" r:id="rId4" imgW="533160" imgH="152280" progId="Equation.3">
                  <p:embed/>
                </p:oleObj>
              </mc:Choice>
              <mc:Fallback>
                <p:oleObj name="Формула" r:id="rId4" imgW="533160" imgH="15228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72264" y="4429132"/>
                        <a:ext cx="2000264" cy="57150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28596" y="4929198"/>
            <a:ext cx="81439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Следовательно, величина магнитного потока, пронизывающего рамку, будет изменяться со временем по гармоническому закону: </a:t>
            </a:r>
            <a:endParaRPr lang="ru-RU" dirty="0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/>
        </p:nvGraphicFramePr>
        <p:xfrm>
          <a:off x="2214546" y="5715016"/>
          <a:ext cx="5429288" cy="5000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3" name="Формула" r:id="rId6" imgW="1930320" imgH="177480" progId="Equation.3">
                  <p:embed/>
                </p:oleObj>
              </mc:Choice>
              <mc:Fallback>
                <p:oleObj name="Формула" r:id="rId6" imgW="1930320" imgH="17748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14546" y="5715016"/>
                        <a:ext cx="5429288" cy="50006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214290"/>
            <a:ext cx="84296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/>
              <a:t>Согласно закону Фарадея, при изменении потока магнитной индукции, пронизывающего контур, в контуре возникает ЭДС индукции. Используя понятие производной, уточняем формулу для закона электромагнитной индукции</a:t>
            </a:r>
            <a:endParaRPr lang="ru-RU" b="1" dirty="0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/>
        </p:nvGraphicFramePr>
        <p:xfrm>
          <a:off x="1300163" y="1214438"/>
          <a:ext cx="616585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2" name="Формула" r:id="rId3" imgW="2743200" imgH="253800" progId="Equation.3">
                  <p:embed/>
                </p:oleObj>
              </mc:Choice>
              <mc:Fallback>
                <p:oleObj name="Формула" r:id="rId3" imgW="2743200" imgH="2538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00163" y="1214438"/>
                        <a:ext cx="6165850" cy="571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51" name="Picture 3" descr="D:\света\электромагнитные колебания\рис 11.bmp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7158" y="1785926"/>
            <a:ext cx="3401709" cy="491465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929058" y="1785926"/>
            <a:ext cx="48577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При изменении магнитного потока, пронизывающего контур, ЭДС индукции также изменяется со временем по закону синуса (или косинуса).</a:t>
            </a:r>
            <a:endParaRPr lang="ru-RU" dirty="0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/>
        </p:nvGraphicFramePr>
        <p:xfrm>
          <a:off x="4071934" y="3071810"/>
          <a:ext cx="1900252" cy="5429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3" name="Формула" r:id="rId6" imgW="799920" imgH="228600" progId="Equation.3">
                  <p:embed/>
                </p:oleObj>
              </mc:Choice>
              <mc:Fallback>
                <p:oleObj name="Формула" r:id="rId6" imgW="799920" imgH="22860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71934" y="3071810"/>
                        <a:ext cx="1900252" cy="54292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6000760" y="3143248"/>
            <a:ext cx="2857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ru-RU" dirty="0" smtClean="0"/>
              <a:t> максимальное значение</a:t>
            </a:r>
          </a:p>
          <a:p>
            <a:r>
              <a:rPr lang="ru-RU" dirty="0" smtClean="0"/>
              <a:t>   или амплитуда ЭДС.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4071934" y="4000504"/>
            <a:ext cx="478634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Если рамка содержит </a:t>
            </a:r>
            <a:r>
              <a:rPr lang="en-US" b="1" dirty="0" smtClean="0">
                <a:solidFill>
                  <a:srgbClr val="FF0000"/>
                </a:solidFill>
              </a:rPr>
              <a:t>N </a:t>
            </a:r>
            <a:r>
              <a:rPr lang="ru-RU" dirty="0" smtClean="0"/>
              <a:t>витков, то амплитуда возрастает в </a:t>
            </a:r>
            <a:r>
              <a:rPr lang="en-US" dirty="0" smtClean="0"/>
              <a:t> </a:t>
            </a:r>
            <a:r>
              <a:rPr lang="en-US" b="1" dirty="0" smtClean="0">
                <a:solidFill>
                  <a:srgbClr val="FF0000"/>
                </a:solidFill>
              </a:rPr>
              <a:t>N</a:t>
            </a:r>
            <a:r>
              <a:rPr lang="en-US" dirty="0" smtClean="0"/>
              <a:t> </a:t>
            </a:r>
            <a:r>
              <a:rPr lang="ru-RU" dirty="0" smtClean="0"/>
              <a:t>раз.</a:t>
            </a:r>
          </a:p>
          <a:p>
            <a:pPr algn="just"/>
            <a:r>
              <a:rPr lang="ru-RU" dirty="0" smtClean="0"/>
              <a:t>Подключив источник переменной ЭДС к концам проводника, мы создадим  на них переменное напряжение:</a:t>
            </a:r>
            <a:endParaRPr lang="ru-RU" dirty="0"/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/>
        </p:nvGraphicFramePr>
        <p:xfrm>
          <a:off x="4984754" y="5572140"/>
          <a:ext cx="2714644" cy="6429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4" name="Формула" r:id="rId8" imgW="965160" imgH="228600" progId="Equation.3">
                  <p:embed/>
                </p:oleObj>
              </mc:Choice>
              <mc:Fallback>
                <p:oleObj name="Формула" r:id="rId8" imgW="965160" imgH="22860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84754" y="5572140"/>
                        <a:ext cx="2714644" cy="64294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 l="2817" b="12195"/>
          <a:stretch>
            <a:fillRect/>
          </a:stretch>
        </p:blipFill>
        <p:spPr bwMode="auto">
          <a:xfrm>
            <a:off x="285720" y="1500174"/>
            <a:ext cx="4929222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1000100" y="0"/>
            <a:ext cx="7138364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Общие соотношения </a:t>
            </a:r>
          </a:p>
          <a:p>
            <a:pPr algn="ctr"/>
            <a:r>
              <a:rPr lang="ru-RU" sz="36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между напряжением и силой тока</a:t>
            </a:r>
            <a:endParaRPr lang="ru-RU" sz="36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429256" y="1285860"/>
            <a:ext cx="350046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Как и в случае постоянного тока, сила переменного тока определяется напряжением на концах проводника. Можно считать, что в данный момент времени сила тока во всех сечениях проводника имеет одно и то же значение.</a:t>
            </a:r>
          </a:p>
          <a:p>
            <a:pPr algn="just"/>
            <a:r>
              <a:rPr lang="ru-RU" dirty="0" smtClean="0"/>
              <a:t>Но фаза колебаний силы тока может не совпадать с фазой колебаний  напряжения.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85720" y="4286256"/>
            <a:ext cx="86439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В таких случаях принято говорить, что существует сдвиг фаз между колебаниями тока и напряжения. В общем случае мгновенное значение напряжения и силы тока можно определить:</a:t>
            </a:r>
            <a:endParaRPr lang="ru-RU" dirty="0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/>
        </p:nvGraphicFramePr>
        <p:xfrm>
          <a:off x="1714479" y="4929198"/>
          <a:ext cx="2141155" cy="9286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9" name="Формула" r:id="rId4" imgW="1054080" imgH="457200" progId="Equation.3">
                  <p:embed/>
                </p:oleObj>
              </mc:Choice>
              <mc:Fallback>
                <p:oleObj name="Формула" r:id="rId4" imgW="1054080" imgH="4572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14479" y="4929198"/>
                        <a:ext cx="2141155" cy="92869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/>
        </p:nvGraphicFramePr>
        <p:xfrm>
          <a:off x="5286380" y="4929198"/>
          <a:ext cx="2263476" cy="9286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0" name="Формула" r:id="rId6" imgW="1079280" imgH="457200" progId="Equation.3">
                  <p:embed/>
                </p:oleObj>
              </mc:Choice>
              <mc:Fallback>
                <p:oleObj name="Формула" r:id="rId6" imgW="1079280" imgH="45720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86380" y="4929198"/>
                        <a:ext cx="2263476" cy="92869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4214810" y="5143512"/>
            <a:ext cx="785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или</a:t>
            </a:r>
            <a:endParaRPr lang="ru-RU" sz="2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428596" y="6072206"/>
            <a:ext cx="81439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latin typeface="Times New Roman"/>
                <a:cs typeface="Times New Roman"/>
              </a:rPr>
              <a:t>φ</a:t>
            </a:r>
            <a:r>
              <a:rPr lang="ru-RU" b="1" dirty="0" smtClean="0">
                <a:latin typeface="Times New Roman"/>
                <a:cs typeface="Times New Roman"/>
              </a:rPr>
              <a:t> – </a:t>
            </a:r>
            <a:r>
              <a:rPr lang="ru-RU" dirty="0" smtClean="0">
                <a:latin typeface="Times New Roman"/>
                <a:cs typeface="Times New Roman"/>
              </a:rPr>
              <a:t>сдвиг фаз между колебаниями тока и напряжения</a:t>
            </a:r>
          </a:p>
          <a:p>
            <a:r>
              <a:rPr lang="en-US" b="1" dirty="0" smtClean="0">
                <a:latin typeface="Times New Roman"/>
                <a:cs typeface="Times New Roman"/>
              </a:rPr>
              <a:t>I</a:t>
            </a:r>
            <a:r>
              <a:rPr lang="en-US" b="1" baseline="-25000" dirty="0" smtClean="0">
                <a:latin typeface="Times New Roman"/>
                <a:cs typeface="Times New Roman"/>
              </a:rPr>
              <a:t>m </a:t>
            </a:r>
            <a:r>
              <a:rPr lang="en-US" b="1" dirty="0" smtClean="0">
                <a:latin typeface="Times New Roman"/>
                <a:cs typeface="Times New Roman"/>
              </a:rPr>
              <a:t>– </a:t>
            </a:r>
            <a:r>
              <a:rPr lang="ru-RU" dirty="0" smtClean="0">
                <a:latin typeface="Times New Roman"/>
                <a:cs typeface="Times New Roman"/>
              </a:rPr>
              <a:t>амплитуда тока, А.</a:t>
            </a:r>
            <a:endParaRPr lang="ru-RU" b="1" baseline="-25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831</TotalTime>
  <Words>911</Words>
  <Application>Microsoft Office PowerPoint</Application>
  <PresentationFormat>Экран (4:3)</PresentationFormat>
  <Paragraphs>92</Paragraphs>
  <Slides>17</Slides>
  <Notes>0</Notes>
  <HiddenSlides>0</HiddenSlides>
  <MMClips>1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Calibri</vt:lpstr>
      <vt:lpstr>Times New Roman</vt:lpstr>
      <vt:lpstr>Wingdings</vt:lpstr>
      <vt:lpstr>Тема Office</vt:lpstr>
      <vt:lpstr>Формула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MultiDVD Team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рязина</dc:creator>
  <cp:lastModifiedBy>9</cp:lastModifiedBy>
  <cp:revision>89</cp:revision>
  <dcterms:created xsi:type="dcterms:W3CDTF">2010-03-23T18:01:39Z</dcterms:created>
  <dcterms:modified xsi:type="dcterms:W3CDTF">2017-10-19T06:49:37Z</dcterms:modified>
</cp:coreProperties>
</file>