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80" r:id="rId4"/>
    <p:sldId id="259" r:id="rId5"/>
    <p:sldId id="260" r:id="rId6"/>
    <p:sldId id="261" r:id="rId7"/>
    <p:sldId id="279" r:id="rId8"/>
    <p:sldId id="262" r:id="rId9"/>
    <p:sldId id="278" r:id="rId10"/>
    <p:sldId id="264" r:id="rId11"/>
    <p:sldId id="275" r:id="rId12"/>
    <p:sldId id="276" r:id="rId13"/>
    <p:sldId id="277" r:id="rId14"/>
    <p:sldId id="266" r:id="rId15"/>
    <p:sldId id="265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5319C-8156-4ADF-A40C-42F43E278414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0204B-A111-48CF-9392-C0B9C72A3A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02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8CD0A-A6FB-458D-93B7-DA3C734D0D54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EB6EA-D1E8-4D14-836B-6484D0BB0B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86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DF08DC-ACF0-4526-986B-F0DCBFBF892F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D7D38-BA36-4A9B-B0B3-402399379B62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35D2F22-1078-49F1-B4E2-CAE59213915D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5778D-4FB0-40D6-A747-457168023E9F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72F4-78D6-4305-8B86-B9B3340868EF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8A8522-B7A4-4219-B519-8ECF92A6DCA7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A422A36-2F7D-470C-80C8-4F418F613AEF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8A5B0-1B86-4973-9C8E-D603719679B7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1CB4F-96DF-4B95-B479-6039D5B9EECE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FC7E-1003-4A9C-A3DB-A75D18087F24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470B0A2-68CD-4C4C-82AA-CC469FE696AC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1914C3-D207-45F2-80F3-6C5F51047650}" type="datetime1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ACBD80-4E09-4A15-9102-65F54DB17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go.mail.ru/frame.html?q=%F4%EE%F2%EE%20%FD%E9%ED%F8%F2%E5%E9%ED%E0&amp;rch=l&amp;jsa=1&amp;sf=0&amp;cf=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o.mail.ru/frame.html?q=%F4%EE%F2%EE%20%FD%E9%ED%F8%F2%E5%E9%ED%E0&amp;rch=l&amp;jsa=1&amp;sf=0&amp;cf=8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hyperlink" Target="http://go.mail.ru/frame.html?q=%F4%EE%F2%EE%20%FD%E9%ED%F8%F2%E5%E9%ED%E0&amp;rch=l&amp;jsa=1&amp;sf=0&amp;cf=19" TargetMode="Externa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4038600"/>
            <a:ext cx="8624918" cy="1828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Фотоэффект</a:t>
            </a:r>
            <a:r>
              <a:rPr lang="ru-RU" b="1" i="1" dirty="0" smtClean="0">
                <a:solidFill>
                  <a:schemeClr val="tx2"/>
                </a:solidFill>
              </a:rPr>
              <a:t>  </a:t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Применение </a:t>
            </a:r>
            <a:r>
              <a:rPr lang="ru-RU" b="1" dirty="0" smtClean="0">
                <a:solidFill>
                  <a:schemeClr val="tx2"/>
                </a:solidFill>
              </a:rPr>
              <a:t>фотоэффекта Учитель – Карачук Э. </a:t>
            </a:r>
            <a:r>
              <a:rPr lang="ru-RU" b="1" smtClean="0">
                <a:solidFill>
                  <a:schemeClr val="tx2"/>
                </a:solidFill>
              </a:rPr>
              <a:t>А.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/>
              <a:t>Квантовая оптика</a:t>
            </a:r>
            <a:endParaRPr lang="ru-RU" sz="2400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CBD80-4E09-4A15-9102-65F54DB17A6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Применение фотоэффекта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i="1" dirty="0" smtClean="0"/>
              <a:t>Фотоэлемент - </a:t>
            </a:r>
            <a:r>
              <a:rPr lang="ru-RU" i="1" dirty="0" smtClean="0"/>
              <a:t>особые устройства, в которых энергия света управляет энергией электрического тока или преобразуется в нее.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i="1" dirty="0" smtClean="0"/>
              <a:t>Фотоэлементы бывают:</a:t>
            </a:r>
          </a:p>
          <a:p>
            <a:r>
              <a:rPr lang="ru-RU" dirty="0" smtClean="0"/>
              <a:t>А) вакуумные;</a:t>
            </a:r>
          </a:p>
          <a:p>
            <a:r>
              <a:rPr lang="ru-RU" dirty="0" smtClean="0"/>
              <a:t>Б) полупроводниковые;</a:t>
            </a:r>
          </a:p>
          <a:p>
            <a:r>
              <a:rPr lang="ru-RU" dirty="0" smtClean="0"/>
              <a:t>В) вентильные 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Вакуумные фотоэлементы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Вакуумные фотоэлементы применяются в схемах световой сигнализации, а также в звуковом кино для воспроизведения звука, записанного на пленке.</a:t>
            </a:r>
          </a:p>
          <a:p>
            <a:pPr algn="just"/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3357562"/>
            <a:ext cx="250033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Полупроводниковые фотоэлементы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Основной областью применения фоторезисторов является автоматика, устройства для телеуправления, контроля и регулирования; используются в целях повышения производительности труда, улучшения качества продукции и облегчения труда человека.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4286256"/>
            <a:ext cx="361950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Вентильные фотоэлементы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 Вентильные фотоэлементы используют в солнечных батареях, устанавливаемых на всех космических кораблях. Они также являются частью люксметров - приборов для измерения освещённости.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357694"/>
            <a:ext cx="264320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3429000"/>
            <a:ext cx="2857520" cy="307181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Закончите фразы: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r>
              <a:rPr lang="ru-RU" dirty="0" smtClean="0"/>
              <a:t>сегодня на уроке я узнал...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сегодня на уроке я познакомился...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сегодня на уроке я повторил...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сегодня на уроке я выполнил...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ru-RU" dirty="0" smtClean="0"/>
              <a:t>Если вы работали на уроке </a:t>
            </a:r>
            <a:r>
              <a:rPr lang="ru-RU" b="1" i="1" dirty="0" smtClean="0"/>
              <a:t>успешно</a:t>
            </a:r>
            <a:r>
              <a:rPr lang="ru-RU" dirty="0" smtClean="0"/>
              <a:t>, то составьте синквейн по теме урока или подготовьте сообщение «А.Эйнштейн», «М.Планк».</a:t>
            </a:r>
          </a:p>
          <a:p>
            <a:pPr lvl="0" algn="just"/>
            <a:r>
              <a:rPr lang="ru-RU" dirty="0" smtClean="0"/>
              <a:t>Если на уроке получили оценки </a:t>
            </a:r>
            <a:r>
              <a:rPr lang="ru-RU" b="1" i="1" dirty="0" smtClean="0"/>
              <a:t>“4” или “3”, </a:t>
            </a:r>
            <a:r>
              <a:rPr lang="ru-RU" dirty="0" smtClean="0"/>
              <a:t>то повторите §88,89 «Физика 11» Мякишев Г.Я., Буховцев Б.Б.</a:t>
            </a:r>
          </a:p>
          <a:p>
            <a:pPr lvl="0" algn="just"/>
            <a:r>
              <a:rPr lang="ru-RU" dirty="0" smtClean="0"/>
              <a:t>Если на уроке </a:t>
            </a:r>
            <a:r>
              <a:rPr lang="ru-RU" b="1" i="1" dirty="0" smtClean="0"/>
              <a:t>часто ошибались</a:t>
            </a:r>
            <a:r>
              <a:rPr lang="ru-RU" dirty="0" smtClean="0"/>
              <a:t>, то проработайте материал модуля еще раз, повторите §88,89 «Физика 11» Мякишев Г.Я., Буховцев Б.Б.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3300" dirty="0" smtClean="0"/>
              <a:t>«Вечно непознаваемое в мире — это то в нем, что кажется нам понятным».</a:t>
            </a:r>
          </a:p>
          <a:p>
            <a:pPr algn="just"/>
            <a:r>
              <a:rPr lang="ru-RU" sz="3300" dirty="0" smtClean="0"/>
              <a:t>«Все с детства знают, что то-то и то-то невозможно. Но всегда находится невежда, который этого не знает. Он-то и делает открытие».</a:t>
            </a:r>
          </a:p>
          <a:p>
            <a:pPr algn="r">
              <a:buNone/>
            </a:pPr>
            <a:r>
              <a:rPr lang="ru-RU" sz="3300" dirty="0" smtClean="0"/>
              <a:t>А.Эйнштейн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http://gogo.ru/preview?id=559265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3643314"/>
            <a:ext cx="2714644" cy="2786082"/>
          </a:xfrm>
          <a:prstGeom prst="rect">
            <a:avLst/>
          </a:prstGeom>
          <a:noFill/>
        </p:spPr>
      </p:pic>
      <p:pic>
        <p:nvPicPr>
          <p:cNvPr id="6" name="Picture 10" descr="http://im3-tub.yandex.net/i?id=159376057&amp;tov=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85728"/>
            <a:ext cx="1009650" cy="1228725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Цели урока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ru-RU" i="1" dirty="0" smtClean="0"/>
              <a:t>усвоить понятие фотоэффекта, законов фотоэффекта на основе квантовых представлений о природе света;</a:t>
            </a:r>
            <a:endParaRPr lang="ru-RU" dirty="0" smtClean="0"/>
          </a:p>
          <a:p>
            <a:pPr lvl="0" algn="just"/>
            <a:r>
              <a:rPr lang="ru-RU" i="1" dirty="0" smtClean="0"/>
              <a:t> познакомиться с практическим применением фотоэффекта;</a:t>
            </a:r>
            <a:endParaRPr lang="ru-RU" dirty="0" smtClean="0"/>
          </a:p>
          <a:p>
            <a:pPr lvl="0" algn="just"/>
            <a:r>
              <a:rPr lang="ru-RU" i="1" dirty="0" smtClean="0"/>
              <a:t>закрепить изученный материал в ходе решения задач на применение уравнения Эйнштейна.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Как переводится слово «фотоэффект»?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i="1" dirty="0" smtClean="0"/>
              <a:t>свет</a:t>
            </a:r>
            <a:endParaRPr lang="ru-RU" sz="4800" i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i="1" dirty="0" smtClean="0"/>
              <a:t>действие</a:t>
            </a:r>
            <a:endParaRPr lang="ru-RU" sz="4800" i="1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356610"/>
            <a:ext cx="2979446" cy="2715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Содержимое 3"/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507664"/>
            <a:ext cx="3886200" cy="2707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Опыты Герца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Выводы:</a:t>
            </a:r>
          </a:p>
          <a:p>
            <a:pPr algn="just">
              <a:buNone/>
            </a:pPr>
            <a:r>
              <a:rPr lang="ru-RU" dirty="0" smtClean="0"/>
              <a:t>1) Тело теряет заряд только в том случае, если оно заряжено отрицательно. Причиной ухода заряда с цинковой пластины является свет, причем под действием света выбиваются только  отрицательные заряды – электроны.</a:t>
            </a:r>
          </a:p>
          <a:p>
            <a:pPr algn="just">
              <a:buNone/>
            </a:pPr>
            <a:r>
              <a:rPr lang="ru-RU" dirty="0" smtClean="0"/>
              <a:t>2) Тело не теряет заряда под влиянием света, если оно заряжено положительно.</a:t>
            </a:r>
          </a:p>
          <a:p>
            <a:pPr algn="just">
              <a:buNone/>
            </a:pPr>
            <a:r>
              <a:rPr lang="ru-RU" dirty="0" smtClean="0"/>
              <a:t>3) Явление вызывается УФ-лучами для цинковой пластины.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Фотоэффект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i="1" dirty="0" smtClean="0"/>
              <a:t>Фотоэффект</a:t>
            </a:r>
            <a:r>
              <a:rPr lang="ru-RU" i="1" dirty="0" smtClean="0"/>
              <a:t> – явление вырывание электронов из вещества (металлы, жидкости) под действием света. </a:t>
            </a:r>
          </a:p>
          <a:p>
            <a:pPr algn="ctr">
              <a:buNone/>
            </a:pPr>
            <a:r>
              <a:rPr lang="ru-RU" b="1" i="1" dirty="0" smtClean="0"/>
              <a:t>Законы фотоэффекта</a:t>
            </a:r>
            <a:r>
              <a:rPr lang="ru-RU" b="1" dirty="0" smtClean="0"/>
              <a:t>:</a:t>
            </a:r>
          </a:p>
          <a:p>
            <a:pPr algn="just"/>
            <a:r>
              <a:rPr lang="ru-RU" dirty="0" smtClean="0"/>
              <a:t>Фототок насыщения прямо пропорционален интенсивности падающего излучения.</a:t>
            </a:r>
          </a:p>
          <a:p>
            <a:pPr lvl="0" algn="just"/>
            <a:r>
              <a:rPr lang="ru-RU" dirty="0" smtClean="0"/>
              <a:t>Максимальная кинетическая энергия фотоэлектронов линейно возрастает с частотой света и не зависит от его интенсивности.</a:t>
            </a:r>
          </a:p>
          <a:p>
            <a:pPr algn="just"/>
            <a:r>
              <a:rPr lang="ru-RU" dirty="0" smtClean="0"/>
              <a:t>Для каждого вещества существует минимальная частота света, называемая красной границей фотоэффекта, ниже которой фотоэффект невозможен.</a:t>
            </a:r>
          </a:p>
          <a:p>
            <a:pPr lvl="0" algn="just"/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Уравнение Эйнштейна</a:t>
            </a:r>
            <a:br>
              <a:rPr lang="ru-RU" dirty="0" smtClean="0"/>
            </a:br>
            <a:r>
              <a:rPr lang="ru-RU" dirty="0" smtClean="0"/>
              <a:t> для фотоэффекта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14348" y="1643050"/>
            <a:ext cx="371477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 descr="http://gogo.ru/preview?id=16748217">
            <a:hlinkClick r:id="rId3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1643050"/>
            <a:ext cx="1875816" cy="2428892"/>
          </a:xfrm>
          <a:prstGeom prst="rect">
            <a:avLst/>
          </a:prstGeom>
          <a:noFill/>
        </p:spPr>
      </p:pic>
      <p:pic>
        <p:nvPicPr>
          <p:cNvPr id="9" name="Picture 6" descr="http://gogo.ru/preview?id=17158679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3143248"/>
            <a:ext cx="2071702" cy="2571768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Установите соответствие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142976" y="1840679"/>
          <a:ext cx="6929485" cy="410826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54359"/>
                <a:gridCol w="2078846"/>
                <a:gridCol w="692948"/>
                <a:gridCol w="692948"/>
                <a:gridCol w="2910384"/>
              </a:tblGrid>
              <a:tr h="581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Фототок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7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Электрон, вырванный светом из катода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76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2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Фотоэлектрон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8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Максимальное значение фототока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866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3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Фототок насыщения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9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Минимальная частота света, ниже которой фотоэффект не наблюдается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704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4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Задерживающее напряжение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10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Движение вырванных светом из катода электронов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7651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5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Красная граница фотоэффекта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11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 smtClean="0"/>
                        <a:t>Работа</a:t>
                      </a:r>
                      <a:r>
                        <a:rPr lang="ru-RU" sz="1400" b="0" dirty="0"/>
                        <a:t>, которую нужно совершить для выхода электрона из вещества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67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6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Работа выхода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12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Напряжение, при котором величина фототока равна нулю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Эталон ответа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00100" y="1571612"/>
          <a:ext cx="7229468" cy="351487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5788"/>
                <a:gridCol w="1645920"/>
                <a:gridCol w="708689"/>
                <a:gridCol w="785818"/>
                <a:gridCol w="3443253"/>
              </a:tblGrid>
              <a:tr h="551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Фототок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10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7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Электрон, вырванный светом из катода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370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2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Фотоэлектрон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7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8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Максимальное значение фототока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70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3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Фототок насыщения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8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9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Минимальная частота света, ниже которой фотоэффект не наблюдается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70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4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Задерживающее напряжение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12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10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Движение вырванных светом из катода электронов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800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5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Красная граница фотоэффекта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9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11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 smtClean="0"/>
                        <a:t>Работа</a:t>
                      </a:r>
                      <a:r>
                        <a:rPr lang="ru-RU" sz="1400" b="0" dirty="0"/>
                        <a:t>, которую нужно совершить для выхода электрона из вещества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440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6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/>
                        <a:t>Работа выхода</a:t>
                      </a:r>
                      <a:endParaRPr lang="ru-RU" sz="14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</a:rPr>
                        <a:t> 11</a:t>
                      </a:r>
                      <a:endParaRPr lang="ru-RU" sz="1400" b="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12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/>
                        <a:t>Напряжение, при котором величина фототока равна нулю</a:t>
                      </a:r>
                      <a:endParaRPr lang="ru-RU" sz="14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5286388"/>
            <a:ext cx="4386263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формулы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71612"/>
            <a:ext cx="735811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ACBD80-4E09-4A15-9102-65F54DB17A6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605</TotalTime>
  <Words>593</Words>
  <Application>Microsoft Office PowerPoint</Application>
  <PresentationFormat>Экран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Times New Roman</vt:lpstr>
      <vt:lpstr>Tw Cen MT</vt:lpstr>
      <vt:lpstr>Wingdings</vt:lpstr>
      <vt:lpstr>Wingdings 2</vt:lpstr>
      <vt:lpstr>Обычная</vt:lpstr>
      <vt:lpstr>Фотоэффект   Применение фотоэффекта Учитель – Карачук Э. А.</vt:lpstr>
      <vt:lpstr>Цели урока</vt:lpstr>
      <vt:lpstr>Как переводится слово «фотоэффект»?</vt:lpstr>
      <vt:lpstr>Опыты Герца</vt:lpstr>
      <vt:lpstr>Фотоэффект</vt:lpstr>
      <vt:lpstr>Уравнение Эйнштейна  для фотоэффекта</vt:lpstr>
      <vt:lpstr>Установите соответствие</vt:lpstr>
      <vt:lpstr>Эталон ответа</vt:lpstr>
      <vt:lpstr>Основные формулы</vt:lpstr>
      <vt:lpstr>Применение фотоэффекта</vt:lpstr>
      <vt:lpstr>Вакуумные фотоэлементы</vt:lpstr>
      <vt:lpstr>Полупроводниковые фотоэлементы</vt:lpstr>
      <vt:lpstr>Вентильные фотоэлементы</vt:lpstr>
      <vt:lpstr>Закончите фразы:</vt:lpstr>
      <vt:lpstr>Домашнее задание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Фотоэффект   Применение фотоэффекта</dc:title>
  <dc:creator>комп</dc:creator>
  <cp:lastModifiedBy>9</cp:lastModifiedBy>
  <cp:revision>39</cp:revision>
  <dcterms:created xsi:type="dcterms:W3CDTF">2010-02-24T09:19:33Z</dcterms:created>
  <dcterms:modified xsi:type="dcterms:W3CDTF">2022-12-20T12:00:33Z</dcterms:modified>
</cp:coreProperties>
</file>