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32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EC0862-0780-47A5-93FF-D13D50FBB89C}" type="datetimeFigureOut">
              <a:rPr lang="ru-RU" smtClean="0"/>
              <a:pPr/>
              <a:t>09.04.2018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30657C-A612-4614-A6D5-9607F157B9A5}" type="slidenum">
              <a:rPr lang="ru-RU" smtClean="0"/>
              <a:pPr/>
              <a:t>‹#›</a:t>
            </a:fld>
            <a:endParaRPr lang="ru-RU"/>
          </a:p>
        </p:txBody>
      </p:sp>
    </p:spTree>
    <p:extLst>
      <p:ext uri="{BB962C8B-B14F-4D97-AF65-F5344CB8AC3E}">
        <p14:creationId xmlns:p14="http://schemas.microsoft.com/office/powerpoint/2010/main" val="128018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Установлены гиперссылки на названиях планет.</a:t>
            </a:r>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3</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Установлены триггеры. Один щелчок вызывает описание, второй закрывает описание.</a:t>
            </a:r>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9</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10</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Установлены триггеры. Один щелчок вызывает описание, второй закрывает описание.</a:t>
            </a:r>
          </a:p>
          <a:p>
            <a:endParaRPr lang="ru-RU" dirty="0"/>
          </a:p>
        </p:txBody>
      </p:sp>
      <p:sp>
        <p:nvSpPr>
          <p:cNvPr id="4" name="Номер слайда 3"/>
          <p:cNvSpPr>
            <a:spLocks noGrp="1"/>
          </p:cNvSpPr>
          <p:nvPr>
            <p:ph type="sldNum" sz="quarter" idx="10"/>
          </p:nvPr>
        </p:nvSpPr>
        <p:spPr/>
        <p:txBody>
          <a:bodyPr/>
          <a:lstStyle/>
          <a:p>
            <a:fld id="{0430657C-A612-4614-A6D5-9607F157B9A5}"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8603AE-6750-411F-902E-E66ADF87D81C}" type="datetimeFigureOut">
              <a:rPr lang="ru-RU" smtClean="0"/>
              <a:pPr/>
              <a:t>09.04.2018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F8D61F-1355-4712-A58C-2AD0AE1D582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8603AE-6750-411F-902E-E66ADF87D81C}" type="datetimeFigureOut">
              <a:rPr lang="ru-RU" smtClean="0"/>
              <a:pPr/>
              <a:t>09.04.2018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8D61F-1355-4712-A58C-2AD0AE1D58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notesSlide" Target="../notesSlides/notesSlide8.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22.jpeg"/><Relationship Id="rId4" Type="http://schemas.openxmlformats.org/officeDocument/2006/relationships/image" Target="../media/image1.jpeg"/><Relationship Id="rId9"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9.xml"/><Relationship Id="rId7"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25.jpeg"/><Relationship Id="rId4" Type="http://schemas.openxmlformats.org/officeDocument/2006/relationships/image" Target="../media/image1.jpeg"/><Relationship Id="rId9" Type="http://schemas.openxmlformats.org/officeDocument/2006/relationships/image" Target="../media/image26.jpeg"/></Relationships>
</file>

<file path=ppt/slides/_rels/slide12.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notesSlide" Target="../notesSlides/notesSlide10.xml"/><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28.jpeg"/><Relationship Id="rId4" Type="http://schemas.openxmlformats.org/officeDocument/2006/relationships/image" Target="../media/image1.jpeg"/><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vengalaxy.ru/" TargetMode="External"/><Relationship Id="rId3" Type="http://schemas.openxmlformats.org/officeDocument/2006/relationships/hyperlink" Target="http://www.astro.websib.ru/metod/did/test" TargetMode="External"/><Relationship Id="rId7" Type="http://schemas.openxmlformats.org/officeDocument/2006/relationships/hyperlink" Target="http://images.yandex.r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moscowaleks.narod.ru/" TargetMode="External"/><Relationship Id="rId5" Type="http://schemas.openxmlformats.org/officeDocument/2006/relationships/hyperlink" Target="http://www.x-astronom.narod.ru/glavnaja/glavnaja.html" TargetMode="External"/><Relationship Id="rId4" Type="http://schemas.openxmlformats.org/officeDocument/2006/relationships/hyperlink" Target="http://ru.wikipedia.org/wiki/%D0%90%D1%81%D1%82%D1%80%D0%BE%D0%BD%D0%BE%D0%BC%D0%B8%D1%8F" TargetMode="External"/><Relationship Id="rId9" Type="http://schemas.openxmlformats.org/officeDocument/2006/relationships/hyperlink" Target="http://www.grandars.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3" Type="http://schemas.openxmlformats.org/officeDocument/2006/relationships/image" Target="../media/image2.jpeg"/><Relationship Id="rId7" Type="http://schemas.openxmlformats.org/officeDocument/2006/relationships/slide" Target="slide7.xml"/><Relationship Id="rId12"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5" Type="http://schemas.openxmlformats.org/officeDocument/2006/relationships/slide" Target="slide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7.jpeg"/><Relationship Id="rId4" Type="http://schemas.openxmlformats.org/officeDocument/2006/relationships/image" Target="../media/image1.jpe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4.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0.jpeg"/><Relationship Id="rId4" Type="http://schemas.openxmlformats.org/officeDocument/2006/relationships/image" Target="../media/image1.jpe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5.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3.jpeg"/><Relationship Id="rId4" Type="http://schemas.openxmlformats.org/officeDocument/2006/relationships/image" Target="../media/image1.jpe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6.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6.jpeg"/><Relationship Id="rId4" Type="http://schemas.openxmlformats.org/officeDocument/2006/relationships/image" Target="../media/image1.jpeg"/><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7.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9.jpeg"/><Relationship Id="rId4" Type="http://schemas.openxmlformats.org/officeDocument/2006/relationships/image" Target="../media/image1.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tainy.net/wp-content/uploads/2011/11/southerncross_gb_big-600x401.jpg"/>
          <p:cNvPicPr>
            <a:picLocks noChangeAspect="1" noChangeArrowheads="1"/>
          </p:cNvPicPr>
          <p:nvPr/>
        </p:nvPicPr>
        <p:blipFill>
          <a:blip r:embed="rId2"/>
          <a:srcRect r="10889"/>
          <a:stretch>
            <a:fillRect/>
          </a:stretch>
        </p:blipFill>
        <p:spPr bwMode="auto">
          <a:xfrm>
            <a:off x="-1" y="1"/>
            <a:ext cx="9144001" cy="6857999"/>
          </a:xfrm>
          <a:prstGeom prst="rect">
            <a:avLst/>
          </a:prstGeom>
          <a:noFill/>
        </p:spPr>
      </p:pic>
      <p:sp>
        <p:nvSpPr>
          <p:cNvPr id="2" name="Заголовок 1"/>
          <p:cNvSpPr>
            <a:spLocks noGrp="1"/>
          </p:cNvSpPr>
          <p:nvPr>
            <p:ph type="ctrTitle"/>
          </p:nvPr>
        </p:nvSpPr>
        <p:spPr>
          <a:xfrm>
            <a:off x="857224" y="285728"/>
            <a:ext cx="7772400" cy="1470025"/>
          </a:xfrm>
        </p:spPr>
        <p:txBody>
          <a:bodyPr>
            <a:normAutofit/>
          </a:bodyPr>
          <a:lstStyle/>
          <a:p>
            <a:r>
              <a:rPr lang="ru-RU" dirty="0" smtClean="0">
                <a:solidFill>
                  <a:schemeClr val="bg1"/>
                </a:solidFill>
              </a:rPr>
              <a:t>Физика</a:t>
            </a:r>
            <a:r>
              <a:rPr lang="ru-RU" dirty="0" smtClean="0">
                <a:solidFill>
                  <a:schemeClr val="bg1"/>
                </a:solidFill>
              </a:rPr>
              <a:t> 9 </a:t>
            </a:r>
            <a:r>
              <a:rPr lang="ru-RU" dirty="0" smtClean="0">
                <a:solidFill>
                  <a:schemeClr val="bg1"/>
                </a:solidFill>
              </a:rPr>
              <a:t>класс.</a:t>
            </a:r>
            <a:endParaRPr lang="ru-RU" dirty="0">
              <a:solidFill>
                <a:schemeClr val="bg1"/>
              </a:solidFill>
            </a:endParaRPr>
          </a:p>
        </p:txBody>
      </p:sp>
      <p:sp>
        <p:nvSpPr>
          <p:cNvPr id="3" name="Подзаголовок 2"/>
          <p:cNvSpPr>
            <a:spLocks noGrp="1"/>
          </p:cNvSpPr>
          <p:nvPr>
            <p:ph type="subTitle" idx="1"/>
          </p:nvPr>
        </p:nvSpPr>
        <p:spPr>
          <a:xfrm>
            <a:off x="1500166" y="2285992"/>
            <a:ext cx="6400800" cy="4214842"/>
          </a:xfrm>
        </p:spPr>
        <p:txBody>
          <a:bodyPr>
            <a:normAutofit fontScale="47500" lnSpcReduction="20000"/>
          </a:bodyPr>
          <a:lstStyle/>
          <a:p>
            <a:r>
              <a:rPr lang="ru-RU" sz="13900" dirty="0" smtClean="0">
                <a:solidFill>
                  <a:schemeClr val="bg1"/>
                </a:solidFill>
              </a:rPr>
              <a:t>Физическая природа планет  </a:t>
            </a:r>
            <a:r>
              <a:rPr lang="ru-RU" sz="13900" dirty="0" smtClean="0">
                <a:solidFill>
                  <a:schemeClr val="bg1"/>
                </a:solidFill>
              </a:rPr>
              <a:t>Солнечной </a:t>
            </a:r>
            <a:r>
              <a:rPr lang="ru-RU" sz="13900" dirty="0" smtClean="0">
                <a:solidFill>
                  <a:schemeClr val="bg1"/>
                </a:solidFill>
              </a:rPr>
              <a:t>системы.</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41990" name="Picture 6" descr="http://img0.liveinternet.ru/images/attach/c/5/85/440/85440818_uranus_3d_space_survey_screensaver1875941.jpg"/>
          <p:cNvPicPr>
            <a:picLocks noChangeAspect="1" noChangeArrowheads="1"/>
          </p:cNvPicPr>
          <p:nvPr/>
        </p:nvPicPr>
        <p:blipFill>
          <a:blip r:embed="rId5"/>
          <a:srcRect/>
          <a:stretch>
            <a:fillRect/>
          </a:stretch>
        </p:blipFill>
        <p:spPr bwMode="auto">
          <a:xfrm>
            <a:off x="3357554" y="857232"/>
            <a:ext cx="5333991" cy="4000493"/>
          </a:xfrm>
          <a:prstGeom prst="rect">
            <a:avLst/>
          </a:prstGeom>
          <a:noFill/>
          <a:effectLst>
            <a:softEdge rad="127000"/>
          </a:effectLst>
        </p:spPr>
      </p:pic>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538663" y="665163"/>
            <a:ext cx="3019425" cy="906462"/>
          </p:xfrm>
          <a:graphic>
            <a:graphicData uri="http://schemas.openxmlformats.org/presentationml/2006/ole">
              <mc:AlternateContent xmlns:mc="http://schemas.openxmlformats.org/markup-compatibility/2006">
                <mc:Choice xmlns:v="urn:schemas-microsoft-com:vml" Requires="v">
                  <p:oleObj spid="_x0000_s41987" name="Формула" r:id="rId6" imgW="761760" imgH="228600" progId="Equation.3">
                    <p:embed/>
                  </p:oleObj>
                </mc:Choice>
                <mc:Fallback>
                  <p:oleObj name="Формула" r:id="rId6" imgW="76176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665163"/>
                          <a:ext cx="3019425"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1,47 </a:t>
            </a:r>
            <a:r>
              <a:rPr lang="ru-RU" sz="3200" dirty="0">
                <a:solidFill>
                  <a:schemeClr val="tx1"/>
                </a:solidFill>
                <a:latin typeface="Times New Roman" pitchFamily="18" charset="0"/>
                <a:cs typeface="Times New Roman" pitchFamily="18" charset="0"/>
              </a:rPr>
              <a:t>г/см³</a:t>
            </a:r>
          </a:p>
        </p:txBody>
      </p:sp>
      <p:sp>
        <p:nvSpPr>
          <p:cNvPr id="17" name="Прямоугольная выноска 16"/>
          <p:cNvSpPr/>
          <p:nvPr/>
        </p:nvSpPr>
        <p:spPr>
          <a:xfrm>
            <a:off x="4000496" y="357166"/>
            <a:ext cx="4286280" cy="3929090"/>
          </a:xfrm>
          <a:prstGeom prst="wedgeRectCallout">
            <a:avLst>
              <a:gd name="adj1" fmla="val -75764"/>
              <a:gd name="adj2" fmla="val 10619"/>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 Уран — это самая холодная планета с самой низкой зарегистрированной температурой -224°C. Хотя Уран далек от Солнца, это не является единственной причиной его низкой температуры. Все другие газовые гиганты в нашей Солнечной системе испускают из своих ядер больше тепла, чем они получают от Солнца. Уран имеет ядро с температурой приблизительно 4737°C, что является только одной пятой температуры ядра Юпитера.</a:t>
            </a:r>
            <a:endParaRPr lang="ru-RU" sz="2000" b="1" dirty="0">
              <a:solidFill>
                <a:schemeClr val="tx1"/>
              </a:solidFill>
              <a:latin typeface="Times New Roman" pitchFamily="18" charset="0"/>
              <a:cs typeface="Times New Roman" pitchFamily="18" charset="0"/>
            </a:endParaRPr>
          </a:p>
        </p:txBody>
      </p:sp>
      <p:grpSp>
        <p:nvGrpSpPr>
          <p:cNvPr id="29" name="Группа 28"/>
          <p:cNvGrpSpPr/>
          <p:nvPr/>
        </p:nvGrpSpPr>
        <p:grpSpPr>
          <a:xfrm>
            <a:off x="4500561" y="428604"/>
            <a:ext cx="3643339" cy="3571900"/>
            <a:chOff x="4500561" y="428604"/>
            <a:chExt cx="3643339" cy="3571900"/>
          </a:xfrm>
        </p:grpSpPr>
        <p:sp>
          <p:nvSpPr>
            <p:cNvPr id="19" name="Прямоугольная выноска 18"/>
            <p:cNvSpPr/>
            <p:nvPr/>
          </p:nvSpPr>
          <p:spPr>
            <a:xfrm>
              <a:off x="4500561" y="428604"/>
              <a:ext cx="3643339" cy="3571900"/>
            </a:xfrm>
            <a:prstGeom prst="wedgeRectCallout">
              <a:avLst>
                <a:gd name="adj1" fmla="val -94952"/>
                <a:gd name="adj2" fmla="val 3493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988" name="Picture 4" descr="http://www.sistemasolnca.ru/images/stories/47%20xarakteristiki%20urana.gif"/>
            <p:cNvPicPr>
              <a:picLocks noChangeAspect="1" noChangeArrowheads="1"/>
            </p:cNvPicPr>
            <p:nvPr/>
          </p:nvPicPr>
          <p:blipFill>
            <a:blip r:embed="rId8"/>
            <a:srcRect/>
            <a:stretch>
              <a:fillRect/>
            </a:stretch>
          </p:blipFill>
          <p:spPr bwMode="auto">
            <a:xfrm>
              <a:off x="4643438" y="500042"/>
              <a:ext cx="3357586" cy="3322411"/>
            </a:xfrm>
            <a:prstGeom prst="rect">
              <a:avLst/>
            </a:prstGeom>
            <a:noFill/>
          </p:spPr>
        </p:pic>
      </p:grpSp>
      <p:sp>
        <p:nvSpPr>
          <p:cNvPr id="21" name="Прямоугольная выноска 20"/>
          <p:cNvSpPr/>
          <p:nvPr/>
        </p:nvSpPr>
        <p:spPr>
          <a:xfrm>
            <a:off x="3214678" y="214290"/>
            <a:ext cx="5715040" cy="5143536"/>
          </a:xfrm>
          <a:prstGeom prst="wedgeRectCallout">
            <a:avLst>
              <a:gd name="adj1" fmla="val -57748"/>
              <a:gd name="adj2" fmla="val 31130"/>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Атмосфера Урана состоит главным образом из водорода и гелия с небольшим содержанием метана и следами воды и аммиака. Свой сине-зеленый цвет Уран приобретает от газа метан. Солнечный свет отражается от верхушек облаков Урана, расположенных под слоем метана. В то время как отраженный солнечный свет проходит через этот слой, метан поглощает красную часть света, давая возможность синей пройти через него, откуда и возникает сине-зеленый цвет, который мы видим. Атмосферу планеты трудно рассмотреть во всех подробностях. Большая часть (80 % или более) массы Урана заключена в вытянутое жидкостное ядро, состоящее из «ледяных» компонентов (вода, метан и аммиак) с ядром высокой плотности в глубине.</a:t>
            </a:r>
            <a:r>
              <a:rPr lang="ru-RU" sz="2800" dirty="0" smtClean="0"/>
              <a:t> </a:t>
            </a:r>
            <a:endParaRPr lang="ru-RU" sz="20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2886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857784" cy="3857652"/>
          </a:xfrm>
          <a:prstGeom prst="wedgeRectCallout">
            <a:avLst>
              <a:gd name="adj1" fmla="val -69683"/>
              <a:gd name="adj2" fmla="val 8469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Уникальная особенность Урана среди "настоящих" планет Солнечной системы заключается в необычно большом наклоне оси вращения к плоскости его орбиты. Этот наклон составляет почти 98 градусов. Уран вращается, как говорится, "лежа на боку".</a:t>
            </a:r>
          </a:p>
          <a:p>
            <a:r>
              <a:rPr lang="ru-RU" sz="2000" dirty="0" smtClean="0">
                <a:solidFill>
                  <a:schemeClr val="tx1"/>
                </a:solidFill>
                <a:latin typeface="Times New Roman" pitchFamily="18" charset="0"/>
                <a:cs typeface="Times New Roman" pitchFamily="18" charset="0"/>
              </a:rPr>
              <a:t>Уран, как и  Венера вращается в другую сторону, по часовой стрелке. Такое вращение называют ретроградным, или обратным.  Период обращения Урана вокруг Солнца равен 84 года.</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143404" cy="1143008"/>
          </a:xfrm>
          <a:prstGeom prst="wedgeRectCallout">
            <a:avLst>
              <a:gd name="adj1" fmla="val -37131"/>
              <a:gd name="adj2" fmla="val 390417"/>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Звездные сутки на Уране длятся 17 часов 14 минут.</a:t>
            </a:r>
            <a:endParaRPr lang="ru-RU" sz="2000"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500430" y="500042"/>
            <a:ext cx="5143536" cy="4214842"/>
          </a:xfrm>
          <a:prstGeom prst="wedgeRectCallout">
            <a:avLst>
              <a:gd name="adj1" fmla="val 26429"/>
              <a:gd name="adj2" fmla="val 6945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Имеет 27 спутников. Как и спутники Нептуна, их можно разделить на три явно выраженных группы. Первая - это внутренние спутники: </a:t>
            </a:r>
            <a:r>
              <a:rPr lang="ru-RU" sz="2000" dirty="0" err="1" smtClean="0">
                <a:solidFill>
                  <a:schemeClr val="tx1"/>
                </a:solidFill>
                <a:latin typeface="Times New Roman" pitchFamily="18" charset="0"/>
                <a:cs typeface="Times New Roman" pitchFamily="18" charset="0"/>
              </a:rPr>
              <a:t>Корделия</a:t>
            </a:r>
            <a:r>
              <a:rPr lang="ru-RU" sz="2000" dirty="0" smtClean="0">
                <a:solidFill>
                  <a:schemeClr val="tx1"/>
                </a:solidFill>
                <a:latin typeface="Times New Roman" pitchFamily="18" charset="0"/>
                <a:cs typeface="Times New Roman" pitchFamily="18" charset="0"/>
              </a:rPr>
              <a:t>, Офелия, </a:t>
            </a:r>
            <a:r>
              <a:rPr lang="ru-RU" sz="2000" dirty="0" err="1" smtClean="0">
                <a:solidFill>
                  <a:schemeClr val="tx1"/>
                </a:solidFill>
                <a:latin typeface="Times New Roman" pitchFamily="18" charset="0"/>
                <a:cs typeface="Times New Roman" pitchFamily="18" charset="0"/>
              </a:rPr>
              <a:t>Бианка</a:t>
            </a:r>
            <a:r>
              <a:rPr lang="ru-RU" sz="2000" dirty="0" smtClean="0">
                <a:solidFill>
                  <a:schemeClr val="tx1"/>
                </a:solidFill>
                <a:latin typeface="Times New Roman" pitchFamily="18" charset="0"/>
                <a:cs typeface="Times New Roman" pitchFamily="18" charset="0"/>
              </a:rPr>
              <a:t>, Крессида, Дездемона, Джульетта, Порция, </a:t>
            </a:r>
            <a:r>
              <a:rPr lang="ru-RU" sz="2000" dirty="0" err="1" smtClean="0">
                <a:solidFill>
                  <a:schemeClr val="tx1"/>
                </a:solidFill>
                <a:latin typeface="Times New Roman" pitchFamily="18" charset="0"/>
                <a:cs typeface="Times New Roman" pitchFamily="18" charset="0"/>
              </a:rPr>
              <a:t>Розалинда</a:t>
            </a:r>
            <a:r>
              <a:rPr lang="ru-RU" sz="2000" dirty="0" smtClean="0">
                <a:solidFill>
                  <a:schemeClr val="tx1"/>
                </a:solidFill>
                <a:latin typeface="Times New Roman" pitchFamily="18" charset="0"/>
                <a:cs typeface="Times New Roman" pitchFamily="18" charset="0"/>
              </a:rPr>
              <a:t>, Купидон, </a:t>
            </a:r>
            <a:r>
              <a:rPr lang="ru-RU" sz="2000" dirty="0" err="1" smtClean="0">
                <a:solidFill>
                  <a:schemeClr val="tx1"/>
                </a:solidFill>
                <a:latin typeface="Times New Roman" pitchFamily="18" charset="0"/>
                <a:cs typeface="Times New Roman" pitchFamily="18" charset="0"/>
              </a:rPr>
              <a:t>Белинда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Пердита</a:t>
            </a:r>
            <a:r>
              <a:rPr lang="ru-RU" sz="2000" dirty="0" smtClean="0">
                <a:solidFill>
                  <a:schemeClr val="tx1"/>
                </a:solidFill>
                <a:latin typeface="Times New Roman" pitchFamily="18" charset="0"/>
                <a:cs typeface="Times New Roman" pitchFamily="18" charset="0"/>
              </a:rPr>
              <a:t>, Пак и </a:t>
            </a:r>
            <a:r>
              <a:rPr lang="ru-RU" sz="2000" dirty="0" err="1" smtClean="0">
                <a:solidFill>
                  <a:schemeClr val="tx1"/>
                </a:solidFill>
                <a:latin typeface="Times New Roman" pitchFamily="18" charset="0"/>
                <a:cs typeface="Times New Roman" pitchFamily="18" charset="0"/>
              </a:rPr>
              <a:t>Маб</a:t>
            </a:r>
            <a:r>
              <a:rPr lang="ru-RU" sz="2000" dirty="0" smtClean="0">
                <a:solidFill>
                  <a:schemeClr val="tx1"/>
                </a:solidFill>
                <a:latin typeface="Times New Roman" pitchFamily="18" charset="0"/>
                <a:cs typeface="Times New Roman" pitchFamily="18" charset="0"/>
              </a:rPr>
              <a:t>. Вторая - относительно крупные спутники Урана: </a:t>
            </a:r>
            <a:r>
              <a:rPr lang="ru-RU" sz="2000" dirty="0" err="1" smtClean="0">
                <a:solidFill>
                  <a:schemeClr val="tx1"/>
                </a:solidFill>
                <a:latin typeface="Times New Roman" pitchFamily="18" charset="0"/>
                <a:cs typeface="Times New Roman" pitchFamily="18" charset="0"/>
              </a:rPr>
              <a:t>Миранда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Ариэль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Умбриэль</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Титания</a:t>
            </a:r>
            <a:r>
              <a:rPr lang="ru-RU" sz="2000" dirty="0" smtClean="0">
                <a:solidFill>
                  <a:schemeClr val="tx1"/>
                </a:solidFill>
                <a:latin typeface="Times New Roman" pitchFamily="18" charset="0"/>
                <a:cs typeface="Times New Roman" pitchFamily="18" charset="0"/>
              </a:rPr>
              <a:t> и </a:t>
            </a:r>
            <a:r>
              <a:rPr lang="ru-RU" sz="2000" dirty="0" err="1" smtClean="0">
                <a:solidFill>
                  <a:schemeClr val="tx1"/>
                </a:solidFill>
                <a:latin typeface="Times New Roman" pitchFamily="18" charset="0"/>
                <a:cs typeface="Times New Roman" pitchFamily="18" charset="0"/>
              </a:rPr>
              <a:t>Оберон</a:t>
            </a:r>
            <a:r>
              <a:rPr lang="ru-RU" sz="2000" dirty="0" smtClean="0">
                <a:solidFill>
                  <a:schemeClr val="tx1"/>
                </a:solidFill>
                <a:latin typeface="Times New Roman" pitchFamily="18" charset="0"/>
                <a:cs typeface="Times New Roman" pitchFamily="18" charset="0"/>
              </a:rPr>
              <a:t>. Наконец, в третью группу входят внешние спутники: </a:t>
            </a:r>
            <a:r>
              <a:rPr lang="ru-RU" sz="2000" dirty="0" err="1" smtClean="0">
                <a:solidFill>
                  <a:schemeClr val="tx1"/>
                </a:solidFill>
                <a:latin typeface="Times New Roman" pitchFamily="18" charset="0"/>
                <a:cs typeface="Times New Roman" pitchFamily="18" charset="0"/>
              </a:rPr>
              <a:t>Франциско</a:t>
            </a:r>
            <a:r>
              <a:rPr lang="ru-RU" sz="2000" dirty="0" smtClean="0">
                <a:solidFill>
                  <a:schemeClr val="tx1"/>
                </a:solidFill>
                <a:latin typeface="Times New Roman" pitchFamily="18" charset="0"/>
                <a:cs typeface="Times New Roman" pitchFamily="18" charset="0"/>
              </a:rPr>
              <a:t>, Калибан, </a:t>
            </a:r>
            <a:r>
              <a:rPr lang="ru-RU" sz="2000" dirty="0" err="1" smtClean="0">
                <a:solidFill>
                  <a:schemeClr val="tx1"/>
                </a:solidFill>
                <a:latin typeface="Times New Roman" pitchFamily="18" charset="0"/>
                <a:cs typeface="Times New Roman" pitchFamily="18" charset="0"/>
              </a:rPr>
              <a:t>Стефано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Тринкуло</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Сикоракса</a:t>
            </a:r>
            <a:r>
              <a:rPr lang="ru-RU" sz="2000" dirty="0" smtClean="0">
                <a:solidFill>
                  <a:schemeClr val="tx1"/>
                </a:solidFill>
                <a:latin typeface="Times New Roman" pitchFamily="18" charset="0"/>
                <a:cs typeface="Times New Roman" pitchFamily="18" charset="0"/>
              </a:rPr>
              <a:t>, Маргарита, </a:t>
            </a:r>
            <a:r>
              <a:rPr lang="ru-RU" sz="2000" dirty="0" err="1" smtClean="0">
                <a:solidFill>
                  <a:schemeClr val="tx1"/>
                </a:solidFill>
                <a:latin typeface="Times New Roman" pitchFamily="18" charset="0"/>
                <a:cs typeface="Times New Roman" pitchFamily="18" charset="0"/>
              </a:rPr>
              <a:t>Просперо</a:t>
            </a:r>
            <a:r>
              <a:rPr lang="ru-RU" sz="2000" dirty="0" smtClean="0">
                <a:solidFill>
                  <a:schemeClr val="tx1"/>
                </a:solidFill>
                <a:latin typeface="Times New Roman" pitchFamily="18" charset="0"/>
                <a:cs typeface="Times New Roman" pitchFamily="18" charset="0"/>
              </a:rPr>
              <a:t>. Кроме этого, Уран имеет кольца.</a:t>
            </a:r>
            <a:endParaRPr lang="ru-RU" sz="2400" dirty="0">
              <a:solidFill>
                <a:schemeClr val="tx1"/>
              </a:solidFill>
              <a:latin typeface="Times New Roman" pitchFamily="18" charset="0"/>
              <a:cs typeface="Times New Roman" pitchFamily="18" charset="0"/>
            </a:endParaRPr>
          </a:p>
        </p:txBody>
      </p:sp>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51118км</a:t>
            </a:r>
            <a:endParaRPr lang="ru-RU" sz="6000" b="1" dirty="0">
              <a:solidFill>
                <a:schemeClr val="tx1"/>
              </a:solidFill>
              <a:latin typeface="Times New Roman" pitchFamily="18" charset="0"/>
              <a:cs typeface="Times New Roman" pitchFamily="18" charset="0"/>
            </a:endParaRPr>
          </a:p>
        </p:txBody>
      </p:sp>
      <p:sp>
        <p:nvSpPr>
          <p:cNvPr id="31" name="Управляющая кнопка: домой 30">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animBg="1"/>
      <p:bldP spid="25" grpId="1" animBg="1"/>
      <p:bldP spid="26" grpId="0" animBg="1"/>
      <p:bldP spid="2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43014" name="Picture 6" descr="http://unnatural.ru/wp-content/uploads/2012/11/Neptune-diamonds-sea.jpg"/>
          <p:cNvPicPr>
            <a:picLocks noChangeAspect="1" noChangeArrowheads="1"/>
          </p:cNvPicPr>
          <p:nvPr/>
        </p:nvPicPr>
        <p:blipFill>
          <a:blip r:embed="rId5"/>
          <a:srcRect/>
          <a:stretch>
            <a:fillRect/>
          </a:stretch>
        </p:blipFill>
        <p:spPr bwMode="auto">
          <a:xfrm>
            <a:off x="3929058" y="500042"/>
            <a:ext cx="4572032" cy="4572033"/>
          </a:xfrm>
          <a:prstGeom prst="rect">
            <a:avLst/>
          </a:prstGeom>
          <a:noFill/>
          <a:effectLst>
            <a:softEdge rad="63500"/>
          </a:effectLst>
        </p:spPr>
      </p:pic>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50538км</a:t>
            </a:r>
            <a:endParaRPr lang="ru-RU" sz="6000" b="1" dirty="0">
              <a:solidFill>
                <a:schemeClr val="tx1"/>
              </a:solidFill>
              <a:latin typeface="Times New Roman" pitchFamily="18" charset="0"/>
              <a:cs typeface="Times New Roman" pitchFamily="18" charset="0"/>
            </a:endParaRPr>
          </a:p>
        </p:txBody>
      </p:sp>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438650" y="665163"/>
            <a:ext cx="3219450" cy="906462"/>
          </p:xfrm>
          <a:graphic>
            <a:graphicData uri="http://schemas.openxmlformats.org/presentationml/2006/ole">
              <mc:AlternateContent xmlns:mc="http://schemas.openxmlformats.org/markup-compatibility/2006">
                <mc:Choice xmlns:v="urn:schemas-microsoft-com:vml" Requires="v">
                  <p:oleObj spid="_x0000_s43011" name="Формула" r:id="rId6" imgW="812520" imgH="228600" progId="Equation.3">
                    <p:embed/>
                  </p:oleObj>
                </mc:Choice>
                <mc:Fallback>
                  <p:oleObj name="Формула" r:id="rId6" imgW="81252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8650" y="665163"/>
                          <a:ext cx="3219450"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1,7 </a:t>
            </a:r>
            <a:r>
              <a:rPr lang="ru-RU" sz="3200" dirty="0">
                <a:solidFill>
                  <a:schemeClr val="tx1"/>
                </a:solidFill>
                <a:latin typeface="Times New Roman" pitchFamily="18" charset="0"/>
                <a:cs typeface="Times New Roman" pitchFamily="18" charset="0"/>
              </a:rPr>
              <a:t>г/см³</a:t>
            </a:r>
          </a:p>
        </p:txBody>
      </p:sp>
      <p:sp>
        <p:nvSpPr>
          <p:cNvPr id="17" name="Прямоугольная выноска 16"/>
          <p:cNvSpPr/>
          <p:nvPr/>
        </p:nvSpPr>
        <p:spPr>
          <a:xfrm>
            <a:off x="4000496" y="500042"/>
            <a:ext cx="4286280" cy="2643206"/>
          </a:xfrm>
          <a:prstGeom prst="wedgeRectCallout">
            <a:avLst>
              <a:gd name="adj1" fmla="val -75436"/>
              <a:gd name="adj2" fmla="val 35063"/>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 С температурами, доходящими до -218°C в верхней атмосфере Нептуна, эта планета является одной из самых холодных в нашей Солнечной системе. Как и у газовых гигантов, у Нептуна есть намного более горячее ядро, которое имеет температуру около 7000°C.</a:t>
            </a:r>
            <a:endParaRPr lang="ru-RU" sz="2000" b="1" dirty="0">
              <a:solidFill>
                <a:schemeClr val="tx1"/>
              </a:solidFill>
              <a:latin typeface="Times New Roman" pitchFamily="18" charset="0"/>
              <a:cs typeface="Times New Roman" pitchFamily="18" charset="0"/>
            </a:endParaRPr>
          </a:p>
        </p:txBody>
      </p:sp>
      <p:sp>
        <p:nvSpPr>
          <p:cNvPr id="21" name="Прямоугольная выноска 20"/>
          <p:cNvSpPr/>
          <p:nvPr/>
        </p:nvSpPr>
        <p:spPr>
          <a:xfrm>
            <a:off x="3929058" y="285728"/>
            <a:ext cx="4929222" cy="3857652"/>
          </a:xfrm>
          <a:prstGeom prst="wedgeRectCallout">
            <a:avLst>
              <a:gd name="adj1" fmla="val -72753"/>
              <a:gd name="adj2" fmla="val 51005"/>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Атмосфера Нептуна – это, по большей части, водород и гелий с небольшой примесью метана (1 %). Синий цвет Нептуна является результатом поглощения красного света в атмосфере этим газом – как и на Уране. На Нептуне наблюдаются сильнейшие ветры, параллельные экватору планеты, большие бури и вихри. На планете самые быстрые в Солнечной системе ветры, достигающие 700 км/час. Ветры дуют на Нептуне в западном направлении, против вращения планеты.</a:t>
            </a:r>
            <a:r>
              <a:rPr lang="ru-RU" sz="2000" dirty="0" smtClean="0">
                <a:solidFill>
                  <a:schemeClr val="tx1"/>
                </a:solidFill>
              </a:rPr>
              <a:t> </a:t>
            </a:r>
            <a:endParaRPr lang="ru-RU" sz="20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4498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214842" cy="1500198"/>
          </a:xfrm>
          <a:prstGeom prst="wedgeRectCallout">
            <a:avLst>
              <a:gd name="adj1" fmla="val -75255"/>
              <a:gd name="adj2" fmla="val 29671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обращения вокруг Солнца равен 164,7 года, орбитальная скорость — 0, 182 км/с. </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143404" cy="1071570"/>
          </a:xfrm>
          <a:prstGeom prst="wedgeRectCallout">
            <a:avLst>
              <a:gd name="adj1" fmla="val -40866"/>
              <a:gd name="adj2" fmla="val 42225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День Венеры приблизительно равен </a:t>
            </a:r>
          </a:p>
          <a:p>
            <a:r>
              <a:rPr lang="ru-RU" sz="2000" dirty="0" smtClean="0">
                <a:solidFill>
                  <a:schemeClr val="tx1"/>
                </a:solidFill>
                <a:latin typeface="Times New Roman" pitchFamily="18" charset="0"/>
                <a:cs typeface="Times New Roman" pitchFamily="18" charset="0"/>
              </a:rPr>
              <a:t>16 ч 07 минут.</a:t>
            </a:r>
            <a:endParaRPr lang="ru-RU" sz="2000"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929058" y="500042"/>
            <a:ext cx="4786346" cy="4357718"/>
          </a:xfrm>
          <a:prstGeom prst="wedgeRectCallout">
            <a:avLst>
              <a:gd name="adj1" fmla="val 26816"/>
              <a:gd name="adj2" fmla="val 66253"/>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Всего спутников 14. Главные спутники Нептуна – Тритон и Нереида. Нереиду пока не удалось разглядеть как следует, а вот Тритон – совершенно восхитительный. Диаметр его 2705 км, и движется он по орбите в обратную сторону. Большая часть его поверхности – светлая и гладкая. На Тритоне есть атмосфера, в основном состоящая из азота. Как и многие другие </a:t>
            </a:r>
            <a:r>
              <a:rPr lang="ru-RU" sz="2000" dirty="0" err="1" smtClean="0">
                <a:solidFill>
                  <a:schemeClr val="tx1"/>
                </a:solidFill>
                <a:latin typeface="Times New Roman" pitchFamily="18" charset="0"/>
                <a:cs typeface="Times New Roman" pitchFamily="18" charset="0"/>
              </a:rPr>
              <a:t>сп</a:t>
            </a:r>
            <a:r>
              <a:rPr lang="ru-RU" sz="2000" dirty="0" smtClean="0">
                <a:solidFill>
                  <a:schemeClr val="tx1"/>
                </a:solidFill>
                <a:latin typeface="Times New Roman" pitchFamily="18" charset="0"/>
                <a:cs typeface="Times New Roman" pitchFamily="18" charset="0"/>
              </a:rPr>
              <a:t>. планет-гигантов, Тритон – силикатно-ледяное небесное тело. На нём обнаружены кратеры, полярные шапки и даже газовые гейзеры.</a:t>
            </a:r>
            <a:endParaRPr lang="ru-RU" sz="2000" dirty="0">
              <a:solidFill>
                <a:schemeClr val="tx1"/>
              </a:solidFill>
              <a:latin typeface="Times New Roman" pitchFamily="18" charset="0"/>
              <a:cs typeface="Times New Roman" pitchFamily="18" charset="0"/>
            </a:endParaRPr>
          </a:p>
        </p:txBody>
      </p:sp>
      <p:sp>
        <p:nvSpPr>
          <p:cNvPr id="31" name="Управляющая кнопка: домой 30">
            <a:hlinkClick r:id="rId8"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9" name="Группа 28"/>
          <p:cNvGrpSpPr/>
          <p:nvPr/>
        </p:nvGrpSpPr>
        <p:grpSpPr>
          <a:xfrm>
            <a:off x="3786182" y="428604"/>
            <a:ext cx="5072098" cy="2928958"/>
            <a:chOff x="4143372" y="1357298"/>
            <a:chExt cx="5072098" cy="2928958"/>
          </a:xfrm>
        </p:grpSpPr>
        <p:sp>
          <p:nvSpPr>
            <p:cNvPr id="19" name="Прямоугольная выноска 18"/>
            <p:cNvSpPr/>
            <p:nvPr/>
          </p:nvSpPr>
          <p:spPr>
            <a:xfrm>
              <a:off x="4143372" y="1357298"/>
              <a:ext cx="5072098" cy="2928958"/>
            </a:xfrm>
            <a:prstGeom prst="wedgeRectCallout">
              <a:avLst>
                <a:gd name="adj1" fmla="val -67902"/>
                <a:gd name="adj2" fmla="val 5231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3012" name="Picture 4" descr="http://elementy.ru/images/eltpub/neptun_4_500.jpg"/>
            <p:cNvPicPr>
              <a:picLocks noChangeAspect="1" noChangeArrowheads="1"/>
            </p:cNvPicPr>
            <p:nvPr/>
          </p:nvPicPr>
          <p:blipFill>
            <a:blip r:embed="rId9"/>
            <a:srcRect/>
            <a:stretch>
              <a:fillRect/>
            </a:stretch>
          </p:blipFill>
          <p:spPr bwMode="auto">
            <a:xfrm>
              <a:off x="4357686" y="1428736"/>
              <a:ext cx="4762500" cy="2686051"/>
            </a:xfrm>
            <a:prstGeom prst="rect">
              <a:avLst/>
            </a:prstGeom>
            <a:noFill/>
          </p:spPr>
        </p:pic>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29"/>
                                        </p:tgtEl>
                                        <p:attrNameLst>
                                          <p:attrName>style.visibility</p:attrName>
                                        </p:attrNameLst>
                                      </p:cBhvr>
                                      <p:to>
                                        <p:strVal val="visible"/>
                                      </p:to>
                                    </p:set>
                                    <p:anim calcmode="lin" valueType="num">
                                      <p:cBhvr>
                                        <p:cTn id="115" dur="500" fill="hold"/>
                                        <p:tgtEl>
                                          <p:spTgt spid="29"/>
                                        </p:tgtEl>
                                        <p:attrNameLst>
                                          <p:attrName>ppt_w</p:attrName>
                                        </p:attrNameLst>
                                      </p:cBhvr>
                                      <p:tavLst>
                                        <p:tav tm="0">
                                          <p:val>
                                            <p:fltVal val="0"/>
                                          </p:val>
                                        </p:tav>
                                        <p:tav tm="100000">
                                          <p:val>
                                            <p:strVal val="#ppt_w"/>
                                          </p:val>
                                        </p:tav>
                                      </p:tavLst>
                                    </p:anim>
                                    <p:anim calcmode="lin" valueType="num">
                                      <p:cBhvr>
                                        <p:cTn id="116" dur="500" fill="hold"/>
                                        <p:tgtEl>
                                          <p:spTgt spid="29"/>
                                        </p:tgtEl>
                                        <p:attrNameLst>
                                          <p:attrName>ppt_h</p:attrName>
                                        </p:attrNameLst>
                                      </p:cBhvr>
                                      <p:tavLst>
                                        <p:tav tm="0">
                                          <p:val>
                                            <p:fltVal val="0"/>
                                          </p:val>
                                        </p:tav>
                                        <p:tav tm="100000">
                                          <p:val>
                                            <p:strVal val="#ppt_h"/>
                                          </p:val>
                                        </p:tav>
                                      </p:tavLst>
                                    </p:anim>
                                    <p:animEffect transition="in" filter="fade">
                                      <p:cBhvr>
                                        <p:cTn id="117" dur="500"/>
                                        <p:tgtEl>
                                          <p:spTgt spid="29"/>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animBg="1"/>
      <p:bldP spid="25" grpId="1" animBg="1"/>
      <p:bldP spid="26" grpId="0" animBg="1"/>
      <p:bldP spid="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44040" name="Picture 8" descr="http://flot2017.com/img_upload/pics/b/4/5/45564.jpg"/>
          <p:cNvPicPr>
            <a:picLocks noChangeAspect="1" noChangeArrowheads="1"/>
          </p:cNvPicPr>
          <p:nvPr/>
        </p:nvPicPr>
        <p:blipFill>
          <a:blip r:embed="rId5"/>
          <a:srcRect/>
          <a:stretch>
            <a:fillRect/>
          </a:stretch>
        </p:blipFill>
        <p:spPr bwMode="auto">
          <a:xfrm>
            <a:off x="4143372" y="785794"/>
            <a:ext cx="4191016" cy="4191016"/>
          </a:xfrm>
          <a:prstGeom prst="rect">
            <a:avLst/>
          </a:prstGeom>
          <a:noFill/>
          <a:effectLst>
            <a:softEdge rad="63500"/>
          </a:effectLst>
        </p:spPr>
      </p:pic>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2390км</a:t>
            </a:r>
            <a:endParaRPr lang="ru-RU" sz="6000" b="1" dirty="0">
              <a:solidFill>
                <a:schemeClr val="tx1"/>
              </a:solidFill>
              <a:latin typeface="Times New Roman" pitchFamily="18" charset="0"/>
              <a:cs typeface="Times New Roman" pitchFamily="18" charset="0"/>
            </a:endParaRPr>
          </a:p>
        </p:txBody>
      </p:sp>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740275" y="665163"/>
            <a:ext cx="2616200" cy="906462"/>
          </p:xfrm>
          <a:graphic>
            <a:graphicData uri="http://schemas.openxmlformats.org/presentationml/2006/ole">
              <mc:AlternateContent xmlns:mc="http://schemas.openxmlformats.org/markup-compatibility/2006">
                <mc:Choice xmlns:v="urn:schemas-microsoft-com:vml" Requires="v">
                  <p:oleObj spid="_x0000_s44035" name="Формула" r:id="rId6" imgW="660240" imgH="228600" progId="Equation.3">
                    <p:embed/>
                  </p:oleObj>
                </mc:Choice>
                <mc:Fallback>
                  <p:oleObj name="Формула" r:id="rId6" imgW="66024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275" y="665163"/>
                          <a:ext cx="2616200"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1,3 </a:t>
            </a:r>
            <a:r>
              <a:rPr lang="ru-RU" sz="3200" dirty="0">
                <a:solidFill>
                  <a:schemeClr val="tx1"/>
                </a:solidFill>
                <a:latin typeface="Times New Roman" pitchFamily="18" charset="0"/>
                <a:cs typeface="Times New Roman" pitchFamily="18" charset="0"/>
              </a:rPr>
              <a:t>г/см³</a:t>
            </a:r>
          </a:p>
        </p:txBody>
      </p:sp>
      <p:sp>
        <p:nvSpPr>
          <p:cNvPr id="17" name="Прямоугольная выноска 16"/>
          <p:cNvSpPr/>
          <p:nvPr/>
        </p:nvSpPr>
        <p:spPr>
          <a:xfrm>
            <a:off x="4000496" y="500042"/>
            <a:ext cx="4286280" cy="1500198"/>
          </a:xfrm>
          <a:prstGeom prst="wedgeRectCallout">
            <a:avLst>
              <a:gd name="adj1" fmla="val -76092"/>
              <a:gd name="adj2" fmla="val 9353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 Его температура находится в пределах от   -240° до -218° C. средняя температура здесь  -229° C.</a:t>
            </a:r>
            <a:endParaRPr lang="ru-RU" sz="2000" b="1" dirty="0">
              <a:solidFill>
                <a:schemeClr val="tx1"/>
              </a:solidFill>
              <a:latin typeface="Times New Roman" pitchFamily="18" charset="0"/>
              <a:cs typeface="Times New Roman" pitchFamily="18" charset="0"/>
            </a:endParaRPr>
          </a:p>
        </p:txBody>
      </p:sp>
      <p:grpSp>
        <p:nvGrpSpPr>
          <p:cNvPr id="31" name="Группа 30"/>
          <p:cNvGrpSpPr/>
          <p:nvPr/>
        </p:nvGrpSpPr>
        <p:grpSpPr>
          <a:xfrm>
            <a:off x="3571868" y="357166"/>
            <a:ext cx="5357850" cy="3500462"/>
            <a:chOff x="3571868" y="357166"/>
            <a:chExt cx="5357850" cy="3500462"/>
          </a:xfrm>
        </p:grpSpPr>
        <p:sp>
          <p:nvSpPr>
            <p:cNvPr id="19" name="Прямоугольная выноска 18"/>
            <p:cNvSpPr/>
            <p:nvPr/>
          </p:nvSpPr>
          <p:spPr>
            <a:xfrm>
              <a:off x="3571868" y="357166"/>
              <a:ext cx="5357850" cy="3500462"/>
            </a:xfrm>
            <a:prstGeom prst="wedgeRectCallout">
              <a:avLst>
                <a:gd name="adj1" fmla="val -62193"/>
                <a:gd name="adj2" fmla="val 38867"/>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4038" name="Picture 6" descr="http://z-sv.ru/wp-content/uploads/2012/10/Stroenie-Plutona-2.gif"/>
            <p:cNvPicPr>
              <a:picLocks noChangeAspect="1" noChangeArrowheads="1"/>
            </p:cNvPicPr>
            <p:nvPr/>
          </p:nvPicPr>
          <p:blipFill>
            <a:blip r:embed="rId8"/>
            <a:srcRect/>
            <a:stretch>
              <a:fillRect/>
            </a:stretch>
          </p:blipFill>
          <p:spPr bwMode="auto">
            <a:xfrm>
              <a:off x="3714744" y="428604"/>
              <a:ext cx="5057775" cy="3276601"/>
            </a:xfrm>
            <a:prstGeom prst="rect">
              <a:avLst/>
            </a:prstGeom>
            <a:noFill/>
          </p:spPr>
        </p:pic>
      </p:grpSp>
      <p:sp>
        <p:nvSpPr>
          <p:cNvPr id="21" name="Прямоугольная выноска 20"/>
          <p:cNvSpPr/>
          <p:nvPr/>
        </p:nvSpPr>
        <p:spPr>
          <a:xfrm>
            <a:off x="3929058" y="285728"/>
            <a:ext cx="4929222" cy="3357586"/>
          </a:xfrm>
          <a:prstGeom prst="wedgeRectCallout">
            <a:avLst>
              <a:gd name="adj1" fmla="val -71612"/>
              <a:gd name="adj2" fmla="val 67523"/>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Атмосфера Плутона — тонкая оболочка из азота, метана и </a:t>
            </a:r>
            <a:r>
              <a:rPr lang="ru-RU" sz="2000" dirty="0" err="1" smtClean="0">
                <a:solidFill>
                  <a:schemeClr val="tx1"/>
                </a:solidFill>
                <a:latin typeface="Times New Roman" pitchFamily="18" charset="0"/>
                <a:cs typeface="Times New Roman" pitchFamily="18" charset="0"/>
              </a:rPr>
              <a:t>монооксида</a:t>
            </a:r>
            <a:r>
              <a:rPr lang="ru-RU" sz="2000" dirty="0" smtClean="0">
                <a:solidFill>
                  <a:schemeClr val="tx1"/>
                </a:solidFill>
                <a:latin typeface="Times New Roman" pitchFamily="18" charset="0"/>
                <a:cs typeface="Times New Roman" pitchFamily="18" charset="0"/>
              </a:rPr>
              <a:t> углерода, испаряющихся с поверхностного льда. За последнее десятилетие атмосфера увеличилась в несколько раз под действием сублимации поверхностных льдов. На рубеже XXI века она простиралась на 100-135 километров над поверхностью, а сейчас — тянется более чем на 3000 километров, что составляет около четверти расстояния до Харона .</a:t>
            </a:r>
            <a:r>
              <a:rPr lang="ru-RU" sz="2800" dirty="0" smtClean="0"/>
              <a:t> </a:t>
            </a:r>
            <a:endParaRPr lang="ru-RU" sz="20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5912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214842" cy="1714512"/>
          </a:xfrm>
          <a:prstGeom prst="wedgeRectCallout">
            <a:avLst>
              <a:gd name="adj1" fmla="val -76589"/>
              <a:gd name="adj2" fmla="val 253577"/>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Период обращения Плутона вокруг Солнца </a:t>
            </a:r>
          </a:p>
          <a:p>
            <a:pPr algn="ctr"/>
            <a:r>
              <a:rPr lang="ru-RU" sz="2000" dirty="0" smtClean="0">
                <a:solidFill>
                  <a:schemeClr val="tx1"/>
                </a:solidFill>
                <a:latin typeface="Times New Roman" pitchFamily="18" charset="0"/>
                <a:cs typeface="Times New Roman" pitchFamily="18" charset="0"/>
              </a:rPr>
              <a:t>составляет 248 лет. Средняя скорость обращения вокруг Солнца составляет 4,7 км/с</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429156" cy="2571768"/>
          </a:xfrm>
          <a:prstGeom prst="wedgeRectCallout">
            <a:avLst>
              <a:gd name="adj1" fmla="val -37120"/>
              <a:gd name="adj2" fmla="val 14864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вращения Плутона вокруг собственной оси составляет 6 суток и 8 часов, т.е. сутки на Плутоне длятся 152 земных часа. Вращение Плутона вокруг оси имеет направление, обратное направлению его вращения по орбите</a:t>
            </a:r>
            <a:r>
              <a:rPr lang="ru-RU" dirty="0" smtClean="0"/>
              <a:t>.</a:t>
            </a:r>
            <a:endParaRPr lang="ru-RU"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929058" y="500042"/>
            <a:ext cx="4286280" cy="2357454"/>
          </a:xfrm>
          <a:prstGeom prst="wedgeRectCallout">
            <a:avLst>
              <a:gd name="adj1" fmla="val 37260"/>
              <a:gd name="adj2" fmla="val 16610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В настоящее время у Плутона известно пять спутников: большой спутник Харон, а также четыре малых спутника Гидра, </a:t>
            </a:r>
            <a:r>
              <a:rPr lang="ru-RU" sz="2000" dirty="0" err="1" smtClean="0">
                <a:solidFill>
                  <a:schemeClr val="tx1"/>
                </a:solidFill>
                <a:latin typeface="Times New Roman" pitchFamily="18" charset="0"/>
                <a:cs typeface="Times New Roman" pitchFamily="18" charset="0"/>
              </a:rPr>
              <a:t>Никта</a:t>
            </a:r>
            <a:r>
              <a:rPr lang="ru-RU" sz="2000" dirty="0" smtClean="0">
                <a:solidFill>
                  <a:schemeClr val="tx1"/>
                </a:solidFill>
                <a:latin typeface="Times New Roman" pitchFamily="18" charset="0"/>
                <a:cs typeface="Times New Roman" pitchFamily="18" charset="0"/>
              </a:rPr>
              <a:t> и открытые в июле 2011 и 2012 годов </a:t>
            </a:r>
            <a:r>
              <a:rPr lang="ru-RU" sz="2000" dirty="0" err="1" smtClean="0">
                <a:solidFill>
                  <a:schemeClr val="tx1"/>
                </a:solidFill>
                <a:latin typeface="Times New Roman" pitchFamily="18" charset="0"/>
                <a:cs typeface="Times New Roman" pitchFamily="18" charset="0"/>
              </a:rPr>
              <a:t>Кербер</a:t>
            </a:r>
            <a:r>
              <a:rPr lang="ru-RU" sz="2000" dirty="0" smtClean="0">
                <a:solidFill>
                  <a:schemeClr val="tx1"/>
                </a:solidFill>
                <a:latin typeface="Times New Roman" pitchFamily="18" charset="0"/>
                <a:cs typeface="Times New Roman" pitchFamily="18" charset="0"/>
              </a:rPr>
              <a:t> и Стикс.</a:t>
            </a:r>
            <a:endParaRPr lang="ru-RU" sz="2000" dirty="0">
              <a:solidFill>
                <a:schemeClr val="tx1"/>
              </a:solidFill>
              <a:latin typeface="Times New Roman" pitchFamily="18" charset="0"/>
              <a:cs typeface="Times New Roman" pitchFamily="18" charset="0"/>
            </a:endParaRPr>
          </a:p>
        </p:txBody>
      </p:sp>
      <p:sp>
        <p:nvSpPr>
          <p:cNvPr id="33" name="Управляющая кнопка: домой 32">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animBg="1"/>
      <p:bldP spid="25" grpId="1" animBg="1"/>
      <p:bldP spid="26" grpId="0" animBg="1"/>
      <p:bldP spid="2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3"/>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357158" y="0"/>
            <a:ext cx="2571768" cy="785818"/>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Астероиды</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3357554" y="0"/>
            <a:ext cx="2571768" cy="785818"/>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Кометы</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6215074" y="0"/>
            <a:ext cx="2571768" cy="785818"/>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Метеоры и метеориты</a:t>
            </a:r>
            <a:endParaRPr lang="ru-RU" sz="2800" dirty="0">
              <a:solidFill>
                <a:schemeClr val="tx1"/>
              </a:solidFill>
              <a:latin typeface="Times New Roman" pitchFamily="18" charset="0"/>
              <a:cs typeface="Times New Roman" pitchFamily="18" charset="0"/>
            </a:endParaRPr>
          </a:p>
        </p:txBody>
      </p:sp>
      <p:sp>
        <p:nvSpPr>
          <p:cNvPr id="6" name="Прямоугольная выноска 5"/>
          <p:cNvSpPr/>
          <p:nvPr/>
        </p:nvSpPr>
        <p:spPr>
          <a:xfrm>
            <a:off x="0" y="1000084"/>
            <a:ext cx="9144000" cy="5857916"/>
          </a:xfrm>
          <a:prstGeom prst="wedgeRectCallout">
            <a:avLst>
              <a:gd name="adj1" fmla="val -44096"/>
              <a:gd name="adj2" fmla="val -49599"/>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700" dirty="0" smtClean="0">
                <a:solidFill>
                  <a:schemeClr val="tx1"/>
                </a:solidFill>
                <a:latin typeface="Times New Roman" pitchFamily="18" charset="0"/>
                <a:cs typeface="Times New Roman" pitchFamily="18" charset="0"/>
              </a:rPr>
              <a:t>Астероидом в астрономии называется небесное тело небольших размеров, которое вращается по самостоятельной эллиптической орбите вокруг Солнца. Химический состав астероидов разнообразен. Большая часть подобных небесных тел представляют собой углеродистые объекты. Однако в Солнечной системе также существуют немалое количество кремниевых и металлических астероидов. Самые крупные астероиды:</a:t>
            </a:r>
          </a:p>
          <a:p>
            <a:r>
              <a:rPr lang="ru-RU" sz="1700" i="1" dirty="0" smtClean="0">
                <a:solidFill>
                  <a:schemeClr val="tx1"/>
                </a:solidFill>
                <a:latin typeface="Times New Roman" pitchFamily="18" charset="0"/>
                <a:cs typeface="Times New Roman" pitchFamily="18" charset="0"/>
              </a:rPr>
              <a:t> Веста</a:t>
            </a:r>
            <a:endParaRPr lang="ru-RU" sz="1700" dirty="0" smtClean="0">
              <a:solidFill>
                <a:schemeClr val="tx1"/>
              </a:solidFill>
              <a:latin typeface="Times New Roman" pitchFamily="18" charset="0"/>
              <a:cs typeface="Times New Roman" pitchFamily="18" charset="0"/>
            </a:endParaRPr>
          </a:p>
          <a:p>
            <a:r>
              <a:rPr lang="ru-RU" sz="1700" dirty="0" smtClean="0">
                <a:solidFill>
                  <a:schemeClr val="tx1"/>
                </a:solidFill>
                <a:latin typeface="Times New Roman" pitchFamily="18" charset="0"/>
                <a:cs typeface="Times New Roman" pitchFamily="18" charset="0"/>
              </a:rPr>
              <a:t>Это самый тяжелый астероид и один из крупнейших (второе место по величине). Небесное тело было обнаружено в 1807 году Генрихом </a:t>
            </a:r>
            <a:r>
              <a:rPr lang="ru-RU" sz="1700" dirty="0" err="1" smtClean="0">
                <a:solidFill>
                  <a:schemeClr val="tx1"/>
                </a:solidFill>
                <a:latin typeface="Times New Roman" pitchFamily="18" charset="0"/>
                <a:cs typeface="Times New Roman" pitchFamily="18" charset="0"/>
              </a:rPr>
              <a:t>Ольберсом</a:t>
            </a:r>
            <a:r>
              <a:rPr lang="ru-RU" sz="1700" dirty="0" smtClean="0">
                <a:solidFill>
                  <a:schemeClr val="tx1"/>
                </a:solidFill>
                <a:latin typeface="Times New Roman" pitchFamily="18" charset="0"/>
                <a:cs typeface="Times New Roman" pitchFamily="18" charset="0"/>
              </a:rPr>
              <a:t>. Интересно то, что наблюдать Весту можно невооруженным глазом. </a:t>
            </a:r>
          </a:p>
          <a:p>
            <a:r>
              <a:rPr lang="ru-RU" sz="1700" i="1" dirty="0" smtClean="0">
                <a:solidFill>
                  <a:schemeClr val="tx1"/>
                </a:solidFill>
                <a:latin typeface="Times New Roman" pitchFamily="18" charset="0"/>
                <a:cs typeface="Times New Roman" pitchFamily="18" charset="0"/>
              </a:rPr>
              <a:t>Церера</a:t>
            </a:r>
            <a:endParaRPr lang="ru-RU" sz="1700" dirty="0" smtClean="0">
              <a:solidFill>
                <a:schemeClr val="tx1"/>
              </a:solidFill>
              <a:latin typeface="Times New Roman" pitchFamily="18" charset="0"/>
              <a:cs typeface="Times New Roman" pitchFamily="18" charset="0"/>
            </a:endParaRPr>
          </a:p>
          <a:p>
            <a:r>
              <a:rPr lang="ru-RU" sz="1700" dirty="0" smtClean="0">
                <a:solidFill>
                  <a:schemeClr val="tx1"/>
                </a:solidFill>
                <a:latin typeface="Times New Roman" pitchFamily="18" charset="0"/>
                <a:cs typeface="Times New Roman" pitchFamily="18" charset="0"/>
              </a:rPr>
              <a:t>Церера, носящая имя древнеримской богини плодородия, была открыта в 1801 году Джузеппе </a:t>
            </a:r>
            <a:r>
              <a:rPr lang="ru-RU" sz="1700" dirty="0" err="1" smtClean="0">
                <a:solidFill>
                  <a:schemeClr val="tx1"/>
                </a:solidFill>
                <a:latin typeface="Times New Roman" pitchFamily="18" charset="0"/>
                <a:cs typeface="Times New Roman" pitchFamily="18" charset="0"/>
              </a:rPr>
              <a:t>Пьяцци</a:t>
            </a:r>
            <a:r>
              <a:rPr lang="ru-RU" sz="1700" dirty="0" smtClean="0">
                <a:solidFill>
                  <a:schemeClr val="tx1"/>
                </a:solidFill>
                <a:latin typeface="Times New Roman" pitchFamily="18" charset="0"/>
                <a:cs typeface="Times New Roman" pitchFamily="18" charset="0"/>
              </a:rPr>
              <a:t>. Первоначально ученые полагали, что открыли еще одну планету, однако позже установили, что Церера – это астероид. Диаметр данного небесного тела составляет 960 км, что делает астероид самым крупным в поясе.</a:t>
            </a:r>
          </a:p>
          <a:p>
            <a:r>
              <a:rPr lang="ru-RU" sz="1700" i="1" dirty="0" err="1" smtClean="0">
                <a:solidFill>
                  <a:schemeClr val="tx1"/>
                </a:solidFill>
                <a:latin typeface="Times New Roman" pitchFamily="18" charset="0"/>
                <a:cs typeface="Times New Roman" pitchFamily="18" charset="0"/>
              </a:rPr>
              <a:t>Гигея</a:t>
            </a:r>
            <a:endParaRPr lang="ru-RU" sz="1700" dirty="0" smtClean="0">
              <a:solidFill>
                <a:schemeClr val="tx1"/>
              </a:solidFill>
              <a:latin typeface="Times New Roman" pitchFamily="18" charset="0"/>
              <a:cs typeface="Times New Roman" pitchFamily="18" charset="0"/>
            </a:endParaRPr>
          </a:p>
          <a:p>
            <a:r>
              <a:rPr lang="ru-RU" sz="1700" dirty="0" smtClean="0">
                <a:solidFill>
                  <a:schemeClr val="tx1"/>
                </a:solidFill>
                <a:latin typeface="Times New Roman" pitchFamily="18" charset="0"/>
                <a:cs typeface="Times New Roman" pitchFamily="18" charset="0"/>
              </a:rPr>
              <a:t>Заслуга в открытии </a:t>
            </a:r>
            <a:r>
              <a:rPr lang="ru-RU" sz="1700" dirty="0" err="1" smtClean="0">
                <a:solidFill>
                  <a:schemeClr val="tx1"/>
                </a:solidFill>
                <a:latin typeface="Times New Roman" pitchFamily="18" charset="0"/>
                <a:cs typeface="Times New Roman" pitchFamily="18" charset="0"/>
              </a:rPr>
              <a:t>Гигеи</a:t>
            </a:r>
            <a:r>
              <a:rPr lang="ru-RU" sz="1700" dirty="0" smtClean="0">
                <a:solidFill>
                  <a:schemeClr val="tx1"/>
                </a:solidFill>
                <a:latin typeface="Times New Roman" pitchFamily="18" charset="0"/>
                <a:cs typeface="Times New Roman" pitchFamily="18" charset="0"/>
              </a:rPr>
              <a:t> принадлежит </a:t>
            </a:r>
            <a:r>
              <a:rPr lang="ru-RU" sz="1700" dirty="0" err="1" smtClean="0">
                <a:solidFill>
                  <a:schemeClr val="tx1"/>
                </a:solidFill>
                <a:latin typeface="Times New Roman" pitchFamily="18" charset="0"/>
                <a:cs typeface="Times New Roman" pitchFamily="18" charset="0"/>
              </a:rPr>
              <a:t>Аннибале</a:t>
            </a:r>
            <a:r>
              <a:rPr lang="ru-RU" sz="1700" dirty="0" smtClean="0">
                <a:solidFill>
                  <a:schemeClr val="tx1"/>
                </a:solidFill>
                <a:latin typeface="Times New Roman" pitchFamily="18" charset="0"/>
                <a:cs typeface="Times New Roman" pitchFamily="18" charset="0"/>
              </a:rPr>
              <a:t> де </a:t>
            </a:r>
            <a:r>
              <a:rPr lang="ru-RU" sz="1700" dirty="0" err="1" smtClean="0">
                <a:solidFill>
                  <a:schemeClr val="tx1"/>
                </a:solidFill>
                <a:latin typeface="Times New Roman" pitchFamily="18" charset="0"/>
                <a:cs typeface="Times New Roman" pitchFamily="18" charset="0"/>
              </a:rPr>
              <a:t>Гаспарису</a:t>
            </a:r>
            <a:r>
              <a:rPr lang="ru-RU" sz="1700" dirty="0" smtClean="0">
                <a:solidFill>
                  <a:schemeClr val="tx1"/>
                </a:solidFill>
                <a:latin typeface="Times New Roman" pitchFamily="18" charset="0"/>
                <a:cs typeface="Times New Roman" pitchFamily="18" charset="0"/>
              </a:rPr>
              <a:t>. В 1849 году он обнаружил в астероидном поясе крупное небесное тело, которое позже получило имя древнегреческой богини здоровья и благополучия.</a:t>
            </a:r>
          </a:p>
          <a:p>
            <a:r>
              <a:rPr lang="ru-RU" sz="1700" i="1" dirty="0" smtClean="0">
                <a:solidFill>
                  <a:schemeClr val="tx1"/>
                </a:solidFill>
                <a:latin typeface="Times New Roman" pitchFamily="18" charset="0"/>
                <a:cs typeface="Times New Roman" pitchFamily="18" charset="0"/>
              </a:rPr>
              <a:t>Паллада</a:t>
            </a:r>
            <a:endParaRPr lang="ru-RU" sz="1700" dirty="0" smtClean="0">
              <a:solidFill>
                <a:schemeClr val="tx1"/>
              </a:solidFill>
              <a:latin typeface="Times New Roman" pitchFamily="18" charset="0"/>
              <a:cs typeface="Times New Roman" pitchFamily="18" charset="0"/>
            </a:endParaRPr>
          </a:p>
          <a:p>
            <a:r>
              <a:rPr lang="ru-RU" sz="1700" dirty="0" smtClean="0">
                <a:solidFill>
                  <a:schemeClr val="tx1"/>
                </a:solidFill>
                <a:latin typeface="Times New Roman" pitchFamily="18" charset="0"/>
                <a:cs typeface="Times New Roman" pitchFamily="18" charset="0"/>
              </a:rPr>
              <a:t>Этот астероид был открыт через год после обнаружения Цереры, благодаря наблюдениям немецкого астронома Генриха </a:t>
            </a:r>
            <a:r>
              <a:rPr lang="ru-RU" sz="1700" dirty="0" err="1" smtClean="0">
                <a:solidFill>
                  <a:schemeClr val="tx1"/>
                </a:solidFill>
                <a:latin typeface="Times New Roman" pitchFamily="18" charset="0"/>
                <a:cs typeface="Times New Roman" pitchFamily="18" charset="0"/>
              </a:rPr>
              <a:t>Ольберса</a:t>
            </a:r>
            <a:r>
              <a:rPr lang="ru-RU" sz="1700" dirty="0" smtClean="0">
                <a:solidFill>
                  <a:schemeClr val="tx1"/>
                </a:solidFill>
                <a:latin typeface="Times New Roman" pitchFamily="18" charset="0"/>
                <a:cs typeface="Times New Roman" pitchFamily="18" charset="0"/>
              </a:rPr>
              <a:t>. Паллада была названа в честь сестры древнегреческой богини войны Афины.</a:t>
            </a:r>
          </a:p>
          <a:p>
            <a:pPr algn="ctr"/>
            <a:endParaRPr lang="ru-RU" dirty="0"/>
          </a:p>
        </p:txBody>
      </p:sp>
      <p:sp>
        <p:nvSpPr>
          <p:cNvPr id="7" name="Прямоугольник 6"/>
          <p:cNvSpPr/>
          <p:nvPr/>
        </p:nvSpPr>
        <p:spPr>
          <a:xfrm>
            <a:off x="0" y="1071546"/>
            <a:ext cx="9144000" cy="5429288"/>
          </a:xfrm>
          <a:prstGeom prst="rect">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dirty="0" smtClean="0">
                <a:solidFill>
                  <a:schemeClr val="tx1"/>
                </a:solidFill>
                <a:latin typeface="Times New Roman" pitchFamily="18" charset="0"/>
                <a:cs typeface="Times New Roman" pitchFamily="18" charset="0"/>
              </a:rPr>
              <a:t>Представляет собой небесное тело малых размеров, состоящее изо льда с вкраплениями пыли и каменных обломков. При приближении к солнцу лед начинает испаряться, потому за кометой остается хвост, растягивающийся порой на миллионы километров. Хвост кометы состоит из пыли и газа. Орбита большей части комет представляет собой эллипс. Наиболее известных космических странницах.</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Аренда-Роланда</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была впервые обнаружена астрономами в 1957 году.</a:t>
            </a:r>
          </a:p>
          <a:p>
            <a:r>
              <a:rPr lang="ru-RU" i="1" dirty="0" smtClean="0">
                <a:solidFill>
                  <a:schemeClr val="tx1"/>
                </a:solidFill>
                <a:latin typeface="Times New Roman" pitchFamily="18" charset="0"/>
                <a:cs typeface="Times New Roman" pitchFamily="18" charset="0"/>
              </a:rPr>
              <a:t>Комета Галлея </a:t>
            </a:r>
            <a:r>
              <a:rPr lang="ru-RU" dirty="0" smtClean="0">
                <a:solidFill>
                  <a:schemeClr val="tx1"/>
                </a:solidFill>
                <a:latin typeface="Times New Roman" pitchFamily="18" charset="0"/>
                <a:cs typeface="Times New Roman" pitchFamily="18" charset="0"/>
              </a:rPr>
              <a:t>проходит недалеко от нашей планеты раз в 75,5 лет. Названа по имени британского астронома </a:t>
            </a:r>
            <a:r>
              <a:rPr lang="ru-RU" dirty="0" err="1" smtClean="0">
                <a:solidFill>
                  <a:schemeClr val="tx1"/>
                </a:solidFill>
                <a:latin typeface="Times New Roman" pitchFamily="18" charset="0"/>
                <a:cs typeface="Times New Roman" pitchFamily="18" charset="0"/>
              </a:rPr>
              <a:t>Эдмунда</a:t>
            </a:r>
            <a:r>
              <a:rPr lang="ru-RU" dirty="0" smtClean="0">
                <a:solidFill>
                  <a:schemeClr val="tx1"/>
                </a:solidFill>
                <a:latin typeface="Times New Roman" pitchFamily="18" charset="0"/>
                <a:cs typeface="Times New Roman" pitchFamily="18" charset="0"/>
              </a:rPr>
              <a:t> Галлея. Первые упоминания об этом небесном теле встречаются в Китайских древних текстах. Пожалуй, наиболее известная комета в истории цивилизации.</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Донати</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была открыта в 1858 году итальянским астрономом </a:t>
            </a:r>
            <a:r>
              <a:rPr lang="ru-RU" dirty="0" err="1" smtClean="0">
                <a:solidFill>
                  <a:schemeClr val="tx1"/>
                </a:solidFill>
                <a:latin typeface="Times New Roman" pitchFamily="18" charset="0"/>
                <a:cs typeface="Times New Roman" pitchFamily="18" charset="0"/>
              </a:rPr>
              <a:t>Донати</a:t>
            </a:r>
            <a:r>
              <a:rPr lang="ru-RU" dirty="0" smtClean="0">
                <a:solidFill>
                  <a:schemeClr val="tx1"/>
                </a:solidFill>
                <a:latin typeface="Times New Roman" pitchFamily="18" charset="0"/>
                <a:cs typeface="Times New Roman" pitchFamily="18" charset="0"/>
              </a:rPr>
              <a:t>.</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Икея-Секи</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была замечена японскими астрономами-любителями в 1965 году. Отличалась яркостью.</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Лекселя</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была обнаружена в 1770 году французским астрономом Шарлем </a:t>
            </a:r>
            <a:r>
              <a:rPr lang="ru-RU" dirty="0" err="1" smtClean="0">
                <a:solidFill>
                  <a:schemeClr val="tx1"/>
                </a:solidFill>
                <a:latin typeface="Times New Roman" pitchFamily="18" charset="0"/>
                <a:cs typeface="Times New Roman" pitchFamily="18" charset="0"/>
              </a:rPr>
              <a:t>Мессье</a:t>
            </a:r>
            <a:r>
              <a:rPr lang="ru-RU" dirty="0" smtClean="0">
                <a:solidFill>
                  <a:schemeClr val="tx1"/>
                </a:solidFill>
                <a:latin typeface="Times New Roman" pitchFamily="18" charset="0"/>
                <a:cs typeface="Times New Roman" pitchFamily="18" charset="0"/>
              </a:rPr>
              <a:t>.</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Морхауза</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была открыта американскими учеными в 1908 году. Примечательно, что в ее изучении впервые использовалась фотография. Отличалась наличием трех хвостов.</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Хейла-Боппа</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была видна в 1997 году невооруженным глазом.</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Хиякутаке</a:t>
            </a:r>
            <a:r>
              <a:rPr lang="ru-RU" dirty="0" smtClean="0">
                <a:solidFill>
                  <a:schemeClr val="tx1"/>
                </a:solidFill>
                <a:latin typeface="Times New Roman" pitchFamily="18" charset="0"/>
                <a:cs typeface="Times New Roman" pitchFamily="18" charset="0"/>
              </a:rPr>
              <a:t> наблюдалась учеными в 1996 году на небольшом удалении от Земли.</a:t>
            </a:r>
          </a:p>
          <a:p>
            <a:r>
              <a:rPr lang="ru-RU" i="1" dirty="0" smtClean="0">
                <a:solidFill>
                  <a:schemeClr val="tx1"/>
                </a:solidFill>
                <a:latin typeface="Times New Roman" pitchFamily="18" charset="0"/>
                <a:cs typeface="Times New Roman" pitchFamily="18" charset="0"/>
              </a:rPr>
              <a:t>Комета </a:t>
            </a:r>
            <a:r>
              <a:rPr lang="ru-RU" i="1" dirty="0" err="1" smtClean="0">
                <a:solidFill>
                  <a:schemeClr val="tx1"/>
                </a:solidFill>
                <a:latin typeface="Times New Roman" pitchFamily="18" charset="0"/>
                <a:cs typeface="Times New Roman" pitchFamily="18" charset="0"/>
              </a:rPr>
              <a:t>Швассмана-Вахмана</a:t>
            </a:r>
            <a:r>
              <a:rPr lang="ru-RU" i="1"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впервые была замечена немецкими </a:t>
            </a:r>
            <a:r>
              <a:rPr lang="ru-RU" sz="1700" dirty="0" smtClean="0">
                <a:solidFill>
                  <a:schemeClr val="tx1"/>
                </a:solidFill>
                <a:latin typeface="Times New Roman" pitchFamily="18" charset="0"/>
                <a:cs typeface="Times New Roman" pitchFamily="18" charset="0"/>
              </a:rPr>
              <a:t>астрономами в 1927 году.</a:t>
            </a:r>
          </a:p>
          <a:p>
            <a:pPr algn="ctr"/>
            <a:endParaRPr lang="ru-RU" dirty="0">
              <a:solidFill>
                <a:schemeClr val="tx1"/>
              </a:solidFill>
            </a:endParaRPr>
          </a:p>
        </p:txBody>
      </p:sp>
      <p:sp>
        <p:nvSpPr>
          <p:cNvPr id="8" name="Прямоугольник 7"/>
          <p:cNvSpPr/>
          <p:nvPr/>
        </p:nvSpPr>
        <p:spPr>
          <a:xfrm>
            <a:off x="0" y="1000108"/>
            <a:ext cx="9144000" cy="5429288"/>
          </a:xfrm>
          <a:prstGeom prst="rect">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    Метеориты - небольшие каменные тела космического происхождения, которые попадают в плотные слоя атмосферы (например, как у планеты Земля), а некоторые могут даже упасть на поверхность планеты. До того, как такого рода небесные гости войдут в атмосферу, их называют </a:t>
            </a:r>
            <a:r>
              <a:rPr lang="ru-RU" sz="2000" dirty="0" err="1" smtClean="0">
                <a:solidFill>
                  <a:schemeClr val="tx1"/>
                </a:solidFill>
                <a:latin typeface="Times New Roman" pitchFamily="18" charset="0"/>
                <a:cs typeface="Times New Roman" pitchFamily="18" charset="0"/>
              </a:rPr>
              <a:t>метеороидами</a:t>
            </a:r>
            <a:r>
              <a:rPr lang="ru-RU" sz="2000" dirty="0" smtClean="0">
                <a:solidFill>
                  <a:schemeClr val="tx1"/>
                </a:solidFill>
                <a:latin typeface="Times New Roman" pitchFamily="18" charset="0"/>
                <a:cs typeface="Times New Roman" pitchFamily="18" charset="0"/>
              </a:rPr>
              <a:t>. При столкновении с воздушными массами Земли они загораются и оставляют яркий след, видный невооруженным глазом, именуемый метеором. </a:t>
            </a:r>
            <a:r>
              <a:rPr lang="ru-RU" sz="2000" dirty="0" err="1" smtClean="0">
                <a:solidFill>
                  <a:schemeClr val="tx1"/>
                </a:solidFill>
                <a:latin typeface="Times New Roman" pitchFamily="18" charset="0"/>
                <a:cs typeface="Times New Roman" pitchFamily="18" charset="0"/>
              </a:rPr>
              <a:t>Метеороид</a:t>
            </a:r>
            <a:r>
              <a:rPr lang="ru-RU" sz="2000" dirty="0" smtClean="0">
                <a:solidFill>
                  <a:schemeClr val="tx1"/>
                </a:solidFill>
                <a:latin typeface="Times New Roman" pitchFamily="18" charset="0"/>
                <a:cs typeface="Times New Roman" pitchFamily="18" charset="0"/>
              </a:rPr>
              <a:t> может полностью сгореть при падении и так и не стать метеоритом.</a:t>
            </a:r>
          </a:p>
          <a:p>
            <a:r>
              <a:rPr lang="ru-RU" sz="2000" dirty="0" smtClean="0">
                <a:solidFill>
                  <a:schemeClr val="tx1"/>
                </a:solidFill>
                <a:latin typeface="Times New Roman" pitchFamily="18" charset="0"/>
                <a:cs typeface="Times New Roman" pitchFamily="18" charset="0"/>
              </a:rPr>
              <a:t>     По происхождению метеориты представляют собой осколки более крупных космических тел - астероидов, имеющих свои постоянные орбиты, большая часть которых находится в пределах Главного пояса астероидов.      Падение на Землю Землю больших и тяжелых космических глыб происходит не так часто, но все же случается. Так, в Южной Африке в доисторические времена приземлился метеорит </a:t>
            </a:r>
            <a:r>
              <a:rPr lang="ru-RU" sz="2000" dirty="0" err="1" smtClean="0">
                <a:solidFill>
                  <a:schemeClr val="tx1"/>
                </a:solidFill>
                <a:latin typeface="Times New Roman" pitchFamily="18" charset="0"/>
                <a:cs typeface="Times New Roman" pitchFamily="18" charset="0"/>
              </a:rPr>
              <a:t>Гоба</a:t>
            </a:r>
            <a:r>
              <a:rPr lang="ru-RU" sz="2000" dirty="0" smtClean="0">
                <a:solidFill>
                  <a:schemeClr val="tx1"/>
                </a:solidFill>
                <a:latin typeface="Times New Roman" pitchFamily="18" charset="0"/>
                <a:cs typeface="Times New Roman" pitchFamily="18" charset="0"/>
              </a:rPr>
              <a:t>, найден в 1920 году, называемый учеными самым тяжелым и имеющий вес в 60 т. После этого события нашу планету посещали и другие крупные посланцы из космоса, последний из них наделал немало шума в Челябинске.</a:t>
            </a:r>
          </a:p>
          <a:p>
            <a:pPr algn="ctr"/>
            <a:endParaRPr lang="ru-RU" dirty="0"/>
          </a:p>
        </p:txBody>
      </p:sp>
      <p:sp>
        <p:nvSpPr>
          <p:cNvPr id="9" name="Управляющая кнопка: домой 8">
            <a:hlinkClick r:id="rId4"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2"/>
          <a:srcRect r="11112"/>
          <a:stretch>
            <a:fillRect/>
          </a:stretch>
        </p:blipFill>
        <p:spPr bwMode="auto">
          <a:xfrm>
            <a:off x="0" y="-17171"/>
            <a:ext cx="9144000" cy="6875171"/>
          </a:xfrm>
          <a:prstGeom prst="rect">
            <a:avLst/>
          </a:prstGeom>
          <a:noFill/>
        </p:spPr>
      </p:pic>
      <p:sp>
        <p:nvSpPr>
          <p:cNvPr id="3" name="TextBox 2"/>
          <p:cNvSpPr txBox="1"/>
          <p:nvPr/>
        </p:nvSpPr>
        <p:spPr>
          <a:xfrm>
            <a:off x="428596" y="428604"/>
            <a:ext cx="8001056" cy="5755422"/>
          </a:xfrm>
          <a:prstGeom prst="rect">
            <a:avLst/>
          </a:prstGeom>
          <a:noFill/>
        </p:spPr>
        <p:txBody>
          <a:bodyPr wrap="square" rtlCol="0">
            <a:spAutoFit/>
          </a:bodyPr>
          <a:lstStyle/>
          <a:p>
            <a:r>
              <a:rPr lang="ru-RU" sz="4800" dirty="0" smtClean="0">
                <a:solidFill>
                  <a:schemeClr val="bg1"/>
                </a:solidFill>
              </a:rPr>
              <a:t>Домашняя работа:</a:t>
            </a:r>
          </a:p>
          <a:p>
            <a:pPr marL="914400" indent="-914400">
              <a:buAutoNum type="arabicPeriod"/>
            </a:pPr>
            <a:r>
              <a:rPr lang="ru-RU" sz="3200" dirty="0" smtClean="0">
                <a:solidFill>
                  <a:schemeClr val="bg1"/>
                </a:solidFill>
              </a:rPr>
              <a:t>Параграф </a:t>
            </a:r>
            <a:r>
              <a:rPr lang="ru-RU" sz="3200" dirty="0" smtClean="0">
                <a:solidFill>
                  <a:schemeClr val="bg1"/>
                </a:solidFill>
              </a:rPr>
              <a:t>читать</a:t>
            </a:r>
            <a:r>
              <a:rPr lang="ru-RU" sz="3200" dirty="0" smtClean="0">
                <a:solidFill>
                  <a:schemeClr val="bg1"/>
                </a:solidFill>
              </a:rPr>
              <a:t>.</a:t>
            </a:r>
            <a:endParaRPr lang="ru-RU" sz="3200" dirty="0" smtClean="0">
              <a:solidFill>
                <a:schemeClr val="bg1"/>
              </a:solidFill>
            </a:endParaRPr>
          </a:p>
          <a:p>
            <a:pPr marL="914400" indent="-914400">
              <a:buAutoNum type="arabicPeriod"/>
            </a:pPr>
            <a:r>
              <a:rPr lang="ru-RU" sz="3200" dirty="0" smtClean="0">
                <a:solidFill>
                  <a:schemeClr val="bg1"/>
                </a:solidFill>
              </a:rPr>
              <a:t>Вопросы </a:t>
            </a:r>
            <a:r>
              <a:rPr lang="ru-RU" sz="3200" dirty="0" smtClean="0">
                <a:solidFill>
                  <a:schemeClr val="bg1"/>
                </a:solidFill>
              </a:rPr>
              <a:t>параграфа</a:t>
            </a:r>
            <a:r>
              <a:rPr lang="ru-RU" sz="3200" dirty="0" smtClean="0">
                <a:solidFill>
                  <a:schemeClr val="bg1"/>
                </a:solidFill>
              </a:rPr>
              <a:t>.</a:t>
            </a:r>
            <a:endParaRPr lang="ru-RU" sz="3200" dirty="0" smtClean="0">
              <a:solidFill>
                <a:schemeClr val="bg1"/>
              </a:solidFill>
            </a:endParaRPr>
          </a:p>
          <a:p>
            <a:pPr marL="914400" indent="-914400">
              <a:buAutoNum type="arabicPeriod"/>
            </a:pPr>
            <a:r>
              <a:rPr lang="ru-RU" sz="3200" dirty="0" smtClean="0">
                <a:solidFill>
                  <a:schemeClr val="bg1"/>
                </a:solidFill>
              </a:rPr>
              <a:t>Используя ресурсы интернет приготовь сообщение (презентацию) на тему:</a:t>
            </a:r>
          </a:p>
          <a:p>
            <a:pPr marL="914400" indent="-914400"/>
            <a:r>
              <a:rPr lang="ru-RU" sz="3200" dirty="0" smtClean="0">
                <a:solidFill>
                  <a:schemeClr val="bg1"/>
                </a:solidFill>
              </a:rPr>
              <a:t>«Физические характеристики Луны»</a:t>
            </a:r>
          </a:p>
          <a:p>
            <a:pPr marL="914400" indent="-914400"/>
            <a:r>
              <a:rPr lang="ru-RU" sz="3200" dirty="0" smtClean="0">
                <a:solidFill>
                  <a:schemeClr val="bg1"/>
                </a:solidFill>
              </a:rPr>
              <a:t>«Магнитные поля планет Солнечной системы»</a:t>
            </a:r>
          </a:p>
          <a:p>
            <a:pPr marL="914400" indent="-914400"/>
            <a:r>
              <a:rPr lang="ru-RU" sz="3200" dirty="0" smtClean="0">
                <a:solidFill>
                  <a:schemeClr val="bg1"/>
                </a:solidFill>
              </a:rPr>
              <a:t>«Притяжение на других планетах»</a:t>
            </a:r>
          </a:p>
          <a:p>
            <a:pPr marL="914400" indent="-914400"/>
            <a:r>
              <a:rPr lang="ru-RU" sz="3200" dirty="0" smtClean="0">
                <a:solidFill>
                  <a:schemeClr val="bg1"/>
                </a:solidFill>
              </a:rPr>
              <a:t>4. Напиши сочинение на тему: «Если бы я жил на планете …»</a:t>
            </a:r>
            <a:endParaRPr lang="ru-RU" sz="3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2"/>
          <a:srcRect r="11112"/>
          <a:stretch>
            <a:fillRect/>
          </a:stretch>
        </p:blipFill>
        <p:spPr bwMode="auto">
          <a:xfrm>
            <a:off x="0" y="-17171"/>
            <a:ext cx="9144000" cy="6875171"/>
          </a:xfrm>
          <a:prstGeom prst="rect">
            <a:avLst/>
          </a:prstGeom>
          <a:noFill/>
        </p:spPr>
      </p:pic>
      <p:sp>
        <p:nvSpPr>
          <p:cNvPr id="3" name="TextBox 2"/>
          <p:cNvSpPr txBox="1"/>
          <p:nvPr/>
        </p:nvSpPr>
        <p:spPr>
          <a:xfrm>
            <a:off x="428596" y="428604"/>
            <a:ext cx="8001056" cy="6494085"/>
          </a:xfrm>
          <a:prstGeom prst="rect">
            <a:avLst/>
          </a:prstGeom>
          <a:noFill/>
        </p:spPr>
        <p:txBody>
          <a:bodyPr wrap="square" rtlCol="0">
            <a:spAutoFit/>
          </a:bodyPr>
          <a:lstStyle/>
          <a:p>
            <a:r>
              <a:rPr lang="ru-RU" sz="4800" dirty="0" smtClean="0">
                <a:solidFill>
                  <a:schemeClr val="bg1"/>
                </a:solidFill>
              </a:rPr>
              <a:t>Использованные источники:</a:t>
            </a:r>
          </a:p>
          <a:p>
            <a:r>
              <a:rPr lang="en-US" sz="4000" dirty="0" smtClean="0">
                <a:solidFill>
                  <a:schemeClr val="bg1"/>
                </a:solidFill>
                <a:hlinkClick r:id="rId3"/>
              </a:rPr>
              <a:t>http://www.astro.websib.ru/metod/did/test</a:t>
            </a:r>
            <a:endParaRPr lang="ru-RU" sz="4000" dirty="0" smtClean="0">
              <a:solidFill>
                <a:schemeClr val="bg1"/>
              </a:solidFill>
            </a:endParaRPr>
          </a:p>
          <a:p>
            <a:r>
              <a:rPr lang="en-US" sz="4000" dirty="0" smtClean="0">
                <a:hlinkClick r:id="rId4"/>
              </a:rPr>
              <a:t>ru.wikipedia.org</a:t>
            </a:r>
            <a:endParaRPr lang="ru-RU" sz="4000" dirty="0" smtClean="0"/>
          </a:p>
          <a:p>
            <a:r>
              <a:rPr lang="en-US" sz="4000" u="sng" dirty="0" smtClean="0">
                <a:hlinkClick r:id="rId5"/>
              </a:rPr>
              <a:t>x-astronom.narod.ru</a:t>
            </a:r>
            <a:endParaRPr lang="ru-RU" sz="4000" u="sng" dirty="0" smtClean="0"/>
          </a:p>
          <a:p>
            <a:r>
              <a:rPr lang="en-US" sz="4000" u="sng" dirty="0" smtClean="0">
                <a:hlinkClick r:id="rId6"/>
              </a:rPr>
              <a:t>moscowaleks.narod.ru</a:t>
            </a:r>
            <a:endParaRPr lang="ru-RU" sz="4000" u="sng" dirty="0" smtClean="0"/>
          </a:p>
          <a:p>
            <a:r>
              <a:rPr lang="en-US" sz="4000" dirty="0" smtClean="0">
                <a:solidFill>
                  <a:schemeClr val="bg1"/>
                </a:solidFill>
                <a:hlinkClick r:id="rId7"/>
              </a:rPr>
              <a:t>http://images.yandex.ru/</a:t>
            </a:r>
            <a:endParaRPr lang="ru-RU" sz="4000" dirty="0" smtClean="0">
              <a:solidFill>
                <a:schemeClr val="bg1"/>
              </a:solidFill>
            </a:endParaRPr>
          </a:p>
          <a:p>
            <a:r>
              <a:rPr lang="en-US" sz="4000" dirty="0" smtClean="0">
                <a:solidFill>
                  <a:schemeClr val="bg1"/>
                </a:solidFill>
                <a:hlinkClick r:id="rId8"/>
              </a:rPr>
              <a:t>http://sevengalaxy.ru</a:t>
            </a:r>
            <a:r>
              <a:rPr lang="ru-RU" sz="4000" dirty="0" smtClean="0">
                <a:solidFill>
                  <a:schemeClr val="bg1"/>
                </a:solidFill>
              </a:rPr>
              <a:t> </a:t>
            </a:r>
          </a:p>
          <a:p>
            <a:r>
              <a:rPr lang="en-US" sz="4000" dirty="0" smtClean="0">
                <a:solidFill>
                  <a:schemeClr val="bg1"/>
                </a:solidFill>
                <a:hlinkClick r:id="rId9"/>
              </a:rPr>
              <a:t>http://www.grandars.ru/</a:t>
            </a:r>
            <a:r>
              <a:rPr lang="ru-RU" sz="4000" dirty="0" smtClean="0">
                <a:solidFill>
                  <a:schemeClr val="bg1"/>
                </a:solidFill>
              </a:rPr>
              <a:t>  </a:t>
            </a:r>
          </a:p>
          <a:p>
            <a:r>
              <a:rPr lang="ru-RU" sz="4800" dirty="0" smtClean="0">
                <a:solidFill>
                  <a:schemeClr val="bg1"/>
                </a:solidFill>
              </a:rPr>
              <a:t> </a:t>
            </a:r>
            <a:endParaRPr lang="ru-RU" sz="48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2"/>
          <a:srcRect r="11112"/>
          <a:stretch>
            <a:fillRect/>
          </a:stretch>
        </p:blipFill>
        <p:spPr bwMode="auto">
          <a:xfrm>
            <a:off x="0" y="-17171"/>
            <a:ext cx="9144000" cy="6875171"/>
          </a:xfrm>
          <a:prstGeom prst="rect">
            <a:avLst/>
          </a:prstGeom>
          <a:noFill/>
        </p:spPr>
      </p:pic>
      <p:sp>
        <p:nvSpPr>
          <p:cNvPr id="3" name="TextBox 2"/>
          <p:cNvSpPr txBox="1"/>
          <p:nvPr/>
        </p:nvSpPr>
        <p:spPr>
          <a:xfrm>
            <a:off x="428596" y="428604"/>
            <a:ext cx="8358246" cy="6124754"/>
          </a:xfrm>
          <a:prstGeom prst="rect">
            <a:avLst/>
          </a:prstGeom>
          <a:noFill/>
        </p:spPr>
        <p:txBody>
          <a:bodyPr wrap="square" rtlCol="0">
            <a:spAutoFit/>
          </a:bodyPr>
          <a:lstStyle/>
          <a:p>
            <a:r>
              <a:rPr lang="ru-RU" sz="2800" b="1" dirty="0" smtClean="0">
                <a:solidFill>
                  <a:schemeClr val="bg1"/>
                </a:solidFill>
                <a:latin typeface="Times New Roman" pitchFamily="18" charset="0"/>
                <a:cs typeface="Times New Roman" pitchFamily="18" charset="0"/>
              </a:rPr>
              <a:t>Цель урока:</a:t>
            </a:r>
          </a:p>
          <a:p>
            <a:r>
              <a:rPr lang="ru-RU" sz="2800" b="1" dirty="0" smtClean="0">
                <a:solidFill>
                  <a:schemeClr val="bg1"/>
                </a:solidFill>
                <a:latin typeface="Times New Roman" pitchFamily="18" charset="0"/>
                <a:cs typeface="Times New Roman" pitchFamily="18" charset="0"/>
              </a:rPr>
              <a:t>1)образовательная – изучить основные физические характеристики планет и малых тел Солнечной системы;</a:t>
            </a:r>
            <a:br>
              <a:rPr lang="ru-RU" sz="2800" b="1" dirty="0" smtClean="0">
                <a:solidFill>
                  <a:schemeClr val="bg1"/>
                </a:solidFill>
                <a:latin typeface="Times New Roman" pitchFamily="18" charset="0"/>
                <a:cs typeface="Times New Roman" pitchFamily="18" charset="0"/>
              </a:rPr>
            </a:br>
            <a:r>
              <a:rPr lang="ru-RU" sz="2800" b="1" dirty="0" smtClean="0">
                <a:solidFill>
                  <a:schemeClr val="bg1"/>
                </a:solidFill>
                <a:latin typeface="Times New Roman" pitchFamily="18" charset="0"/>
                <a:cs typeface="Times New Roman" pitchFamily="18" charset="0"/>
              </a:rPr>
              <a:t>2) развивающая - продолжить формирование навыков логического и аналитического мышления;</a:t>
            </a:r>
            <a:br>
              <a:rPr lang="ru-RU" sz="2800" b="1" dirty="0" smtClean="0">
                <a:solidFill>
                  <a:schemeClr val="bg1"/>
                </a:solidFill>
                <a:latin typeface="Times New Roman" pitchFamily="18" charset="0"/>
                <a:cs typeface="Times New Roman" pitchFamily="18" charset="0"/>
              </a:rPr>
            </a:br>
            <a:r>
              <a:rPr lang="ru-RU" sz="2800" b="1" dirty="0" smtClean="0">
                <a:solidFill>
                  <a:schemeClr val="bg1"/>
                </a:solidFill>
                <a:latin typeface="Times New Roman" pitchFamily="18" charset="0"/>
                <a:cs typeface="Times New Roman" pitchFamily="18" charset="0"/>
              </a:rPr>
              <a:t>развитие интереса учащихся к астрономии и расширение познавательного кругозора учащихся;</a:t>
            </a:r>
            <a:br>
              <a:rPr lang="ru-RU" sz="2800" b="1" dirty="0" smtClean="0">
                <a:solidFill>
                  <a:schemeClr val="bg1"/>
                </a:solidFill>
                <a:latin typeface="Times New Roman" pitchFamily="18" charset="0"/>
                <a:cs typeface="Times New Roman" pitchFamily="18" charset="0"/>
              </a:rPr>
            </a:br>
            <a:r>
              <a:rPr lang="ru-RU" sz="2800" b="1" dirty="0" smtClean="0">
                <a:solidFill>
                  <a:schemeClr val="bg1"/>
                </a:solidFill>
                <a:latin typeface="Times New Roman" pitchFamily="18" charset="0"/>
                <a:cs typeface="Times New Roman" pitchFamily="18" charset="0"/>
              </a:rPr>
              <a:t>3) воспитательная - способствовать воспитанию личностных качеств учащихся: культуры труда и навыков работы в группе, духа соперничества и желания достичь успеха. </a:t>
            </a:r>
            <a:endParaRPr lang="ru-RU" sz="28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luxfon.com/large/201203/11613.jpg"/>
          <p:cNvPicPr>
            <a:picLocks noChangeAspect="1" noChangeArrowheads="1"/>
          </p:cNvPicPr>
          <p:nvPr/>
        </p:nvPicPr>
        <p:blipFill>
          <a:blip r:embed="rId3"/>
          <a:srcRect r="3615"/>
          <a:stretch>
            <a:fillRect/>
          </a:stretch>
        </p:blipFill>
        <p:spPr bwMode="auto">
          <a:xfrm>
            <a:off x="0" y="0"/>
            <a:ext cx="9144001" cy="6858000"/>
          </a:xfrm>
          <a:prstGeom prst="rect">
            <a:avLst/>
          </a:prstGeom>
          <a:noFill/>
        </p:spPr>
      </p:pic>
      <p:sp>
        <p:nvSpPr>
          <p:cNvPr id="11" name="Скругленная прямоугольная выноска 10"/>
          <p:cNvSpPr/>
          <p:nvPr/>
        </p:nvSpPr>
        <p:spPr>
          <a:xfrm>
            <a:off x="214282" y="1928802"/>
            <a:ext cx="2357422" cy="571504"/>
          </a:xfrm>
          <a:prstGeom prst="wedgeRoundRectCallout">
            <a:avLst>
              <a:gd name="adj1" fmla="val 13459"/>
              <a:gd name="adj2" fmla="val 178192"/>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4" action="ppaction://hlinksldjump"/>
              </a:rPr>
              <a:t>Меркурий</a:t>
            </a:r>
            <a:endParaRPr lang="ru-RU" sz="3200" b="1" dirty="0">
              <a:solidFill>
                <a:schemeClr val="tx1"/>
              </a:solidFill>
              <a:latin typeface="Times New Roman" pitchFamily="18" charset="0"/>
              <a:cs typeface="Times New Roman" pitchFamily="18" charset="0"/>
            </a:endParaRPr>
          </a:p>
        </p:txBody>
      </p:sp>
      <p:sp>
        <p:nvSpPr>
          <p:cNvPr id="12" name="Скругленная прямоугольная выноска 11">
            <a:hlinkClick r:id="rId5" action="ppaction://hlinksldjump"/>
          </p:cNvPr>
          <p:cNvSpPr/>
          <p:nvPr/>
        </p:nvSpPr>
        <p:spPr>
          <a:xfrm>
            <a:off x="0" y="4357694"/>
            <a:ext cx="1571636" cy="571504"/>
          </a:xfrm>
          <a:prstGeom prst="wedgeRoundRectCallout">
            <a:avLst>
              <a:gd name="adj1" fmla="val 105999"/>
              <a:gd name="adj2" fmla="val -237806"/>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5" action="ppaction://hlinksldjump"/>
              </a:rPr>
              <a:t>Венера</a:t>
            </a:r>
            <a:endParaRPr lang="ru-RU" sz="3200" b="1" dirty="0">
              <a:solidFill>
                <a:schemeClr val="tx1"/>
              </a:solidFill>
              <a:latin typeface="Times New Roman" pitchFamily="18" charset="0"/>
              <a:cs typeface="Times New Roman" pitchFamily="18" charset="0"/>
            </a:endParaRPr>
          </a:p>
        </p:txBody>
      </p:sp>
      <p:sp>
        <p:nvSpPr>
          <p:cNvPr id="13" name="Скругленная прямоугольная выноска 12"/>
          <p:cNvSpPr/>
          <p:nvPr/>
        </p:nvSpPr>
        <p:spPr>
          <a:xfrm>
            <a:off x="1714480" y="4357694"/>
            <a:ext cx="1500198" cy="571504"/>
          </a:xfrm>
          <a:prstGeom prst="wedgeRoundRectCallout">
            <a:avLst>
              <a:gd name="adj1" fmla="val 46422"/>
              <a:gd name="adj2" fmla="val -314113"/>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6" action="ppaction://hlinksldjump"/>
              </a:rPr>
              <a:t>Земля</a:t>
            </a:r>
            <a:endParaRPr lang="ru-RU" sz="3200" b="1" dirty="0">
              <a:solidFill>
                <a:schemeClr val="tx1"/>
              </a:solidFill>
              <a:latin typeface="Times New Roman" pitchFamily="18" charset="0"/>
              <a:cs typeface="Times New Roman" pitchFamily="18" charset="0"/>
            </a:endParaRPr>
          </a:p>
        </p:txBody>
      </p:sp>
      <p:sp>
        <p:nvSpPr>
          <p:cNvPr id="14" name="Скругленная прямоугольная выноска 13">
            <a:hlinkClick r:id="rId7" action="ppaction://hlinksldjump"/>
          </p:cNvPr>
          <p:cNvSpPr/>
          <p:nvPr/>
        </p:nvSpPr>
        <p:spPr>
          <a:xfrm>
            <a:off x="214282" y="214290"/>
            <a:ext cx="1857388" cy="571504"/>
          </a:xfrm>
          <a:prstGeom prst="wedgeRoundRectCallout">
            <a:avLst>
              <a:gd name="adj1" fmla="val 127896"/>
              <a:gd name="adj2" fmla="val 252037"/>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7" action="ppaction://hlinksldjump"/>
              </a:rPr>
              <a:t>Марс</a:t>
            </a:r>
            <a:endParaRPr lang="ru-RU" sz="3200" b="1" dirty="0">
              <a:solidFill>
                <a:schemeClr val="tx1"/>
              </a:solidFill>
              <a:latin typeface="Times New Roman" pitchFamily="18" charset="0"/>
              <a:cs typeface="Times New Roman" pitchFamily="18" charset="0"/>
            </a:endParaRPr>
          </a:p>
        </p:txBody>
      </p:sp>
      <p:sp>
        <p:nvSpPr>
          <p:cNvPr id="15" name="Скругленная прямоугольная выноска 14">
            <a:hlinkClick r:id="rId8" action="ppaction://hlinksldjump"/>
          </p:cNvPr>
          <p:cNvSpPr/>
          <p:nvPr/>
        </p:nvSpPr>
        <p:spPr>
          <a:xfrm>
            <a:off x="2285984" y="214290"/>
            <a:ext cx="1857388" cy="571504"/>
          </a:xfrm>
          <a:prstGeom prst="wedgeRoundRectCallout">
            <a:avLst>
              <a:gd name="adj1" fmla="val 73363"/>
              <a:gd name="adj2" fmla="val 234807"/>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8" action="ppaction://hlinksldjump"/>
              </a:rPr>
              <a:t>Юпитер</a:t>
            </a:r>
            <a:endParaRPr lang="ru-RU" sz="3200" b="1" dirty="0">
              <a:solidFill>
                <a:schemeClr val="tx1"/>
              </a:solidFill>
              <a:latin typeface="Times New Roman" pitchFamily="18" charset="0"/>
              <a:cs typeface="Times New Roman" pitchFamily="18" charset="0"/>
            </a:endParaRPr>
          </a:p>
        </p:txBody>
      </p:sp>
      <p:sp>
        <p:nvSpPr>
          <p:cNvPr id="16" name="Скругленная прямоугольная выноска 15">
            <a:hlinkClick r:id="rId9" action="ppaction://hlinksldjump"/>
          </p:cNvPr>
          <p:cNvSpPr/>
          <p:nvPr/>
        </p:nvSpPr>
        <p:spPr>
          <a:xfrm>
            <a:off x="3428992" y="4357694"/>
            <a:ext cx="1857388" cy="571504"/>
          </a:xfrm>
          <a:prstGeom prst="wedgeRoundRectCallout">
            <a:avLst>
              <a:gd name="adj1" fmla="val 73363"/>
              <a:gd name="adj2" fmla="val -419959"/>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9" action="ppaction://hlinksldjump"/>
              </a:rPr>
              <a:t>Сатурн</a:t>
            </a:r>
            <a:endParaRPr lang="ru-RU" sz="3200" b="1" dirty="0">
              <a:solidFill>
                <a:schemeClr val="tx1"/>
              </a:solidFill>
              <a:latin typeface="Times New Roman" pitchFamily="18" charset="0"/>
              <a:cs typeface="Times New Roman" pitchFamily="18" charset="0"/>
            </a:endParaRPr>
          </a:p>
        </p:txBody>
      </p:sp>
      <p:sp>
        <p:nvSpPr>
          <p:cNvPr id="17" name="Скругленная прямоугольная выноска 16"/>
          <p:cNvSpPr/>
          <p:nvPr/>
        </p:nvSpPr>
        <p:spPr>
          <a:xfrm>
            <a:off x="5572132" y="4357694"/>
            <a:ext cx="1428760" cy="571504"/>
          </a:xfrm>
          <a:prstGeom prst="wedgeRoundRectCallout">
            <a:avLst>
              <a:gd name="adj1" fmla="val 49732"/>
              <a:gd name="adj2" fmla="val -528266"/>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10" action="ppaction://hlinksldjump"/>
              </a:rPr>
              <a:t>Уран</a:t>
            </a:r>
            <a:endParaRPr lang="ru-RU" sz="3200" b="1" dirty="0">
              <a:solidFill>
                <a:schemeClr val="tx1"/>
              </a:solidFill>
              <a:latin typeface="Times New Roman" pitchFamily="18" charset="0"/>
              <a:cs typeface="Times New Roman" pitchFamily="18" charset="0"/>
            </a:endParaRPr>
          </a:p>
        </p:txBody>
      </p:sp>
      <p:sp>
        <p:nvSpPr>
          <p:cNvPr id="18" name="Скругленная прямоугольная выноска 17"/>
          <p:cNvSpPr/>
          <p:nvPr/>
        </p:nvSpPr>
        <p:spPr>
          <a:xfrm>
            <a:off x="7286644" y="4357694"/>
            <a:ext cx="1643106" cy="571504"/>
          </a:xfrm>
          <a:prstGeom prst="wedgeRoundRectCallout">
            <a:avLst>
              <a:gd name="adj1" fmla="val 11125"/>
              <a:gd name="adj2" fmla="val -735035"/>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11" action="ppaction://hlinksldjump"/>
              </a:rPr>
              <a:t>Плутон</a:t>
            </a:r>
            <a:endParaRPr lang="ru-RU" sz="3200" b="1" dirty="0">
              <a:solidFill>
                <a:schemeClr val="tx1"/>
              </a:solidFill>
              <a:latin typeface="Times New Roman" pitchFamily="18" charset="0"/>
              <a:cs typeface="Times New Roman" pitchFamily="18" charset="0"/>
            </a:endParaRPr>
          </a:p>
        </p:txBody>
      </p:sp>
      <p:sp>
        <p:nvSpPr>
          <p:cNvPr id="19" name="Скругленная прямоугольная выноска 18">
            <a:hlinkClick r:id="rId12" action="ppaction://hlinksldjump"/>
          </p:cNvPr>
          <p:cNvSpPr/>
          <p:nvPr/>
        </p:nvSpPr>
        <p:spPr>
          <a:xfrm>
            <a:off x="4357686" y="214290"/>
            <a:ext cx="1857388" cy="571504"/>
          </a:xfrm>
          <a:prstGeom prst="wedgeRoundRectCallout">
            <a:avLst>
              <a:gd name="adj1" fmla="val 118807"/>
              <a:gd name="adj2" fmla="val 18192"/>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12" action="ppaction://hlinksldjump"/>
              </a:rPr>
              <a:t>Нептун</a:t>
            </a:r>
            <a:endParaRPr lang="ru-RU" sz="3200" b="1" dirty="0">
              <a:solidFill>
                <a:schemeClr val="tx1"/>
              </a:solidFill>
              <a:latin typeface="Times New Roman" pitchFamily="18" charset="0"/>
              <a:cs typeface="Times New Roman" pitchFamily="18" charset="0"/>
            </a:endParaRPr>
          </a:p>
        </p:txBody>
      </p:sp>
      <p:sp>
        <p:nvSpPr>
          <p:cNvPr id="20" name="Скругленная прямоугольная выноска 19"/>
          <p:cNvSpPr/>
          <p:nvPr/>
        </p:nvSpPr>
        <p:spPr>
          <a:xfrm>
            <a:off x="3500430" y="5500702"/>
            <a:ext cx="5500726" cy="1071570"/>
          </a:xfrm>
          <a:prstGeom prst="wedgeRoundRectCallout">
            <a:avLst>
              <a:gd name="adj1" fmla="val -99107"/>
              <a:gd name="adj2" fmla="val 44612"/>
              <a:gd name="adj3" fmla="val 16667"/>
            </a:avLst>
          </a:prstGeom>
          <a:solidFill>
            <a:schemeClr val="bg1"/>
          </a:soli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tx1"/>
                </a:solidFill>
                <a:latin typeface="Times New Roman" pitchFamily="18" charset="0"/>
                <a:cs typeface="Times New Roman" pitchFamily="18" charset="0"/>
                <a:hlinkClick r:id="rId13" action="ppaction://hlinksldjump"/>
              </a:rPr>
              <a:t>Малые тела Солнечной системы</a:t>
            </a:r>
            <a:endParaRPr lang="ru-RU" sz="32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2" name="Picture 4" descr="http://lugaru.my1.ru/_fr/0/9420032.jpg"/>
          <p:cNvPicPr>
            <a:picLocks noChangeAspect="1" noChangeArrowheads="1"/>
          </p:cNvPicPr>
          <p:nvPr/>
        </p:nvPicPr>
        <p:blipFill>
          <a:blip r:embed="rId5"/>
          <a:srcRect/>
          <a:stretch>
            <a:fillRect/>
          </a:stretch>
        </p:blipFill>
        <p:spPr bwMode="auto">
          <a:xfrm>
            <a:off x="3214677" y="500042"/>
            <a:ext cx="5810290" cy="4357718"/>
          </a:xfrm>
          <a:prstGeom prst="roundRect">
            <a:avLst/>
          </a:prstGeom>
          <a:noFill/>
          <a:effectLst>
            <a:softEdge rad="127000"/>
          </a:effectLst>
        </p:spPr>
      </p:pic>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4879км</a:t>
            </a:r>
            <a:endParaRPr lang="ru-RU" sz="6000" b="1" dirty="0">
              <a:solidFill>
                <a:schemeClr val="tx1"/>
              </a:solidFill>
              <a:latin typeface="Times New Roman" pitchFamily="18" charset="0"/>
              <a:cs typeface="Times New Roman" pitchFamily="18" charset="0"/>
            </a:endParaRPr>
          </a:p>
        </p:txBody>
      </p:sp>
      <p:grpSp>
        <p:nvGrpSpPr>
          <p:cNvPr id="16" name="Группа 15"/>
          <p:cNvGrpSpPr/>
          <p:nvPr/>
        </p:nvGrpSpPr>
        <p:grpSpPr>
          <a:xfrm>
            <a:off x="3929058" y="642918"/>
            <a:ext cx="3929090" cy="928694"/>
            <a:chOff x="3929058" y="642918"/>
            <a:chExt cx="3929090" cy="928694"/>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714876" y="665832"/>
            <a:ext cx="2667017" cy="905780"/>
          </p:xfrm>
          <a:graphic>
            <a:graphicData uri="http://schemas.openxmlformats.org/presentationml/2006/ole">
              <mc:AlternateContent xmlns:mc="http://schemas.openxmlformats.org/markup-compatibility/2006">
                <mc:Choice xmlns:v="urn:schemas-microsoft-com:vml" Requires="v">
                  <p:oleObj spid="_x0000_s17411" name="Формула" r:id="rId6" imgW="672840" imgH="228600" progId="Equation.3">
                    <p:embed/>
                  </p:oleObj>
                </mc:Choice>
                <mc:Fallback>
                  <p:oleObj name="Формула" r:id="rId6" imgW="67284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665832"/>
                          <a:ext cx="2667017" cy="905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Прямоугольная выноска 16"/>
          <p:cNvSpPr/>
          <p:nvPr/>
        </p:nvSpPr>
        <p:spPr>
          <a:xfrm>
            <a:off x="3929058" y="642918"/>
            <a:ext cx="4071966" cy="3643338"/>
          </a:xfrm>
          <a:prstGeom prst="wedgeRectCallout">
            <a:avLst>
              <a:gd name="adj1" fmla="val -75764"/>
              <a:gd name="adj2" fmla="val 1153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schemeClr val="tx1"/>
                </a:solidFill>
                <a:latin typeface="Times New Roman" pitchFamily="18" charset="0"/>
                <a:cs typeface="Times New Roman" pitchFamily="18" charset="0"/>
              </a:rPr>
              <a:t>Температура, на стороне обращенной к Солнцу </a:t>
            </a:r>
            <a:r>
              <a:rPr lang="ru-RU" sz="2400" dirty="0" smtClean="0">
                <a:solidFill>
                  <a:schemeClr val="tx1"/>
                </a:solidFill>
                <a:latin typeface="Times New Roman" pitchFamily="18" charset="0"/>
                <a:cs typeface="Times New Roman" pitchFamily="18" charset="0"/>
              </a:rPr>
              <a:t>около </a:t>
            </a:r>
            <a:r>
              <a:rPr lang="ru-RU" sz="2400" dirty="0">
                <a:solidFill>
                  <a:schemeClr val="tx1"/>
                </a:solidFill>
                <a:latin typeface="Times New Roman" pitchFamily="18" charset="0"/>
                <a:cs typeface="Times New Roman" pitchFamily="18" charset="0"/>
              </a:rPr>
              <a:t>430° C. Но в тоже время на обратной стороне она может опускаться до -163° C. Из-за низкого наклона оси, полюса никогда не получают солнечного света и имеют температуру -183° C.</a:t>
            </a:r>
            <a:endParaRPr lang="ru-RU" sz="2400" b="1" dirty="0">
              <a:solidFill>
                <a:schemeClr val="tx1"/>
              </a:solidFill>
              <a:latin typeface="Times New Roman" pitchFamily="18" charset="0"/>
              <a:cs typeface="Times New Roman" pitchFamily="18" charset="0"/>
            </a:endParaRPr>
          </a:p>
        </p:txBody>
      </p:sp>
      <p:grpSp>
        <p:nvGrpSpPr>
          <p:cNvPr id="20" name="Группа 19"/>
          <p:cNvGrpSpPr/>
          <p:nvPr/>
        </p:nvGrpSpPr>
        <p:grpSpPr>
          <a:xfrm>
            <a:off x="3929058" y="571480"/>
            <a:ext cx="4643470" cy="2786082"/>
            <a:chOff x="3643306" y="3214686"/>
            <a:chExt cx="4143404" cy="2786082"/>
          </a:xfrm>
        </p:grpSpPr>
        <p:sp>
          <p:nvSpPr>
            <p:cNvPr id="19" name="Прямоугольная выноска 18"/>
            <p:cNvSpPr/>
            <p:nvPr/>
          </p:nvSpPr>
          <p:spPr>
            <a:xfrm>
              <a:off x="3643306" y="3214686"/>
              <a:ext cx="4143404" cy="2786082"/>
            </a:xfrm>
            <a:prstGeom prst="wedgeRectCallout">
              <a:avLst>
                <a:gd name="adj1" fmla="val -71785"/>
                <a:gd name="adj2" fmla="val 5423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412" name="Picture 4" descr="http://z-sv.ru/wp-content/uploads/2012/09/Merkuriy-v-razreze.jpg"/>
            <p:cNvPicPr>
              <a:picLocks noChangeAspect="1" noChangeArrowheads="1"/>
            </p:cNvPicPr>
            <p:nvPr/>
          </p:nvPicPr>
          <p:blipFill>
            <a:blip r:embed="rId8"/>
            <a:srcRect/>
            <a:stretch>
              <a:fillRect/>
            </a:stretch>
          </p:blipFill>
          <p:spPr bwMode="auto">
            <a:xfrm>
              <a:off x="3643306" y="3214686"/>
              <a:ext cx="4141472" cy="2736330"/>
            </a:xfrm>
            <a:prstGeom prst="rect">
              <a:avLst/>
            </a:prstGeom>
            <a:noFill/>
          </p:spPr>
        </p:pic>
      </p:grpSp>
      <p:sp>
        <p:nvSpPr>
          <p:cNvPr id="21" name="Прямоугольная выноска 20"/>
          <p:cNvSpPr/>
          <p:nvPr/>
        </p:nvSpPr>
        <p:spPr>
          <a:xfrm>
            <a:off x="3929058" y="571480"/>
            <a:ext cx="4143404" cy="1071570"/>
          </a:xfrm>
          <a:prstGeom prst="wedgeRectCallout">
            <a:avLst>
              <a:gd name="adj1" fmla="val -73799"/>
              <a:gd name="adj2" fmla="val 296180"/>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Отсутствует</a:t>
            </a:r>
            <a:endParaRPr lang="ru-RU" sz="28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57,91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786346" cy="4786346"/>
          </a:xfrm>
          <a:prstGeom prst="wedgeRectCallout">
            <a:avLst>
              <a:gd name="adj1" fmla="val -73745"/>
              <a:gd name="adj2" fmla="val 5723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latin typeface="Times New Roman" pitchFamily="18" charset="0"/>
                <a:cs typeface="Times New Roman" pitchFamily="18" charset="0"/>
              </a:rPr>
              <a:t>Из-за того, что орбита Меркурия проходит в очень близком от Солнца расстояние, под воздействием приливных сил Солнца Меркурий находился в резонансной западне. Измеренный в 1965 году период его обращения вокруг Солнца (87, 95 земных суток) относится к периоду вращения вокруг оси (58, 65 земных суток) как 3/2. Три полных оборота вокруг оси Меркурий завершает за 176 суток. За тот же срок планета совершает два оборота вокруг Солнца. Таким образом, Меркурий занимает относительно Солнца то же самое положение на орбите, и ориентировка планеты остаётся </a:t>
            </a:r>
            <a:r>
              <a:rPr lang="ru-RU" sz="2000" dirty="0" smtClean="0">
                <a:solidFill>
                  <a:schemeClr val="tx1"/>
                </a:solidFill>
                <a:latin typeface="Times New Roman" pitchFamily="18" charset="0"/>
                <a:cs typeface="Times New Roman" pitchFamily="18" charset="0"/>
              </a:rPr>
              <a:t>прежней.</a:t>
            </a:r>
            <a:endParaRPr lang="ru-RU" sz="2000" dirty="0">
              <a:solidFill>
                <a:schemeClr val="tx1"/>
              </a:solidFill>
            </a:endParaRPr>
          </a:p>
        </p:txBody>
      </p:sp>
      <p:sp>
        <p:nvSpPr>
          <p:cNvPr id="25" name="Прямоугольная выноска 24"/>
          <p:cNvSpPr/>
          <p:nvPr/>
        </p:nvSpPr>
        <p:spPr>
          <a:xfrm>
            <a:off x="3929058" y="500042"/>
            <a:ext cx="4643470" cy="4643470"/>
          </a:xfrm>
          <a:prstGeom prst="wedgeRectCallout">
            <a:avLst>
              <a:gd name="adj1" fmla="val -30680"/>
              <a:gd name="adj2" fmla="val 58749"/>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a:solidFill>
                  <a:schemeClr val="tx1"/>
                </a:solidFill>
                <a:latin typeface="Times New Roman" pitchFamily="18" charset="0"/>
                <a:cs typeface="Times New Roman" pitchFamily="18" charset="0"/>
              </a:rPr>
              <a:t>Солнечный день на Меркурии продолжается 176 земных дня, то есть - равный 2 </a:t>
            </a:r>
            <a:r>
              <a:rPr lang="ru-RU" sz="2000" dirty="0" err="1">
                <a:solidFill>
                  <a:schemeClr val="tx1"/>
                </a:solidFill>
                <a:latin typeface="Times New Roman" pitchFamily="18" charset="0"/>
                <a:cs typeface="Times New Roman" pitchFamily="18" charset="0"/>
              </a:rPr>
              <a:t>меркурианских</a:t>
            </a:r>
            <a:r>
              <a:rPr lang="ru-RU" sz="2000" dirty="0">
                <a:solidFill>
                  <a:schemeClr val="tx1"/>
                </a:solidFill>
                <a:latin typeface="Times New Roman" pitchFamily="18" charset="0"/>
                <a:cs typeface="Times New Roman" pitchFamily="18" charset="0"/>
              </a:rPr>
              <a:t> года. Это явление происходит из-за специфической особенности между циклом оборота планеты вокруг оси и вокруг Солнца.</a:t>
            </a:r>
          </a:p>
          <a:p>
            <a:r>
              <a:rPr lang="ru-RU" sz="2000" dirty="0">
                <a:solidFill>
                  <a:schemeClr val="tx1"/>
                </a:solidFill>
                <a:latin typeface="Times New Roman" pitchFamily="18" charset="0"/>
                <a:cs typeface="Times New Roman" pitchFamily="18" charset="0"/>
              </a:rPr>
              <a:t>День и ночь на Меркурии составляют 88 дней, то есть равны году планеты. В некоторых местах Солнце после восхода внезапно останавливается, поворачивает обратно и входит в тот же самую точку, где взошло. Но спустя несколько земных суток Солнце восходит снова в той же точке и уже надолго.</a:t>
            </a:r>
          </a:p>
          <a:p>
            <a:pPr algn="ctr"/>
            <a:endParaRPr lang="ru-RU"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929058" y="500042"/>
            <a:ext cx="4286280" cy="1214446"/>
          </a:xfrm>
          <a:prstGeom prst="wedgeRectCallout">
            <a:avLst>
              <a:gd name="adj1" fmla="val 41526"/>
              <a:gd name="adj2" fmla="val 364833"/>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Не имеет.</a:t>
            </a:r>
            <a:endParaRPr lang="ru-RU" sz="2400" dirty="0">
              <a:solidFill>
                <a:schemeClr val="tx1"/>
              </a:solidFill>
              <a:latin typeface="Times New Roman" pitchFamily="18" charset="0"/>
              <a:cs typeface="Times New Roman" pitchFamily="18" charset="0"/>
            </a:endParaRPr>
          </a:p>
        </p:txBody>
      </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5,4 </a:t>
            </a:r>
            <a:r>
              <a:rPr lang="ru-RU" sz="3200" dirty="0">
                <a:solidFill>
                  <a:schemeClr val="tx1"/>
                </a:solidFill>
                <a:latin typeface="Times New Roman" pitchFamily="18" charset="0"/>
                <a:cs typeface="Times New Roman" pitchFamily="18" charset="0"/>
              </a:rPr>
              <a:t>г/см³</a:t>
            </a:r>
          </a:p>
        </p:txBody>
      </p:sp>
      <p:sp>
        <p:nvSpPr>
          <p:cNvPr id="29" name="Управляющая кнопка: домой 28">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6"/>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9"/>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0"/>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500" fill="hold"/>
                                        <p:tgtEl>
                                          <p:spTgt spid="23"/>
                                        </p:tgtEl>
                                        <p:attrNameLst>
                                          <p:attrName>ppt_w</p:attrName>
                                        </p:attrNameLst>
                                      </p:cBhvr>
                                      <p:tavLst>
                                        <p:tav tm="0">
                                          <p:val>
                                            <p:fltVal val="0"/>
                                          </p:val>
                                        </p:tav>
                                        <p:tav tm="100000">
                                          <p:val>
                                            <p:strVal val="#ppt_w"/>
                                          </p:val>
                                        </p:tav>
                                      </p:tavLst>
                                    </p:anim>
                                    <p:anim calcmode="lin" valueType="num">
                                      <p:cBhvr>
                                        <p:cTn id="80" dur="500" fill="hold"/>
                                        <p:tgtEl>
                                          <p:spTgt spid="23"/>
                                        </p:tgtEl>
                                        <p:attrNameLst>
                                          <p:attrName>ppt_h</p:attrName>
                                        </p:attrNameLst>
                                      </p:cBhvr>
                                      <p:tavLst>
                                        <p:tav tm="0">
                                          <p:val>
                                            <p:fltVal val="0"/>
                                          </p:val>
                                        </p:tav>
                                        <p:tav tm="100000">
                                          <p:val>
                                            <p:strVal val="#ppt_h"/>
                                          </p:val>
                                        </p:tav>
                                      </p:tavLst>
                                    </p:anim>
                                    <p:animEffect transition="in" filter="fade">
                                      <p:cBhvr>
                                        <p:cTn id="81" dur="500"/>
                                        <p:tgtEl>
                                          <p:spTgt spid="2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6" restart="whenNotActive" fill="hold" evtFilter="cancelBubble" nodeType="interactiveSeq">
                <p:stCondLst>
                  <p:cond evt="onClick" delay="0">
                    <p:tgtEl>
                      <p:spTgt spid="11"/>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98" restart="whenNotActive" fill="hold" evtFilter="cancelBubble" nodeType="interactiveSeq">
                <p:stCondLst>
                  <p:cond evt="onClick" delay="0">
                    <p:tgtEl>
                      <p:spTgt spid="12"/>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animEffect transition="in" filter="fade">
                                      <p:cBhvr>
                                        <p:cTn id="105" dur="500"/>
                                        <p:tgtEl>
                                          <p:spTgt spid="25"/>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10" restart="whenNotActive" fill="hold" evtFilter="cancelBubble" nodeType="interactiveSeq">
                <p:stCondLst>
                  <p:cond evt="onClick" delay="0">
                    <p:tgtEl>
                      <p:spTgt spid="28"/>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animEffect transition="in" filter="fade">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25" grpId="0" animBg="1"/>
      <p:bldP spid="25" grpId="1" animBg="1"/>
      <p:bldP spid="26" grpId="0" animBg="1"/>
      <p:bldP spid="2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33800" name="Picture 8" descr="http://www.astrosurf.com/ramicourt/mapage/bv000005.jpg"/>
          <p:cNvPicPr>
            <a:picLocks noChangeAspect="1" noChangeArrowheads="1"/>
          </p:cNvPicPr>
          <p:nvPr/>
        </p:nvPicPr>
        <p:blipFill>
          <a:blip r:embed="rId5"/>
          <a:srcRect/>
          <a:stretch>
            <a:fillRect/>
          </a:stretch>
        </p:blipFill>
        <p:spPr bwMode="auto">
          <a:xfrm>
            <a:off x="4143372" y="214290"/>
            <a:ext cx="4071966" cy="5264765"/>
          </a:xfrm>
          <a:prstGeom prst="rect">
            <a:avLst/>
          </a:prstGeom>
          <a:noFill/>
          <a:effectLst>
            <a:softEdge rad="317500"/>
          </a:effectLst>
        </p:spPr>
      </p:pic>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12104км</a:t>
            </a:r>
            <a:endParaRPr lang="ru-RU" sz="6000" b="1" dirty="0">
              <a:solidFill>
                <a:schemeClr val="tx1"/>
              </a:solidFill>
              <a:latin typeface="Times New Roman" pitchFamily="18" charset="0"/>
              <a:cs typeface="Times New Roman" pitchFamily="18" charset="0"/>
            </a:endParaRPr>
          </a:p>
        </p:txBody>
      </p:sp>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689475" y="665163"/>
            <a:ext cx="2717800" cy="906462"/>
          </p:xfrm>
          <a:graphic>
            <a:graphicData uri="http://schemas.openxmlformats.org/presentationml/2006/ole">
              <mc:AlternateContent xmlns:mc="http://schemas.openxmlformats.org/markup-compatibility/2006">
                <mc:Choice xmlns:v="urn:schemas-microsoft-com:vml" Requires="v">
                  <p:oleObj spid="_x0000_s33795" name="Формула" r:id="rId6" imgW="685800" imgH="228600" progId="Equation.3">
                    <p:embed/>
                  </p:oleObj>
                </mc:Choice>
                <mc:Fallback>
                  <p:oleObj name="Формула" r:id="rId6" imgW="68580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9475" y="665163"/>
                          <a:ext cx="2717800"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7" name="Прямоугольная выноска 16"/>
          <p:cNvSpPr/>
          <p:nvPr/>
        </p:nvSpPr>
        <p:spPr>
          <a:xfrm>
            <a:off x="3929058" y="642918"/>
            <a:ext cx="4286280" cy="1214446"/>
          </a:xfrm>
          <a:prstGeom prst="wedgeRectCallout">
            <a:avLst>
              <a:gd name="adj1" fmla="val -75764"/>
              <a:gd name="adj2" fmla="val 12722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latin typeface="Times New Roman" pitchFamily="18" charset="0"/>
                <a:cs typeface="Times New Roman" pitchFamily="18" charset="0"/>
              </a:rPr>
              <a:t> </a:t>
            </a:r>
            <a:r>
              <a:rPr lang="ru-RU" sz="2800" dirty="0" smtClean="0">
                <a:solidFill>
                  <a:schemeClr val="tx1"/>
                </a:solidFill>
                <a:latin typeface="Times New Roman" pitchFamily="18" charset="0"/>
                <a:cs typeface="Times New Roman" pitchFamily="18" charset="0"/>
              </a:rPr>
              <a:t>Температура на поверхности  примерно </a:t>
            </a:r>
          </a:p>
          <a:p>
            <a:pPr algn="ctr"/>
            <a:r>
              <a:rPr lang="ru-RU" sz="2800" dirty="0" smtClean="0">
                <a:solidFill>
                  <a:schemeClr val="tx1"/>
                </a:solidFill>
                <a:latin typeface="Times New Roman" pitchFamily="18" charset="0"/>
                <a:cs typeface="Times New Roman" pitchFamily="18" charset="0"/>
              </a:rPr>
              <a:t>464 °C. </a:t>
            </a:r>
            <a:endParaRPr lang="ru-RU" sz="2800" b="1" dirty="0">
              <a:solidFill>
                <a:schemeClr val="tx1"/>
              </a:solidFill>
              <a:latin typeface="Times New Roman" pitchFamily="18" charset="0"/>
              <a:cs typeface="Times New Roman" pitchFamily="18" charset="0"/>
            </a:endParaRPr>
          </a:p>
        </p:txBody>
      </p:sp>
      <p:grpSp>
        <p:nvGrpSpPr>
          <p:cNvPr id="31" name="Группа 30"/>
          <p:cNvGrpSpPr/>
          <p:nvPr/>
        </p:nvGrpSpPr>
        <p:grpSpPr>
          <a:xfrm>
            <a:off x="3786182" y="428604"/>
            <a:ext cx="4500593" cy="2885585"/>
            <a:chOff x="5500694" y="1857364"/>
            <a:chExt cx="4500593" cy="2885585"/>
          </a:xfrm>
        </p:grpSpPr>
        <p:sp>
          <p:nvSpPr>
            <p:cNvPr id="19" name="Прямоугольная выноска 18"/>
            <p:cNvSpPr/>
            <p:nvPr/>
          </p:nvSpPr>
          <p:spPr>
            <a:xfrm>
              <a:off x="5500694" y="1857364"/>
              <a:ext cx="4500593" cy="2885585"/>
            </a:xfrm>
            <a:prstGeom prst="wedgeRectCallout">
              <a:avLst>
                <a:gd name="adj1" fmla="val -71785"/>
                <a:gd name="adj2" fmla="val 5423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3798" name="Picture 6" descr="http://astro-azbuka.ru/assets/images/5/ven_3.jpg"/>
            <p:cNvPicPr>
              <a:picLocks noChangeAspect="1" noChangeArrowheads="1"/>
            </p:cNvPicPr>
            <p:nvPr/>
          </p:nvPicPr>
          <p:blipFill>
            <a:blip r:embed="rId8"/>
            <a:srcRect/>
            <a:stretch>
              <a:fillRect/>
            </a:stretch>
          </p:blipFill>
          <p:spPr bwMode="auto">
            <a:xfrm>
              <a:off x="5643570" y="2071678"/>
              <a:ext cx="4298766" cy="2333616"/>
            </a:xfrm>
            <a:prstGeom prst="rect">
              <a:avLst/>
            </a:prstGeom>
            <a:noFill/>
          </p:spPr>
        </p:pic>
      </p:grpSp>
      <p:sp>
        <p:nvSpPr>
          <p:cNvPr id="21" name="Прямоугольная выноска 20"/>
          <p:cNvSpPr/>
          <p:nvPr/>
        </p:nvSpPr>
        <p:spPr>
          <a:xfrm>
            <a:off x="3929058" y="285728"/>
            <a:ext cx="4929222" cy="5143536"/>
          </a:xfrm>
          <a:prstGeom prst="wedgeRectCallout">
            <a:avLst>
              <a:gd name="adj1" fmla="val -71041"/>
              <a:gd name="adj2" fmla="val 27301"/>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a:t>
            </a:r>
            <a:r>
              <a:rPr lang="ru-RU" sz="2000" dirty="0" smtClean="0">
                <a:solidFill>
                  <a:schemeClr val="tx1"/>
                </a:solidFill>
                <a:latin typeface="Times New Roman" pitchFamily="18" charset="0"/>
                <a:cs typeface="Times New Roman" pitchFamily="18" charset="0"/>
              </a:rPr>
              <a:t>тмосфера состоит в основном из углекислого газа, с облаками серных кислотных капелек. Небольшое количество следов воды было обнаружено в атмосфере. Давление атмосферы в 90 раз больше земного, а плотность превышает в 50 раз. Нагретая поверхность планеты испускает инфракрасные лучи, которые не пропускаются  наружу атмосферой. Поэтому на Венере очень жарко, т.к. создается парниковый эффект. </a:t>
            </a:r>
            <a:r>
              <a:rPr lang="ru-RU" sz="2000" dirty="0" smtClean="0">
                <a:solidFill>
                  <a:schemeClr val="tx1"/>
                </a:solidFill>
              </a:rPr>
              <a:t> </a:t>
            </a:r>
            <a:r>
              <a:rPr lang="ru-RU" sz="2000" dirty="0" smtClean="0">
                <a:solidFill>
                  <a:schemeClr val="tx1"/>
                </a:solidFill>
                <a:latin typeface="Times New Roman" pitchFamily="18" charset="0"/>
                <a:cs typeface="Times New Roman" pitchFamily="18" charset="0"/>
              </a:rPr>
              <a:t>Облачный покров Венеры вращается с запада на восток с периодом в 4 Земных дня. Это значит, что на уровне облачного покрова дуют сильные ветры со скоростью около 100 метров в секунду.</a:t>
            </a:r>
            <a:endParaRPr lang="ru-RU" sz="20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108 млн.км.</a:t>
            </a:r>
            <a:endParaRPr lang="ru-RU" sz="2800"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929058" y="500042"/>
            <a:ext cx="4286280" cy="1214446"/>
          </a:xfrm>
          <a:prstGeom prst="wedgeRectCallout">
            <a:avLst>
              <a:gd name="adj1" fmla="val 41526"/>
              <a:gd name="adj2" fmla="val 364833"/>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Не имеет.</a:t>
            </a:r>
            <a:endParaRPr lang="ru-RU" sz="2400" dirty="0">
              <a:solidFill>
                <a:schemeClr val="tx1"/>
              </a:solidFill>
              <a:latin typeface="Times New Roman" pitchFamily="18" charset="0"/>
              <a:cs typeface="Times New Roman" pitchFamily="18" charset="0"/>
            </a:endParaRPr>
          </a:p>
        </p:txBody>
      </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5,16 </a:t>
            </a:r>
            <a:r>
              <a:rPr lang="ru-RU" sz="3200" dirty="0">
                <a:solidFill>
                  <a:schemeClr val="tx1"/>
                </a:solidFill>
                <a:latin typeface="Times New Roman" pitchFamily="18" charset="0"/>
                <a:cs typeface="Times New Roman" pitchFamily="18" charset="0"/>
              </a:rPr>
              <a:t>г/см³</a:t>
            </a:r>
          </a:p>
        </p:txBody>
      </p:sp>
      <p:sp>
        <p:nvSpPr>
          <p:cNvPr id="23" name="Прямоугольная выноска 22"/>
          <p:cNvSpPr/>
          <p:nvPr/>
        </p:nvSpPr>
        <p:spPr>
          <a:xfrm>
            <a:off x="3929058" y="571480"/>
            <a:ext cx="4214842" cy="2643206"/>
          </a:xfrm>
          <a:prstGeom prst="wedgeRectCallout">
            <a:avLst>
              <a:gd name="adj1" fmla="val -74587"/>
              <a:gd name="adj2" fmla="val 14667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обращения вокруг Солнца равен 224,7 суток; средняя орбитальная скорость — 35 км/с. Год на Венере (орбитальный период) составляет приблизительно 225 Земных дней, в то время как период вращения планеты составляет 243 Земных дня. </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143404" cy="1928826"/>
          </a:xfrm>
          <a:prstGeom prst="wedgeRectCallout">
            <a:avLst>
              <a:gd name="adj1" fmla="val -32038"/>
              <a:gd name="adj2" fmla="val 20826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День Венеры приблизительно равен 117 Земных дней. Венера вращается с востока на запад, а Земля с запада на восток. На Венере Солнце восходит на западе и заходит на востоке. </a:t>
            </a:r>
            <a:endParaRPr lang="ru-RU" sz="2000" dirty="0">
              <a:solidFill>
                <a:schemeClr val="tx1"/>
              </a:solidFill>
              <a:latin typeface="Times New Roman" pitchFamily="18" charset="0"/>
              <a:cs typeface="Times New Roman" pitchFamily="18" charset="0"/>
            </a:endParaRPr>
          </a:p>
        </p:txBody>
      </p:sp>
      <p:sp>
        <p:nvSpPr>
          <p:cNvPr id="29" name="Управляющая кнопка: домой 28">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6" grpId="0" animBg="1"/>
      <p:bldP spid="26" grpId="1"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34822" name="Picture 6" descr="http://www.radionetplus.ru/uploads/posts/2013-04/thumbs/1365740944_planeta-zemlya-12.jpg"/>
          <p:cNvPicPr>
            <a:picLocks noChangeAspect="1" noChangeArrowheads="1"/>
          </p:cNvPicPr>
          <p:nvPr/>
        </p:nvPicPr>
        <p:blipFill>
          <a:blip r:embed="rId5"/>
          <a:srcRect/>
          <a:stretch>
            <a:fillRect/>
          </a:stretch>
        </p:blipFill>
        <p:spPr bwMode="auto">
          <a:xfrm>
            <a:off x="3286116" y="1000108"/>
            <a:ext cx="5466525" cy="3414706"/>
          </a:xfrm>
          <a:prstGeom prst="rect">
            <a:avLst/>
          </a:prstGeom>
          <a:noFill/>
          <a:effectLst>
            <a:softEdge rad="63500"/>
          </a:effectLst>
        </p:spPr>
      </p:pic>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12750м</a:t>
            </a:r>
            <a:endParaRPr lang="ru-RU" sz="6000" b="1" dirty="0">
              <a:solidFill>
                <a:schemeClr val="tx1"/>
              </a:solidFill>
              <a:latin typeface="Times New Roman" pitchFamily="18" charset="0"/>
              <a:cs typeface="Times New Roman" pitchFamily="18" charset="0"/>
            </a:endParaRPr>
          </a:p>
        </p:txBody>
      </p:sp>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665663" y="665163"/>
            <a:ext cx="2767012" cy="906462"/>
          </p:xfrm>
          <a:graphic>
            <a:graphicData uri="http://schemas.openxmlformats.org/presentationml/2006/ole">
              <mc:AlternateContent xmlns:mc="http://schemas.openxmlformats.org/markup-compatibility/2006">
                <mc:Choice xmlns:v="urn:schemas-microsoft-com:vml" Requires="v">
                  <p:oleObj spid="_x0000_s34819" name="Формула" r:id="rId6" imgW="698400" imgH="228600" progId="Equation.3">
                    <p:embed/>
                  </p:oleObj>
                </mc:Choice>
                <mc:Fallback>
                  <p:oleObj name="Формула" r:id="rId6" imgW="69840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665163"/>
                          <a:ext cx="2767012"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5,5 </a:t>
            </a:r>
            <a:r>
              <a:rPr lang="ru-RU" sz="3200" dirty="0">
                <a:solidFill>
                  <a:schemeClr val="tx1"/>
                </a:solidFill>
                <a:latin typeface="Times New Roman" pitchFamily="18" charset="0"/>
                <a:cs typeface="Times New Roman" pitchFamily="18" charset="0"/>
              </a:rPr>
              <a:t>г/см³</a:t>
            </a:r>
          </a:p>
        </p:txBody>
      </p:sp>
      <p:sp>
        <p:nvSpPr>
          <p:cNvPr id="17" name="Прямоугольная выноска 16"/>
          <p:cNvSpPr/>
          <p:nvPr/>
        </p:nvSpPr>
        <p:spPr>
          <a:xfrm>
            <a:off x="3786182" y="714356"/>
            <a:ext cx="4214842" cy="3286148"/>
          </a:xfrm>
          <a:prstGeom prst="wedgeRectCallout">
            <a:avLst>
              <a:gd name="adj1" fmla="val -71287"/>
              <a:gd name="adj2" fmla="val 13177"/>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Последний раз самую низкую температуру на Земле</a:t>
            </a:r>
          </a:p>
          <a:p>
            <a:r>
              <a:rPr lang="ru-RU" sz="2000" dirty="0" smtClean="0">
                <a:solidFill>
                  <a:schemeClr val="tx1"/>
                </a:solidFill>
                <a:latin typeface="Times New Roman" pitchFamily="18" charset="0"/>
                <a:cs typeface="Times New Roman" pitchFamily="18" charset="0"/>
              </a:rPr>
              <a:t>зафиксировали в 1983 году, 21 июля в Антарктике на станции «Восток» температура упала до</a:t>
            </a:r>
          </a:p>
          <a:p>
            <a:r>
              <a:rPr lang="ru-RU" sz="2000" dirty="0" smtClean="0">
                <a:solidFill>
                  <a:schemeClr val="tx1"/>
                </a:solidFill>
                <a:latin typeface="Times New Roman" pitchFamily="18" charset="0"/>
                <a:cs typeface="Times New Roman" pitchFamily="18" charset="0"/>
              </a:rPr>
              <a:t> - 89,6 °С. Самая высокая температура, когда-либо зарегистрированная на Земле, была 70.7°C в Иране. Средняя температура на Земле 7,2 °C.</a:t>
            </a:r>
            <a:endParaRPr lang="ru-RU" sz="2000" dirty="0">
              <a:solidFill>
                <a:schemeClr val="tx1"/>
              </a:solidFill>
              <a:latin typeface="Times New Roman" pitchFamily="18" charset="0"/>
              <a:cs typeface="Times New Roman" pitchFamily="18" charset="0"/>
            </a:endParaRPr>
          </a:p>
        </p:txBody>
      </p:sp>
      <p:grpSp>
        <p:nvGrpSpPr>
          <p:cNvPr id="31" name="Группа 30"/>
          <p:cNvGrpSpPr/>
          <p:nvPr/>
        </p:nvGrpSpPr>
        <p:grpSpPr>
          <a:xfrm>
            <a:off x="3643306" y="428604"/>
            <a:ext cx="5115892" cy="3967937"/>
            <a:chOff x="-543892" y="3500438"/>
            <a:chExt cx="5115892" cy="3967937"/>
          </a:xfrm>
        </p:grpSpPr>
        <p:sp>
          <p:nvSpPr>
            <p:cNvPr id="19" name="Прямоугольная выноска 18"/>
            <p:cNvSpPr/>
            <p:nvPr/>
          </p:nvSpPr>
          <p:spPr>
            <a:xfrm>
              <a:off x="-543892" y="3500438"/>
              <a:ext cx="5115892" cy="3967937"/>
            </a:xfrm>
            <a:prstGeom prst="wedgeRectCallout">
              <a:avLst>
                <a:gd name="adj1" fmla="val -64692"/>
                <a:gd name="adj2" fmla="val 2716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820" name="Picture 4" descr="http://900igr.net/datas/geografija/Tektonika-plit/0004-004-Za-proshedshie-desjatiletija-tektonika-plit-znachitelno-izmenila-svoi.jpg"/>
            <p:cNvPicPr>
              <a:picLocks noChangeAspect="1" noChangeArrowheads="1"/>
            </p:cNvPicPr>
            <p:nvPr/>
          </p:nvPicPr>
          <p:blipFill>
            <a:blip r:embed="rId8"/>
            <a:srcRect/>
            <a:stretch>
              <a:fillRect/>
            </a:stretch>
          </p:blipFill>
          <p:spPr bwMode="auto">
            <a:xfrm>
              <a:off x="-428660" y="3714752"/>
              <a:ext cx="4762535" cy="3571901"/>
            </a:xfrm>
            <a:prstGeom prst="rect">
              <a:avLst/>
            </a:prstGeom>
            <a:noFill/>
          </p:spPr>
        </p:pic>
      </p:grpSp>
      <p:sp>
        <p:nvSpPr>
          <p:cNvPr id="21" name="Прямоугольная выноска 20"/>
          <p:cNvSpPr/>
          <p:nvPr/>
        </p:nvSpPr>
        <p:spPr>
          <a:xfrm>
            <a:off x="3286116" y="285728"/>
            <a:ext cx="5643602" cy="5286412"/>
          </a:xfrm>
          <a:prstGeom prst="wedgeRectCallout">
            <a:avLst>
              <a:gd name="adj1" fmla="val -57732"/>
              <a:gd name="adj2" fmla="val 25662"/>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Атмосфера имеет слоистую структуру от поверхности Земли вверх эти слои:</a:t>
            </a:r>
          </a:p>
          <a:p>
            <a:pPr>
              <a:buFont typeface="Wingdings" pitchFamily="2" charset="2"/>
              <a:buChar char="ü"/>
            </a:pPr>
            <a:r>
              <a:rPr lang="ru-RU" sz="2000" dirty="0" smtClean="0">
                <a:solidFill>
                  <a:schemeClr val="tx1"/>
                </a:solidFill>
                <a:latin typeface="Times New Roman" pitchFamily="18" charset="0"/>
                <a:cs typeface="Times New Roman" pitchFamily="18" charset="0"/>
              </a:rPr>
              <a:t>Тропосфера</a:t>
            </a:r>
          </a:p>
          <a:p>
            <a:pPr>
              <a:buFont typeface="Wingdings" pitchFamily="2" charset="2"/>
              <a:buChar char="ü"/>
            </a:pPr>
            <a:r>
              <a:rPr lang="ru-RU" sz="2000" dirty="0" smtClean="0">
                <a:solidFill>
                  <a:schemeClr val="tx1"/>
                </a:solidFill>
                <a:latin typeface="Times New Roman" pitchFamily="18" charset="0"/>
                <a:cs typeface="Times New Roman" pitchFamily="18" charset="0"/>
              </a:rPr>
              <a:t>Стратосфера</a:t>
            </a:r>
          </a:p>
          <a:p>
            <a:pPr>
              <a:buFont typeface="Wingdings" pitchFamily="2" charset="2"/>
              <a:buChar char="ü"/>
            </a:pPr>
            <a:r>
              <a:rPr lang="ru-RU" sz="2000" dirty="0" smtClean="0">
                <a:solidFill>
                  <a:schemeClr val="tx1"/>
                </a:solidFill>
                <a:latin typeface="Times New Roman" pitchFamily="18" charset="0"/>
                <a:cs typeface="Times New Roman" pitchFamily="18" charset="0"/>
              </a:rPr>
              <a:t>Мезосфера</a:t>
            </a:r>
          </a:p>
          <a:p>
            <a:pPr>
              <a:buFont typeface="Wingdings" pitchFamily="2" charset="2"/>
              <a:buChar char="ü"/>
            </a:pPr>
            <a:r>
              <a:rPr lang="ru-RU" sz="2000" dirty="0" smtClean="0">
                <a:solidFill>
                  <a:schemeClr val="tx1"/>
                </a:solidFill>
                <a:latin typeface="Times New Roman" pitchFamily="18" charset="0"/>
                <a:cs typeface="Times New Roman" pitchFamily="18" charset="0"/>
              </a:rPr>
              <a:t>Термосфера</a:t>
            </a:r>
          </a:p>
          <a:p>
            <a:pPr>
              <a:buFont typeface="Wingdings" pitchFamily="2" charset="2"/>
              <a:buChar char="ü"/>
            </a:pPr>
            <a:r>
              <a:rPr lang="ru-RU" sz="2000" dirty="0" smtClean="0">
                <a:solidFill>
                  <a:schemeClr val="tx1"/>
                </a:solidFill>
                <a:latin typeface="Times New Roman" pitchFamily="18" charset="0"/>
                <a:cs typeface="Times New Roman" pitchFamily="18" charset="0"/>
              </a:rPr>
              <a:t>Экзосфера. </a:t>
            </a:r>
          </a:p>
          <a:p>
            <a:r>
              <a:rPr lang="ru-RU" sz="2000" dirty="0" smtClean="0">
                <a:solidFill>
                  <a:schemeClr val="tx1"/>
                </a:solidFill>
                <a:latin typeface="Times New Roman" pitchFamily="18" charset="0"/>
                <a:cs typeface="Times New Roman" pitchFamily="18" charset="0"/>
              </a:rPr>
              <a:t>Состав % соотношении по объему:</a:t>
            </a:r>
          </a:p>
          <a:p>
            <a:r>
              <a:rPr lang="ru-RU" sz="2000" dirty="0" smtClean="0">
                <a:solidFill>
                  <a:schemeClr val="tx1"/>
                </a:solidFill>
                <a:latin typeface="Times New Roman" pitchFamily="18" charset="0"/>
                <a:cs typeface="Times New Roman" pitchFamily="18" charset="0"/>
              </a:rPr>
              <a:t>Азот  </a:t>
            </a:r>
            <a:r>
              <a:rPr lang="en-US" sz="2000" dirty="0" smtClean="0">
                <a:solidFill>
                  <a:schemeClr val="tx1"/>
                </a:solidFill>
                <a:latin typeface="Times New Roman" pitchFamily="18" charset="0"/>
                <a:cs typeface="Times New Roman" pitchFamily="18" charset="0"/>
              </a:rPr>
              <a:t>78,084</a:t>
            </a:r>
            <a:r>
              <a:rPr lang="ru-RU" sz="2000" dirty="0" smtClean="0">
                <a:solidFill>
                  <a:schemeClr val="tx1"/>
                </a:solidFill>
                <a:latin typeface="Times New Roman" pitchFamily="18" charset="0"/>
                <a:cs typeface="Times New Roman" pitchFamily="18" charset="0"/>
              </a:rPr>
              <a:t> Кислород  </a:t>
            </a:r>
            <a:r>
              <a:rPr lang="en-US" sz="2000" dirty="0" smtClean="0">
                <a:solidFill>
                  <a:schemeClr val="tx1"/>
                </a:solidFill>
                <a:latin typeface="Times New Roman" pitchFamily="18" charset="0"/>
                <a:cs typeface="Times New Roman" pitchFamily="18" charset="0"/>
              </a:rPr>
              <a:t>20,946</a:t>
            </a:r>
            <a:r>
              <a:rPr lang="ru-RU" sz="2000" dirty="0" smtClean="0">
                <a:solidFill>
                  <a:schemeClr val="tx1"/>
                </a:solidFill>
                <a:latin typeface="Times New Roman" pitchFamily="18" charset="0"/>
                <a:cs typeface="Times New Roman" pitchFamily="18" charset="0"/>
              </a:rPr>
              <a:t> Аргон </a:t>
            </a:r>
            <a:r>
              <a:rPr lang="en-US" sz="2000" dirty="0" err="1" smtClean="0">
                <a:solidFill>
                  <a:schemeClr val="tx1"/>
                </a:solidFill>
                <a:latin typeface="Times New Roman" pitchFamily="18" charset="0"/>
                <a:cs typeface="Times New Roman" pitchFamily="18" charset="0"/>
              </a:rPr>
              <a:t>Ar</a:t>
            </a:r>
            <a:r>
              <a:rPr lang="ru-RU" sz="2000" dirty="0" smtClean="0">
                <a:solidFill>
                  <a:schemeClr val="tx1"/>
                </a:solidFill>
                <a:latin typeface="Times New Roman" pitchFamily="18" charset="0"/>
                <a:cs typeface="Times New Roman" pitchFamily="18" charset="0"/>
              </a:rPr>
              <a:t> </a:t>
            </a:r>
            <a:r>
              <a:rPr lang="en-US" sz="2000" dirty="0" smtClean="0">
                <a:solidFill>
                  <a:schemeClr val="tx1"/>
                </a:solidFill>
                <a:latin typeface="Times New Roman" pitchFamily="18" charset="0"/>
                <a:cs typeface="Times New Roman" pitchFamily="18" charset="0"/>
              </a:rPr>
              <a:t>0,932</a:t>
            </a:r>
            <a:r>
              <a:rPr lang="ru-RU" sz="2000" dirty="0" smtClean="0">
                <a:solidFill>
                  <a:schemeClr val="tx1"/>
                </a:solidFill>
                <a:latin typeface="Times New Roman" pitchFamily="18" charset="0"/>
                <a:cs typeface="Times New Roman" pitchFamily="18" charset="0"/>
              </a:rPr>
              <a:t> Водяной пар  </a:t>
            </a:r>
            <a:r>
              <a:rPr lang="en-US" sz="2000" dirty="0" smtClean="0">
                <a:solidFill>
                  <a:schemeClr val="tx1"/>
                </a:solidFill>
                <a:latin typeface="Times New Roman" pitchFamily="18" charset="0"/>
                <a:cs typeface="Times New Roman" pitchFamily="18" charset="0"/>
              </a:rPr>
              <a:t>0,5-4</a:t>
            </a:r>
            <a:r>
              <a:rPr lang="ru-RU" sz="2000" dirty="0" smtClean="0">
                <a:solidFill>
                  <a:schemeClr val="tx1"/>
                </a:solidFill>
                <a:latin typeface="Times New Roman" pitchFamily="18" charset="0"/>
                <a:cs typeface="Times New Roman" pitchFamily="18" charset="0"/>
              </a:rPr>
              <a:t> Углекислый газ  </a:t>
            </a:r>
            <a:r>
              <a:rPr lang="en-US" sz="2000" dirty="0" smtClean="0">
                <a:solidFill>
                  <a:schemeClr val="tx1"/>
                </a:solidFill>
                <a:latin typeface="Times New Roman" pitchFamily="18" charset="0"/>
                <a:cs typeface="Times New Roman" pitchFamily="18" charset="0"/>
              </a:rPr>
              <a:t>0,032</a:t>
            </a:r>
            <a:r>
              <a:rPr lang="ru-RU" sz="2000" dirty="0" smtClean="0">
                <a:solidFill>
                  <a:schemeClr val="tx1"/>
                </a:solidFill>
                <a:latin typeface="Times New Roman" pitchFamily="18" charset="0"/>
                <a:cs typeface="Times New Roman" pitchFamily="18" charset="0"/>
              </a:rPr>
              <a:t> Неон </a:t>
            </a:r>
            <a:r>
              <a:rPr lang="en-US" sz="2000" dirty="0" smtClean="0">
                <a:solidFill>
                  <a:schemeClr val="tx1"/>
                </a:solidFill>
                <a:latin typeface="Times New Roman" pitchFamily="18" charset="0"/>
                <a:cs typeface="Times New Roman" pitchFamily="18" charset="0"/>
              </a:rPr>
              <a:t>1,818×10-3</a:t>
            </a:r>
            <a:r>
              <a:rPr lang="ru-RU" sz="2000" dirty="0" smtClean="0">
                <a:solidFill>
                  <a:schemeClr val="tx1"/>
                </a:solidFill>
                <a:latin typeface="Times New Roman" pitchFamily="18" charset="0"/>
                <a:cs typeface="Times New Roman" pitchFamily="18" charset="0"/>
              </a:rPr>
              <a:t> Гелий </a:t>
            </a:r>
            <a:r>
              <a:rPr lang="en-US" sz="2000" dirty="0" smtClean="0">
                <a:solidFill>
                  <a:schemeClr val="tx1"/>
                </a:solidFill>
                <a:latin typeface="Times New Roman" pitchFamily="18" charset="0"/>
                <a:cs typeface="Times New Roman" pitchFamily="18" charset="0"/>
              </a:rPr>
              <a:t>4,6×10-4</a:t>
            </a:r>
            <a:r>
              <a:rPr lang="ru-RU" sz="2000" dirty="0" smtClean="0">
                <a:solidFill>
                  <a:schemeClr val="tx1"/>
                </a:solidFill>
                <a:latin typeface="Times New Roman" pitchFamily="18" charset="0"/>
                <a:cs typeface="Times New Roman" pitchFamily="18" charset="0"/>
              </a:rPr>
              <a:t> Метан  </a:t>
            </a:r>
            <a:r>
              <a:rPr lang="en-US" sz="2000" dirty="0" smtClean="0">
                <a:solidFill>
                  <a:schemeClr val="tx1"/>
                </a:solidFill>
                <a:latin typeface="Times New Roman" pitchFamily="18" charset="0"/>
                <a:cs typeface="Times New Roman" pitchFamily="18" charset="0"/>
              </a:rPr>
              <a:t>1,7×10-4</a:t>
            </a:r>
            <a:r>
              <a:rPr lang="ru-RU" sz="2000" dirty="0" smtClean="0">
                <a:solidFill>
                  <a:schemeClr val="tx1"/>
                </a:solidFill>
                <a:latin typeface="Times New Roman" pitchFamily="18" charset="0"/>
                <a:cs typeface="Times New Roman" pitchFamily="18" charset="0"/>
              </a:rPr>
              <a:t> Криптон </a:t>
            </a:r>
            <a:r>
              <a:rPr lang="en-US" sz="2000" dirty="0" smtClean="0">
                <a:solidFill>
                  <a:schemeClr val="tx1"/>
                </a:solidFill>
                <a:latin typeface="Times New Roman" pitchFamily="18" charset="0"/>
                <a:cs typeface="Times New Roman" pitchFamily="18" charset="0"/>
              </a:rPr>
              <a:t>1,14×10-4</a:t>
            </a:r>
            <a:r>
              <a:rPr lang="ru-RU" sz="2000" dirty="0" smtClean="0">
                <a:solidFill>
                  <a:schemeClr val="tx1"/>
                </a:solidFill>
                <a:latin typeface="Times New Roman" pitchFamily="18" charset="0"/>
                <a:cs typeface="Times New Roman" pitchFamily="18" charset="0"/>
              </a:rPr>
              <a:t> Водород  </a:t>
            </a:r>
            <a:r>
              <a:rPr lang="en-US" sz="2000" dirty="0" smtClean="0">
                <a:solidFill>
                  <a:schemeClr val="tx1"/>
                </a:solidFill>
                <a:latin typeface="Times New Roman" pitchFamily="18" charset="0"/>
                <a:cs typeface="Times New Roman" pitchFamily="18" charset="0"/>
              </a:rPr>
              <a:t>5×10-5</a:t>
            </a:r>
            <a:r>
              <a:rPr lang="ru-RU" sz="2000" dirty="0" smtClean="0">
                <a:solidFill>
                  <a:schemeClr val="tx1"/>
                </a:solidFill>
                <a:latin typeface="Times New Roman" pitchFamily="18" charset="0"/>
                <a:cs typeface="Times New Roman" pitchFamily="18" charset="0"/>
              </a:rPr>
              <a:t> Ксенон  </a:t>
            </a:r>
            <a:r>
              <a:rPr lang="en-US" sz="2000" dirty="0" smtClean="0">
                <a:solidFill>
                  <a:schemeClr val="tx1"/>
                </a:solidFill>
                <a:latin typeface="Times New Roman" pitchFamily="18" charset="0"/>
                <a:cs typeface="Times New Roman" pitchFamily="18" charset="0"/>
              </a:rPr>
              <a:t>8,7×10-6</a:t>
            </a:r>
            <a:r>
              <a:rPr lang="ru-RU" sz="2000" dirty="0" smtClean="0">
                <a:solidFill>
                  <a:schemeClr val="tx1"/>
                </a:solidFill>
                <a:latin typeface="Times New Roman" pitchFamily="18" charset="0"/>
                <a:cs typeface="Times New Roman" pitchFamily="18" charset="0"/>
              </a:rPr>
              <a:t> Закись азота 5×10-5.</a:t>
            </a:r>
          </a:p>
          <a:p>
            <a:r>
              <a:rPr lang="ru-RU" sz="2000" dirty="0" smtClean="0">
                <a:solidFill>
                  <a:schemeClr val="tx1"/>
                </a:solidFill>
                <a:latin typeface="Times New Roman" pitchFamily="18" charset="0"/>
                <a:cs typeface="Times New Roman" pitchFamily="18" charset="0"/>
              </a:rPr>
              <a:t>Нормальное атмосферное давление 760 </a:t>
            </a:r>
            <a:r>
              <a:rPr lang="ru-RU" sz="2000" dirty="0" err="1" smtClean="0">
                <a:solidFill>
                  <a:schemeClr val="tx1"/>
                </a:solidFill>
                <a:latin typeface="Times New Roman" pitchFamily="18" charset="0"/>
                <a:cs typeface="Times New Roman" pitchFamily="18" charset="0"/>
              </a:rPr>
              <a:t>мм.рт.ст</a:t>
            </a:r>
            <a:r>
              <a:rPr lang="ru-RU" sz="2000" dirty="0" smtClean="0">
                <a:solidFill>
                  <a:schemeClr val="tx1"/>
                </a:solidFill>
                <a:latin typeface="Times New Roman" pitchFamily="18" charset="0"/>
                <a:cs typeface="Times New Roman" pitchFamily="18" charset="0"/>
              </a:rPr>
              <a:t>. (101325 Па). При 20 °C, 101,325 кПа и сухом воздухе плотность атмосферы составляет 1,2041 </a:t>
            </a:r>
            <a:r>
              <a:rPr lang="ru-RU" sz="2000" baseline="30000" dirty="0" smtClean="0">
                <a:solidFill>
                  <a:schemeClr val="tx1"/>
                </a:solidFill>
                <a:latin typeface="Times New Roman" pitchFamily="18" charset="0"/>
                <a:cs typeface="Times New Roman" pitchFamily="18" charset="0"/>
              </a:rPr>
              <a:t>кг</a:t>
            </a:r>
            <a:r>
              <a:rPr lang="ru-RU" sz="2000" dirty="0" smtClean="0">
                <a:solidFill>
                  <a:schemeClr val="tx1"/>
                </a:solidFill>
                <a:latin typeface="Times New Roman" pitchFamily="18" charset="0"/>
                <a:cs typeface="Times New Roman" pitchFamily="18" charset="0"/>
              </a:rPr>
              <a:t>⁄</a:t>
            </a:r>
            <a:r>
              <a:rPr lang="ru-RU" sz="2000" baseline="-25000" dirty="0" smtClean="0">
                <a:solidFill>
                  <a:schemeClr val="tx1"/>
                </a:solidFill>
                <a:latin typeface="Times New Roman" pitchFamily="18" charset="0"/>
                <a:cs typeface="Times New Roman" pitchFamily="18" charset="0"/>
              </a:rPr>
              <a:t>м</a:t>
            </a:r>
            <a:r>
              <a:rPr lang="ru-RU" sz="2000" b="1" baseline="30000" dirty="0" smtClean="0">
                <a:solidFill>
                  <a:schemeClr val="tx1"/>
                </a:solidFill>
                <a:latin typeface="Times New Roman" pitchFamily="18" charset="0"/>
                <a:cs typeface="Times New Roman" pitchFamily="18" charset="0"/>
              </a:rPr>
              <a:t>3</a:t>
            </a:r>
            <a:r>
              <a:rPr lang="ru-RU" sz="2000" dirty="0" smtClean="0">
                <a:solidFill>
                  <a:schemeClr val="tx1"/>
                </a:solidFill>
                <a:latin typeface="Times New Roman" pitchFamily="18" charset="0"/>
                <a:cs typeface="Times New Roman" pitchFamily="18" charset="0"/>
              </a:rPr>
              <a:t>.</a:t>
            </a:r>
          </a:p>
          <a:p>
            <a:pPr algn="ctr"/>
            <a:endParaRPr lang="ru-RU" sz="24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150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857620" y="642918"/>
            <a:ext cx="4214842" cy="1785950"/>
          </a:xfrm>
          <a:prstGeom prst="wedgeRectCallout">
            <a:avLst>
              <a:gd name="adj1" fmla="val -71917"/>
              <a:gd name="adj2" fmla="val 231379"/>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обращения Земли вокруг </a:t>
            </a:r>
          </a:p>
          <a:p>
            <a:r>
              <a:rPr lang="ru-RU" sz="2000" dirty="0" smtClean="0">
                <a:solidFill>
                  <a:schemeClr val="tx1"/>
                </a:solidFill>
                <a:latin typeface="Times New Roman" pitchFamily="18" charset="0"/>
                <a:cs typeface="Times New Roman" pitchFamily="18" charset="0"/>
              </a:rPr>
              <a:t>Солнца (тропический год) — 365,25 суток .Средняя скорость движения Земли по орбите — 29,76 км/сек. </a:t>
            </a:r>
            <a:endParaRPr lang="ru-RU" sz="2000"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929058" y="500042"/>
            <a:ext cx="4286280" cy="1214446"/>
          </a:xfrm>
          <a:prstGeom prst="wedgeRectCallout">
            <a:avLst>
              <a:gd name="adj1" fmla="val 41526"/>
              <a:gd name="adj2" fmla="val 364833"/>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tx1"/>
                </a:solidFill>
                <a:latin typeface="Times New Roman" pitchFamily="18" charset="0"/>
                <a:cs typeface="Times New Roman" pitchFamily="18" charset="0"/>
              </a:rPr>
              <a:t>Луна</a:t>
            </a:r>
            <a:endParaRPr lang="ru-RU" sz="24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4071934" y="500042"/>
            <a:ext cx="4143404" cy="2571768"/>
          </a:xfrm>
          <a:prstGeom prst="wedgeRectCallout">
            <a:avLst>
              <a:gd name="adj1" fmla="val -39847"/>
              <a:gd name="adj2" fmla="val 14627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Помимо вращения земли вокруг солнца земной шар вращается вокруг своей оси. Полный оборот вокруг своей оси происходит за 23 часа 56 минут 4,1 секунды , которые называют сутками. Ночь наступает с 24.00 часов и продолжается до 6.00 утра. </a:t>
            </a:r>
            <a:endParaRPr lang="ru-RU" sz="2000" dirty="0">
              <a:solidFill>
                <a:schemeClr val="tx1"/>
              </a:solidFill>
              <a:latin typeface="Times New Roman" pitchFamily="18" charset="0"/>
              <a:cs typeface="Times New Roman" pitchFamily="18" charset="0"/>
            </a:endParaRPr>
          </a:p>
        </p:txBody>
      </p:sp>
      <p:sp>
        <p:nvSpPr>
          <p:cNvPr id="29" name="Управляющая кнопка: домой 28">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6" grpId="0" animBg="1"/>
      <p:bldP spid="26" grpId="1"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37894" name="Picture 6" descr="http://nevsedoma.com.ua/images/2007/164/1500000A.jpg"/>
          <p:cNvPicPr>
            <a:picLocks noChangeAspect="1" noChangeArrowheads="1"/>
          </p:cNvPicPr>
          <p:nvPr/>
        </p:nvPicPr>
        <p:blipFill>
          <a:blip r:embed="rId5"/>
          <a:srcRect l="15357" t="8571" r="16071" b="7142"/>
          <a:stretch>
            <a:fillRect/>
          </a:stretch>
        </p:blipFill>
        <p:spPr bwMode="auto">
          <a:xfrm>
            <a:off x="4000496" y="785794"/>
            <a:ext cx="4572032" cy="4214842"/>
          </a:xfrm>
          <a:prstGeom prst="rect">
            <a:avLst/>
          </a:prstGeom>
          <a:noFill/>
          <a:effectLst>
            <a:softEdge rad="317500"/>
          </a:effectLst>
        </p:spPr>
      </p:pic>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Экваториальный диаметр составляет 3369,9 км.</a:t>
            </a:r>
            <a:endParaRPr lang="ru-RU" sz="2000" dirty="0">
              <a:solidFill>
                <a:schemeClr val="tx1"/>
              </a:solidFill>
              <a:latin typeface="Times New Roman" pitchFamily="18" charset="0"/>
              <a:cs typeface="Times New Roman" pitchFamily="18" charset="0"/>
            </a:endParaRPr>
          </a:p>
        </p:txBody>
      </p:sp>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665663" y="665163"/>
            <a:ext cx="2767012" cy="906462"/>
          </p:xfrm>
          <a:graphic>
            <a:graphicData uri="http://schemas.openxmlformats.org/presentationml/2006/ole">
              <mc:AlternateContent xmlns:mc="http://schemas.openxmlformats.org/markup-compatibility/2006">
                <mc:Choice xmlns:v="urn:schemas-microsoft-com:vml" Requires="v">
                  <p:oleObj spid="_x0000_s37891" name="Формула" r:id="rId6" imgW="698400" imgH="228600" progId="Equation.3">
                    <p:embed/>
                  </p:oleObj>
                </mc:Choice>
                <mc:Fallback>
                  <p:oleObj name="Формула" r:id="rId6" imgW="69840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665163"/>
                          <a:ext cx="2767012"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1" name="Группа 30"/>
          <p:cNvGrpSpPr/>
          <p:nvPr/>
        </p:nvGrpSpPr>
        <p:grpSpPr>
          <a:xfrm>
            <a:off x="3777656" y="500042"/>
            <a:ext cx="4509120" cy="2858818"/>
            <a:chOff x="3777656" y="500042"/>
            <a:chExt cx="4509120" cy="2858818"/>
          </a:xfrm>
        </p:grpSpPr>
        <p:sp>
          <p:nvSpPr>
            <p:cNvPr id="19" name="Прямоугольная выноска 18"/>
            <p:cNvSpPr/>
            <p:nvPr/>
          </p:nvSpPr>
          <p:spPr>
            <a:xfrm>
              <a:off x="3777656" y="500042"/>
              <a:ext cx="4509120" cy="2858818"/>
            </a:xfrm>
            <a:prstGeom prst="wedgeRectCallout">
              <a:avLst>
                <a:gd name="adj1" fmla="val -71785"/>
                <a:gd name="adj2" fmla="val 5423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7892" name="Picture 4" descr="http://z-sv.ru/wp-content/uploads/2012/10/Mars-v-razreze.jpg"/>
            <p:cNvPicPr>
              <a:picLocks noChangeAspect="1" noChangeArrowheads="1"/>
            </p:cNvPicPr>
            <p:nvPr/>
          </p:nvPicPr>
          <p:blipFill>
            <a:blip r:embed="rId8"/>
            <a:srcRect/>
            <a:stretch>
              <a:fillRect/>
            </a:stretch>
          </p:blipFill>
          <p:spPr bwMode="auto">
            <a:xfrm>
              <a:off x="3929058" y="571480"/>
              <a:ext cx="4286280" cy="2628603"/>
            </a:xfrm>
            <a:prstGeom prst="rect">
              <a:avLst/>
            </a:prstGeom>
            <a:noFill/>
          </p:spPr>
        </p:pic>
      </p:grpSp>
      <p:sp>
        <p:nvSpPr>
          <p:cNvPr id="21" name="Прямоугольная выноска 20"/>
          <p:cNvSpPr/>
          <p:nvPr/>
        </p:nvSpPr>
        <p:spPr>
          <a:xfrm>
            <a:off x="3929058" y="571480"/>
            <a:ext cx="4143404" cy="4643470"/>
          </a:xfrm>
          <a:prstGeom prst="wedgeRectCallout">
            <a:avLst>
              <a:gd name="adj1" fmla="val -75496"/>
              <a:gd name="adj2" fmla="val 27554"/>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Атмосфера Марса более разряжена, чем воздушная оболочка Земли. По составу она напоминает атмосферу Венеры и на 95% состоит из углекислого газа. Около 4% приходится на долю азота и аргона. Кислорода и водяного пара в марсианской атмосфере меньше 1%. Среднее давление атмосферы на уровне поверхности около 6,1 </a:t>
            </a:r>
            <a:r>
              <a:rPr lang="ru-RU" sz="2000" dirty="0" err="1" smtClean="0">
                <a:solidFill>
                  <a:schemeClr val="tx1"/>
                </a:solidFill>
                <a:latin typeface="Times New Roman" pitchFamily="18" charset="0"/>
                <a:cs typeface="Times New Roman" pitchFamily="18" charset="0"/>
              </a:rPr>
              <a:t>мбар</a:t>
            </a:r>
            <a:r>
              <a:rPr lang="ru-RU" sz="2000" dirty="0" smtClean="0">
                <a:solidFill>
                  <a:schemeClr val="tx1"/>
                </a:solidFill>
                <a:latin typeface="Times New Roman" pitchFamily="18" charset="0"/>
                <a:cs typeface="Times New Roman" pitchFamily="18" charset="0"/>
              </a:rPr>
              <a:t>. Это в 15000 раз меньше, чем на Венере, и в 160 раз меньше, чем у поверхности Земли. В самых глубоких впадинах давление достигает 10 </a:t>
            </a:r>
            <a:r>
              <a:rPr lang="ru-RU" sz="2000" dirty="0" err="1" smtClean="0">
                <a:solidFill>
                  <a:schemeClr val="tx1"/>
                </a:solidFill>
                <a:latin typeface="Times New Roman" pitchFamily="18" charset="0"/>
                <a:cs typeface="Times New Roman" pitchFamily="18" charset="0"/>
              </a:rPr>
              <a:t>мбар</a:t>
            </a:r>
            <a:r>
              <a:rPr lang="ru-RU" sz="2000" dirty="0" smtClean="0">
                <a:solidFill>
                  <a:schemeClr val="tx1"/>
                </a:solidFill>
                <a:latin typeface="Times New Roman" pitchFamily="18" charset="0"/>
                <a:cs typeface="Times New Roman" pitchFamily="18" charset="0"/>
              </a:rPr>
              <a:t>.</a:t>
            </a:r>
            <a:endParaRPr lang="ru-RU" sz="20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228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429156" cy="2071702"/>
          </a:xfrm>
          <a:prstGeom prst="wedgeRectCallout">
            <a:avLst>
              <a:gd name="adj1" fmla="val -73586"/>
              <a:gd name="adj2" fmla="val 194548"/>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обращения Марса вокруг Солнца 686,98 земных суток. Он движется в ту же сторону, что и Земля, со скоростью 24,1 км/с.</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500594" cy="4143404"/>
          </a:xfrm>
          <a:prstGeom prst="wedgeRectCallout">
            <a:avLst>
              <a:gd name="adj1" fmla="val -32243"/>
              <a:gd name="adj2" fmla="val 73348"/>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Марс вращается вокруг своей оси почти так же, как и Земля: его период вращения равен 24 час. 37 мин. 23 сек., что на 41 мин.19 сек. Больше периода вращения Земли. Ось вращения наклонена к плоскости орбиты на угол 65°, почти равный углу наклона земной оси (66,5°). Это значит, что смена дня и ночи, а так же смена времён года на Марсе протекает почти так же, как на Земле. Там есть и тепловые пояса, подобные земным.</a:t>
            </a:r>
          </a:p>
          <a:p>
            <a:pPr algn="ctr"/>
            <a:endParaRPr lang="ru-RU"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786182" y="357166"/>
            <a:ext cx="5072098" cy="5000660"/>
          </a:xfrm>
          <a:prstGeom prst="wedgeRectCallout">
            <a:avLst>
              <a:gd name="adj1" fmla="val 22037"/>
              <a:gd name="adj2" fmla="val 5554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Вокруг Марса обращаются два спутника : Фобос (Страх) и </a:t>
            </a:r>
            <a:r>
              <a:rPr lang="ru-RU" sz="2000" dirty="0" err="1" smtClean="0">
                <a:solidFill>
                  <a:schemeClr val="tx1"/>
                </a:solidFill>
                <a:latin typeface="Times New Roman" pitchFamily="18" charset="0"/>
                <a:cs typeface="Times New Roman" pitchFamily="18" charset="0"/>
              </a:rPr>
              <a:t>Деймос</a:t>
            </a:r>
            <a:r>
              <a:rPr lang="ru-RU" sz="2000" dirty="0" smtClean="0">
                <a:solidFill>
                  <a:schemeClr val="tx1"/>
                </a:solidFill>
                <a:latin typeface="Times New Roman" pitchFamily="18" charset="0"/>
                <a:cs typeface="Times New Roman" pitchFamily="18" charset="0"/>
              </a:rPr>
              <a:t> (Ужас). Первый из них движется вокруг Марса по орбите со средним радиусом 9350 км за 7 ч 39 мин 14 секунд, то есть обгоняет планету в ее суточном вращении. Фобос восходит на западе. </a:t>
            </a:r>
            <a:r>
              <a:rPr lang="ru-RU" sz="2000" dirty="0" err="1" smtClean="0">
                <a:solidFill>
                  <a:schemeClr val="tx1"/>
                </a:solidFill>
                <a:latin typeface="Times New Roman" pitchFamily="18" charset="0"/>
                <a:cs typeface="Times New Roman" pitchFamily="18" charset="0"/>
              </a:rPr>
              <a:t>Деймос</a:t>
            </a:r>
            <a:r>
              <a:rPr lang="ru-RU" sz="2000" dirty="0" smtClean="0">
                <a:solidFill>
                  <a:schemeClr val="tx1"/>
                </a:solidFill>
                <a:latin typeface="Times New Roman" pitchFamily="18" charset="0"/>
                <a:cs typeface="Times New Roman" pitchFamily="18" charset="0"/>
              </a:rPr>
              <a:t> облетает Марс по орбите с радиусом 23500 км за 30 ч 17 мин 5 секунд. Оба спутника имеют неправильную форму и </a:t>
            </a:r>
            <a:r>
              <a:rPr lang="ru-RU" sz="2000" dirty="0" err="1" smtClean="0">
                <a:solidFill>
                  <a:schemeClr val="tx1"/>
                </a:solidFill>
                <a:latin typeface="Times New Roman" pitchFamily="18" charset="0"/>
                <a:cs typeface="Times New Roman" pitchFamily="18" charset="0"/>
              </a:rPr>
              <a:t>вcегда</a:t>
            </a:r>
            <a:r>
              <a:rPr lang="ru-RU" sz="2000" dirty="0" smtClean="0">
                <a:solidFill>
                  <a:schemeClr val="tx1"/>
                </a:solidFill>
                <a:latin typeface="Times New Roman" pitchFamily="18" charset="0"/>
                <a:cs typeface="Times New Roman" pitchFamily="18" charset="0"/>
              </a:rPr>
              <a:t> обращены к Марсу одной и той же стороной. Их максимальные размеры: 26 км в длину и 21 км в ширину у Фобоса и, соответственно, 13 и 12 км - у </a:t>
            </a:r>
            <a:r>
              <a:rPr lang="ru-RU" sz="2000" dirty="0" err="1" smtClean="0">
                <a:solidFill>
                  <a:schemeClr val="tx1"/>
                </a:solidFill>
                <a:latin typeface="Times New Roman" pitchFamily="18" charset="0"/>
                <a:cs typeface="Times New Roman" pitchFamily="18" charset="0"/>
              </a:rPr>
              <a:t>Деймоса</a:t>
            </a:r>
            <a:r>
              <a:rPr lang="ru-RU" sz="2000" dirty="0" smtClean="0">
                <a:solidFill>
                  <a:schemeClr val="tx1"/>
                </a:solidFill>
                <a:latin typeface="Times New Roman" pitchFamily="18" charset="0"/>
                <a:cs typeface="Times New Roman" pitchFamily="18" charset="0"/>
              </a:rPr>
              <a:t>. Гравитационные поля спутников настолько слабые, что атмосферы они не имеют. На поверхности обнаружены метеоритные кратеры.</a:t>
            </a:r>
            <a:endParaRPr lang="ru-RU" sz="2400" dirty="0">
              <a:solidFill>
                <a:schemeClr val="tx1"/>
              </a:solidFill>
              <a:latin typeface="Times New Roman" pitchFamily="18" charset="0"/>
              <a:cs typeface="Times New Roman" pitchFamily="18" charset="0"/>
            </a:endParaRPr>
          </a:p>
        </p:txBody>
      </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3,93 </a:t>
            </a:r>
            <a:r>
              <a:rPr lang="ru-RU" sz="3200" dirty="0">
                <a:solidFill>
                  <a:schemeClr val="tx1"/>
                </a:solidFill>
                <a:latin typeface="Times New Roman" pitchFamily="18" charset="0"/>
                <a:cs typeface="Times New Roman" pitchFamily="18" charset="0"/>
              </a:rPr>
              <a:t>г/см³</a:t>
            </a:r>
          </a:p>
        </p:txBody>
      </p:sp>
      <p:sp>
        <p:nvSpPr>
          <p:cNvPr id="17" name="Прямоугольная выноска 16"/>
          <p:cNvSpPr/>
          <p:nvPr/>
        </p:nvSpPr>
        <p:spPr>
          <a:xfrm>
            <a:off x="3929058" y="500042"/>
            <a:ext cx="4786346" cy="4929222"/>
          </a:xfrm>
          <a:prstGeom prst="wedgeRectCallout">
            <a:avLst>
              <a:gd name="adj1" fmla="val -71304"/>
              <a:gd name="adj2" fmla="val -7875"/>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Марс является холодным, потому что он, во-первых,  имеет  разряженную атмосферы, а во вторых — находится относительно далеко от Солнца. Поскольку у Марса эллиптическая орбита (он становится намного ближе к Солнцу в некоторых точках орбиты), то в течение лета его температура может отклонятся на 30°C от нормы в северных и южных полушариях. Минимальная температура на Марсе приблизительно -140°C, а самая высокая 20°C. Из-за перепада температур, на поверхности возникают пылевые бури и смерчи. Их продолжительность от 50-100 суток.</a:t>
            </a:r>
            <a:endParaRPr lang="ru-RU" sz="2000" b="1" dirty="0">
              <a:solidFill>
                <a:schemeClr val="tx1"/>
              </a:solidFill>
              <a:latin typeface="Times New Roman" pitchFamily="18" charset="0"/>
              <a:cs typeface="Times New Roman" pitchFamily="18" charset="0"/>
            </a:endParaRPr>
          </a:p>
        </p:txBody>
      </p:sp>
      <p:sp>
        <p:nvSpPr>
          <p:cNvPr id="29" name="Управляющая кнопка: домой 28">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animBg="1"/>
      <p:bldP spid="25" grpId="1"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pic>
        <p:nvPicPr>
          <p:cNvPr id="38918" name="Picture 6" descr="http://img01.chitalnya.ru/upload2/284/760001802816987008.jpg"/>
          <p:cNvPicPr>
            <a:picLocks noChangeAspect="1" noChangeArrowheads="1"/>
          </p:cNvPicPr>
          <p:nvPr/>
        </p:nvPicPr>
        <p:blipFill>
          <a:blip r:embed="rId5"/>
          <a:srcRect l="20236" t="24375" r="43086" b="21249"/>
          <a:stretch>
            <a:fillRect/>
          </a:stretch>
        </p:blipFill>
        <p:spPr bwMode="auto">
          <a:xfrm>
            <a:off x="3643306" y="642918"/>
            <a:ext cx="4643470" cy="4643470"/>
          </a:xfrm>
          <a:prstGeom prst="rect">
            <a:avLst/>
          </a:prstGeom>
          <a:noFill/>
          <a:effectLst>
            <a:softEdge rad="127000"/>
          </a:effectLst>
        </p:spPr>
      </p:pic>
      <p:grpSp>
        <p:nvGrpSpPr>
          <p:cNvPr id="8"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740275" y="665163"/>
            <a:ext cx="2616200" cy="906462"/>
          </p:xfrm>
          <a:graphic>
            <a:graphicData uri="http://schemas.openxmlformats.org/presentationml/2006/ole">
              <mc:AlternateContent xmlns:mc="http://schemas.openxmlformats.org/markup-compatibility/2006">
                <mc:Choice xmlns:v="urn:schemas-microsoft-com:vml" Requires="v">
                  <p:oleObj spid="_x0000_s38915" name="Формула" r:id="rId6" imgW="660240" imgH="228600" progId="Equation.3">
                    <p:embed/>
                  </p:oleObj>
                </mc:Choice>
                <mc:Fallback>
                  <p:oleObj name="Формула" r:id="rId6" imgW="66024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0275" y="665163"/>
                          <a:ext cx="2616200"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1,3 </a:t>
            </a:r>
            <a:r>
              <a:rPr lang="ru-RU" sz="3200" dirty="0">
                <a:solidFill>
                  <a:schemeClr val="tx1"/>
                </a:solidFill>
                <a:latin typeface="Times New Roman" pitchFamily="18" charset="0"/>
                <a:cs typeface="Times New Roman" pitchFamily="18" charset="0"/>
              </a:rPr>
              <a:t>г/см³</a:t>
            </a:r>
          </a:p>
        </p:txBody>
      </p:sp>
      <p:sp>
        <p:nvSpPr>
          <p:cNvPr id="17" name="Прямоугольная выноска 16"/>
          <p:cNvSpPr/>
          <p:nvPr/>
        </p:nvSpPr>
        <p:spPr>
          <a:xfrm>
            <a:off x="3857620" y="428604"/>
            <a:ext cx="5000660" cy="4500594"/>
          </a:xfrm>
          <a:prstGeom prst="wedgeRectCallout">
            <a:avLst>
              <a:gd name="adj1" fmla="val -69422"/>
              <a:gd name="adj2" fmla="val 36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У Юпитера нет никакой твердой поверхности, так как он — газовый гигант, таким образом, у него нет и никакой поверхностной температуры. Наверху облаков Юпитера температура около -145°C. Когда Вы спускаетесь ближе к центру планеты, то температура увеличивается. В точке, где атмосферное давление в десять раз больше по сравнению с таковым на Земле, температура 21°C. В ядре планеты температура намного выше и достигает приблизительно 24000°C. Для сравнения стоит отметить, что ядро Юпитера горячее, чем поверхность Солнца.</a:t>
            </a:r>
            <a:endParaRPr lang="ru-RU" sz="2400" b="1" dirty="0">
              <a:solidFill>
                <a:schemeClr val="tx1"/>
              </a:solidFill>
              <a:latin typeface="Times New Roman" pitchFamily="18" charset="0"/>
              <a:cs typeface="Times New Roman" pitchFamily="18" charset="0"/>
            </a:endParaRPr>
          </a:p>
        </p:txBody>
      </p:sp>
      <p:grpSp>
        <p:nvGrpSpPr>
          <p:cNvPr id="30" name="Группа 29"/>
          <p:cNvGrpSpPr/>
          <p:nvPr/>
        </p:nvGrpSpPr>
        <p:grpSpPr>
          <a:xfrm>
            <a:off x="3929058" y="571480"/>
            <a:ext cx="4857784" cy="3571900"/>
            <a:chOff x="3929058" y="571480"/>
            <a:chExt cx="4857784" cy="3571900"/>
          </a:xfrm>
        </p:grpSpPr>
        <p:sp>
          <p:nvSpPr>
            <p:cNvPr id="29" name="Прямоугольная выноска 28"/>
            <p:cNvSpPr/>
            <p:nvPr/>
          </p:nvSpPr>
          <p:spPr>
            <a:xfrm>
              <a:off x="3929058" y="571480"/>
              <a:ext cx="4857784" cy="3571900"/>
            </a:xfrm>
            <a:prstGeom prst="wedgeRectCallout">
              <a:avLst>
                <a:gd name="adj1" fmla="val -70232"/>
                <a:gd name="adj2" fmla="val 34817"/>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8916" name="Picture 4" descr="http://z-sv.ru/wp-content/uploads/2012/10/YUpiter-v-razreze.jpg"/>
            <p:cNvPicPr>
              <a:picLocks noChangeAspect="1" noChangeArrowheads="1"/>
            </p:cNvPicPr>
            <p:nvPr/>
          </p:nvPicPr>
          <p:blipFill>
            <a:blip r:embed="rId8"/>
            <a:srcRect/>
            <a:stretch>
              <a:fillRect/>
            </a:stretch>
          </p:blipFill>
          <p:spPr bwMode="auto">
            <a:xfrm>
              <a:off x="3957048" y="642918"/>
              <a:ext cx="4758356" cy="3429024"/>
            </a:xfrm>
            <a:prstGeom prst="rect">
              <a:avLst/>
            </a:prstGeom>
            <a:noFill/>
          </p:spPr>
        </p:pic>
      </p:grpSp>
      <p:sp>
        <p:nvSpPr>
          <p:cNvPr id="21" name="Прямоугольная выноска 20"/>
          <p:cNvSpPr/>
          <p:nvPr/>
        </p:nvSpPr>
        <p:spPr>
          <a:xfrm>
            <a:off x="3214678" y="428604"/>
            <a:ext cx="5715040" cy="4929222"/>
          </a:xfrm>
          <a:prstGeom prst="wedgeRectCallout">
            <a:avLst>
              <a:gd name="adj1" fmla="val -55841"/>
              <a:gd name="adj2" fmla="val 31571"/>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err="1" smtClean="0">
                <a:solidFill>
                  <a:schemeClr val="tx1"/>
                </a:solidFill>
                <a:latin typeface="Times New Roman" pitchFamily="18" charset="0"/>
                <a:cs typeface="Times New Roman" pitchFamily="18" charset="0"/>
              </a:rPr>
              <a:t>Атмосфе́ра</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Юпи́тера</a:t>
            </a:r>
            <a:r>
              <a:rPr lang="ru-RU" sz="2000" dirty="0" smtClean="0">
                <a:solidFill>
                  <a:schemeClr val="tx1"/>
                </a:solidFill>
                <a:latin typeface="Times New Roman" pitchFamily="18" charset="0"/>
                <a:cs typeface="Times New Roman" pitchFamily="18" charset="0"/>
              </a:rPr>
              <a:t> — крупнейшая планетная атмосфера в Солнечной системе. Преимущественно состоит из молекул водорода и гелия в пропорциях, близких к тем, что имеют место на Солнце; другие элементы присутствуют в небольших количествах, в их числе есть следующие химические соединения: метан, аммиак, сероводород и вода. Вода, как считается, находится в нижних слоях атмосферы, её непосредственно измеренная концентрация очень мала. Атмосфера Юпитера настолько непрозрачна, что её нижние слои не видны. Чёткой нижней границы у атмосферы нет, она плавно переходит в океан из жидкого водорода. На</a:t>
            </a:r>
            <a:r>
              <a:rPr lang="ru-RU" sz="2000" dirty="0" smtClean="0"/>
              <a:t> </a:t>
            </a:r>
            <a:r>
              <a:rPr lang="ru-RU" sz="2000" dirty="0" smtClean="0">
                <a:solidFill>
                  <a:schemeClr val="tx1"/>
                </a:solidFill>
                <a:latin typeface="Times New Roman" pitchFamily="18" charset="0"/>
                <a:cs typeface="Times New Roman" pitchFamily="18" charset="0"/>
              </a:rPr>
              <a:t>Юпитере постоянно бушуют сильные бури, всегда сопровождаемые грозами</a:t>
            </a:r>
            <a:r>
              <a:rPr lang="ru-RU" sz="2000" dirty="0" smtClean="0"/>
              <a:t>.</a:t>
            </a:r>
            <a:endParaRPr lang="ru-RU" sz="2000" dirty="0">
              <a:solidFill>
                <a:schemeClr val="tx1"/>
              </a:solidFill>
              <a:latin typeface="Times New Roman" pitchFamily="18" charset="0"/>
              <a:cs typeface="Times New Roman" pitchFamily="18" charset="0"/>
            </a:endParaRPr>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778 млн.км.</a:t>
            </a:r>
            <a:endParaRPr lang="ru-RU" sz="2800"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786346" cy="2000264"/>
          </a:xfrm>
          <a:prstGeom prst="wedgeRectCallout">
            <a:avLst>
              <a:gd name="adj1" fmla="val -70218"/>
              <a:gd name="adj2" fmla="val 204218"/>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обращения Планеты вокруг Солнца равен 11 лет 314 суток. Средняя скорость обращения вокруг Солнца: 13,1 км/с.</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143404" cy="1143008"/>
          </a:xfrm>
          <a:prstGeom prst="wedgeRectCallout">
            <a:avLst>
              <a:gd name="adj1" fmla="val -33057"/>
              <a:gd name="adj2" fmla="val 393852"/>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Сутки на Юпитере длятся менее 9 часов 55 минут.</a:t>
            </a:r>
            <a:endParaRPr lang="ru-RU" sz="2000" dirty="0">
              <a:solidFill>
                <a:schemeClr val="tx1"/>
              </a:solidFill>
              <a:latin typeface="Times New Roman" pitchFamily="18" charset="0"/>
              <a:cs typeface="Times New Roman" pitchFamily="18" charset="0"/>
            </a:endParaRPr>
          </a:p>
        </p:txBody>
      </p:sp>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141920км</a:t>
            </a:r>
            <a:endParaRPr lang="ru-RU" sz="6000" b="1"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3929058" y="500042"/>
            <a:ext cx="4286280" cy="2214578"/>
          </a:xfrm>
          <a:prstGeom prst="wedgeRectCallout">
            <a:avLst>
              <a:gd name="adj1" fmla="val 42182"/>
              <a:gd name="adj2" fmla="val 181545"/>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Имеет 16 спутников и систему колец. Самые крупные спутники: Ио, Европа, Ганимед, </a:t>
            </a:r>
            <a:r>
              <a:rPr lang="ru-RU" sz="2000" dirty="0" err="1" smtClean="0">
                <a:solidFill>
                  <a:schemeClr val="tx1"/>
                </a:solidFill>
                <a:latin typeface="Times New Roman" pitchFamily="18" charset="0"/>
                <a:cs typeface="Times New Roman" pitchFamily="18" charset="0"/>
              </a:rPr>
              <a:t>Каллисто</a:t>
            </a:r>
            <a:r>
              <a:rPr lang="ru-RU" sz="2000" dirty="0" smtClean="0">
                <a:solidFill>
                  <a:schemeClr val="tx1"/>
                </a:solidFill>
                <a:latin typeface="Times New Roman" pitchFamily="18" charset="0"/>
                <a:cs typeface="Times New Roman" pitchFamily="18" charset="0"/>
              </a:rPr>
              <a:t>. Они яркие и вращаются по достаточно удалённым от планеты орбитам, так что их легко различить даже в полевой бинокль</a:t>
            </a:r>
            <a:r>
              <a:rPr lang="ru-RU" sz="2000" dirty="0" smtClean="0"/>
              <a:t>.</a:t>
            </a:r>
            <a:endParaRPr lang="ru-RU" sz="2000" dirty="0">
              <a:solidFill>
                <a:schemeClr val="tx1"/>
              </a:solidFill>
              <a:latin typeface="Times New Roman" pitchFamily="18" charset="0"/>
              <a:cs typeface="Times New Roman" pitchFamily="18" charset="0"/>
            </a:endParaRPr>
          </a:p>
        </p:txBody>
      </p:sp>
      <p:sp>
        <p:nvSpPr>
          <p:cNvPr id="31" name="Управляющая кнопка: домой 30">
            <a:hlinkClick r:id="rId9"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5" grpId="0" animBg="1"/>
      <p:bldP spid="25" grpId="1" animBg="1"/>
      <p:bldP spid="26" grpId="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ainy.net/wp-content/uploads/2011/11/southerncross_gb_big-600x401.jpg"/>
          <p:cNvPicPr>
            <a:picLocks noChangeAspect="1" noChangeArrowheads="1"/>
          </p:cNvPicPr>
          <p:nvPr/>
        </p:nvPicPr>
        <p:blipFill>
          <a:blip r:embed="rId4"/>
          <a:srcRect r="11112"/>
          <a:stretch>
            <a:fillRect/>
          </a:stretch>
        </p:blipFill>
        <p:spPr bwMode="auto">
          <a:xfrm>
            <a:off x="0" y="-17171"/>
            <a:ext cx="9144000" cy="6875171"/>
          </a:xfrm>
          <a:prstGeom prst="rect">
            <a:avLst/>
          </a:prstGeom>
          <a:noFill/>
        </p:spPr>
      </p:pic>
      <p:pic>
        <p:nvPicPr>
          <p:cNvPr id="39942" name="Picture 6" descr="http://forum.infostart.ru/upload/main/21b/0029-6980512.jpg"/>
          <p:cNvPicPr>
            <a:picLocks noChangeAspect="1" noChangeArrowheads="1"/>
          </p:cNvPicPr>
          <p:nvPr/>
        </p:nvPicPr>
        <p:blipFill>
          <a:blip r:embed="rId5"/>
          <a:srcRect/>
          <a:stretch>
            <a:fillRect/>
          </a:stretch>
        </p:blipFill>
        <p:spPr bwMode="auto">
          <a:xfrm>
            <a:off x="3143240" y="714356"/>
            <a:ext cx="5581650" cy="4191001"/>
          </a:xfrm>
          <a:prstGeom prst="rect">
            <a:avLst/>
          </a:prstGeom>
          <a:noFill/>
          <a:effectLst>
            <a:softEdge rad="127000"/>
          </a:effectLst>
        </p:spPr>
      </p:pic>
      <p:sp>
        <p:nvSpPr>
          <p:cNvPr id="3" name="Блок-схема: знак завершения 2"/>
          <p:cNvSpPr/>
          <p:nvPr/>
        </p:nvSpPr>
        <p:spPr>
          <a:xfrm>
            <a:off x="214282" y="28572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Диаметр</a:t>
            </a:r>
            <a:endParaRPr lang="ru-RU" sz="2800" dirty="0">
              <a:solidFill>
                <a:schemeClr val="tx1"/>
              </a:solidFill>
              <a:latin typeface="Times New Roman" pitchFamily="18" charset="0"/>
              <a:cs typeface="Times New Roman" pitchFamily="18" charset="0"/>
            </a:endParaRPr>
          </a:p>
        </p:txBody>
      </p:sp>
      <p:sp>
        <p:nvSpPr>
          <p:cNvPr id="4" name="Блок-схема: знак завершения 3"/>
          <p:cNvSpPr/>
          <p:nvPr/>
        </p:nvSpPr>
        <p:spPr>
          <a:xfrm>
            <a:off x="214282" y="107154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Масса</a:t>
            </a:r>
            <a:endParaRPr lang="ru-RU" sz="2800" dirty="0">
              <a:solidFill>
                <a:schemeClr val="tx1"/>
              </a:solidFill>
              <a:latin typeface="Times New Roman" pitchFamily="18" charset="0"/>
              <a:cs typeface="Times New Roman" pitchFamily="18" charset="0"/>
            </a:endParaRPr>
          </a:p>
        </p:txBody>
      </p:sp>
      <p:sp>
        <p:nvSpPr>
          <p:cNvPr id="5" name="Блок-схема: знак завершения 4"/>
          <p:cNvSpPr/>
          <p:nvPr/>
        </p:nvSpPr>
        <p:spPr>
          <a:xfrm>
            <a:off x="214282" y="2571744"/>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Температура</a:t>
            </a:r>
            <a:endParaRPr lang="ru-RU" sz="2800" dirty="0">
              <a:solidFill>
                <a:schemeClr val="tx1"/>
              </a:solidFill>
              <a:latin typeface="Times New Roman" pitchFamily="18" charset="0"/>
              <a:cs typeface="Times New Roman" pitchFamily="18" charset="0"/>
            </a:endParaRPr>
          </a:p>
        </p:txBody>
      </p:sp>
      <p:sp>
        <p:nvSpPr>
          <p:cNvPr id="6" name="Блок-схема: знак завершения 5"/>
          <p:cNvSpPr/>
          <p:nvPr/>
        </p:nvSpPr>
        <p:spPr>
          <a:xfrm>
            <a:off x="214282" y="3357562"/>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solidFill>
                  <a:schemeClr val="tx1"/>
                </a:solidFill>
                <a:latin typeface="Times New Roman" pitchFamily="18" charset="0"/>
                <a:cs typeface="Times New Roman" pitchFamily="18" charset="0"/>
              </a:rPr>
              <a:t>Строение</a:t>
            </a:r>
            <a:r>
              <a:rPr lang="ru-RU" dirty="0" smtClean="0">
                <a:solidFill>
                  <a:schemeClr val="tx1"/>
                </a:solidFill>
                <a:latin typeface="Times New Roman" pitchFamily="18" charset="0"/>
                <a:cs typeface="Times New Roman" pitchFamily="18" charset="0"/>
              </a:rPr>
              <a:t> </a:t>
            </a:r>
            <a:endParaRPr lang="ru-RU" dirty="0">
              <a:solidFill>
                <a:schemeClr val="tx1"/>
              </a:solidFill>
              <a:latin typeface="Times New Roman" pitchFamily="18" charset="0"/>
              <a:cs typeface="Times New Roman" pitchFamily="18" charset="0"/>
            </a:endParaRPr>
          </a:p>
        </p:txBody>
      </p:sp>
      <p:sp>
        <p:nvSpPr>
          <p:cNvPr id="7" name="Блок-схема: знак завершения 6"/>
          <p:cNvSpPr/>
          <p:nvPr/>
        </p:nvSpPr>
        <p:spPr>
          <a:xfrm>
            <a:off x="214282" y="4143380"/>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Атмосфера</a:t>
            </a:r>
            <a:endParaRPr lang="ru-RU" sz="2800" dirty="0">
              <a:solidFill>
                <a:schemeClr val="tx1"/>
              </a:solidFill>
              <a:latin typeface="Times New Roman" pitchFamily="18" charset="0"/>
              <a:cs typeface="Times New Roman" pitchFamily="18" charset="0"/>
            </a:endParaRPr>
          </a:p>
        </p:txBody>
      </p:sp>
      <p:sp>
        <p:nvSpPr>
          <p:cNvPr id="9" name="Блок-схема: знак завершения 8"/>
          <p:cNvSpPr/>
          <p:nvPr/>
        </p:nvSpPr>
        <p:spPr>
          <a:xfrm>
            <a:off x="214282" y="4929198"/>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Расстояние до Солнца </a:t>
            </a:r>
            <a:endParaRPr lang="ru-RU" sz="2000" dirty="0">
              <a:solidFill>
                <a:schemeClr val="tx1"/>
              </a:solidFill>
              <a:latin typeface="Times New Roman" pitchFamily="18" charset="0"/>
              <a:cs typeface="Times New Roman" pitchFamily="18" charset="0"/>
            </a:endParaRPr>
          </a:p>
        </p:txBody>
      </p:sp>
      <p:sp>
        <p:nvSpPr>
          <p:cNvPr id="10" name="Блок-схема: знак завершения 9"/>
          <p:cNvSpPr/>
          <p:nvPr/>
        </p:nvSpPr>
        <p:spPr>
          <a:xfrm>
            <a:off x="214282"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Период</a:t>
            </a:r>
            <a:endParaRPr lang="ru-RU" sz="2800" dirty="0">
              <a:solidFill>
                <a:schemeClr val="tx1"/>
              </a:solidFill>
              <a:latin typeface="Times New Roman" pitchFamily="18" charset="0"/>
              <a:cs typeface="Times New Roman" pitchFamily="18" charset="0"/>
            </a:endParaRPr>
          </a:p>
        </p:txBody>
      </p:sp>
      <p:sp>
        <p:nvSpPr>
          <p:cNvPr id="11" name="Блок-схема: знак завершения 10"/>
          <p:cNvSpPr/>
          <p:nvPr/>
        </p:nvSpPr>
        <p:spPr>
          <a:xfrm>
            <a:off x="214282" y="178592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Плотность</a:t>
            </a:r>
            <a:endParaRPr lang="ru-RU" sz="2800" dirty="0">
              <a:solidFill>
                <a:schemeClr val="tx1"/>
              </a:solidFill>
              <a:latin typeface="Times New Roman" pitchFamily="18" charset="0"/>
              <a:cs typeface="Times New Roman" pitchFamily="18" charset="0"/>
            </a:endParaRPr>
          </a:p>
        </p:txBody>
      </p:sp>
      <p:sp>
        <p:nvSpPr>
          <p:cNvPr id="12" name="Блок-схема: знак завершения 11"/>
          <p:cNvSpPr/>
          <p:nvPr/>
        </p:nvSpPr>
        <p:spPr>
          <a:xfrm>
            <a:off x="3143240" y="5715016"/>
            <a:ext cx="257176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День и ночь</a:t>
            </a:r>
            <a:endParaRPr lang="ru-RU" sz="2800" dirty="0">
              <a:solidFill>
                <a:schemeClr val="tx1"/>
              </a:solidFill>
              <a:latin typeface="Times New Roman" pitchFamily="18" charset="0"/>
              <a:cs typeface="Times New Roman" pitchFamily="18" charset="0"/>
            </a:endParaRPr>
          </a:p>
        </p:txBody>
      </p:sp>
      <p:sp>
        <p:nvSpPr>
          <p:cNvPr id="28" name="Блок-схема: знак завершения 27"/>
          <p:cNvSpPr/>
          <p:nvPr/>
        </p:nvSpPr>
        <p:spPr>
          <a:xfrm>
            <a:off x="6000760" y="5715016"/>
            <a:ext cx="2214578" cy="500066"/>
          </a:xfrm>
          <a:prstGeom prst="flowChartTerminator">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Спутники</a:t>
            </a:r>
            <a:endParaRPr lang="ru-RU" sz="2800" dirty="0">
              <a:solidFill>
                <a:schemeClr val="tx1"/>
              </a:solidFill>
              <a:latin typeface="Times New Roman" pitchFamily="18" charset="0"/>
              <a:cs typeface="Times New Roman" pitchFamily="18" charset="0"/>
            </a:endParaRPr>
          </a:p>
        </p:txBody>
      </p:sp>
      <p:sp>
        <p:nvSpPr>
          <p:cNvPr id="24" name="Прямоугольная выноска 23"/>
          <p:cNvSpPr/>
          <p:nvPr/>
        </p:nvSpPr>
        <p:spPr>
          <a:xfrm>
            <a:off x="3929058" y="500042"/>
            <a:ext cx="4214842" cy="1785950"/>
          </a:xfrm>
          <a:prstGeom prst="wedgeRectCallout">
            <a:avLst>
              <a:gd name="adj1" fmla="val -73522"/>
              <a:gd name="adj2" fmla="val 38081"/>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solidFill>
                  <a:schemeClr val="tx1"/>
                </a:solidFill>
                <a:latin typeface="Times New Roman" pitchFamily="18" charset="0"/>
                <a:cs typeface="Times New Roman" pitchFamily="18" charset="0"/>
              </a:rPr>
              <a:t>Средняя </a:t>
            </a:r>
            <a:r>
              <a:rPr lang="ru-RU" sz="3200" dirty="0" smtClean="0">
                <a:solidFill>
                  <a:schemeClr val="tx1"/>
                </a:solidFill>
                <a:latin typeface="Times New Roman" pitchFamily="18" charset="0"/>
                <a:cs typeface="Times New Roman" pitchFamily="18" charset="0"/>
              </a:rPr>
              <a:t>плотность</a:t>
            </a:r>
            <a:r>
              <a:rPr lang="ru-RU" sz="3200" dirty="0">
                <a:solidFill>
                  <a:schemeClr val="tx1"/>
                </a:solidFill>
                <a:latin typeface="Times New Roman" pitchFamily="18" charset="0"/>
                <a:cs typeface="Times New Roman" pitchFamily="18" charset="0"/>
              </a:rPr>
              <a:t> </a:t>
            </a:r>
            <a:r>
              <a:rPr lang="ru-RU" sz="3200" dirty="0" smtClean="0">
                <a:solidFill>
                  <a:schemeClr val="tx1"/>
                </a:solidFill>
                <a:latin typeface="Times New Roman" pitchFamily="18" charset="0"/>
                <a:cs typeface="Times New Roman" pitchFamily="18" charset="0"/>
              </a:rPr>
              <a:t>— 0,71 </a:t>
            </a:r>
            <a:r>
              <a:rPr lang="ru-RU" sz="3200" dirty="0">
                <a:solidFill>
                  <a:schemeClr val="tx1"/>
                </a:solidFill>
                <a:latin typeface="Times New Roman" pitchFamily="18" charset="0"/>
                <a:cs typeface="Times New Roman" pitchFamily="18" charset="0"/>
              </a:rPr>
              <a:t>г/см³</a:t>
            </a:r>
          </a:p>
        </p:txBody>
      </p:sp>
      <p:sp>
        <p:nvSpPr>
          <p:cNvPr id="13" name="Прямоугольная выноска 12"/>
          <p:cNvSpPr/>
          <p:nvPr/>
        </p:nvSpPr>
        <p:spPr>
          <a:xfrm>
            <a:off x="3929058" y="642918"/>
            <a:ext cx="3929090" cy="928694"/>
          </a:xfrm>
          <a:prstGeom prst="wedgeRectCallout">
            <a:avLst>
              <a:gd name="adj1" fmla="val -73107"/>
              <a:gd name="adj2" fmla="val -47150"/>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dirty="0" smtClean="0">
                <a:solidFill>
                  <a:schemeClr val="tx1"/>
                </a:solidFill>
                <a:latin typeface="Times New Roman" pitchFamily="18" charset="0"/>
                <a:cs typeface="Times New Roman" pitchFamily="18" charset="0"/>
              </a:rPr>
              <a:t>120536км</a:t>
            </a:r>
            <a:endParaRPr lang="ru-RU" sz="6000" b="1" dirty="0">
              <a:solidFill>
                <a:schemeClr val="tx1"/>
              </a:solidFill>
              <a:latin typeface="Times New Roman" pitchFamily="18" charset="0"/>
              <a:cs typeface="Times New Roman" pitchFamily="18" charset="0"/>
            </a:endParaRPr>
          </a:p>
        </p:txBody>
      </p:sp>
      <p:sp>
        <p:nvSpPr>
          <p:cNvPr id="17" name="Прямоугольная выноска 16"/>
          <p:cNvSpPr/>
          <p:nvPr/>
        </p:nvSpPr>
        <p:spPr>
          <a:xfrm>
            <a:off x="4000496" y="500042"/>
            <a:ext cx="4286280" cy="3071834"/>
          </a:xfrm>
          <a:prstGeom prst="wedgeRectCallout">
            <a:avLst>
              <a:gd name="adj1" fmla="val -75436"/>
              <a:gd name="adj2" fmla="val 26015"/>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 Как и на Юпитере, температура в верхних слоях атмосферы Сатурна остается очень низкой – доходит приблизительно до -175°C – и увеличивается по мере приближения к центру планеты (до 11700°C в ядре). Сатурн, фактически, сам генерирует тепло. Он вырабатывает в 2,5 раза больше энергии, чем получает от Солнца.</a:t>
            </a:r>
            <a:endParaRPr lang="ru-RU" sz="2000" b="1" dirty="0">
              <a:solidFill>
                <a:schemeClr val="tx1"/>
              </a:solidFill>
              <a:latin typeface="Times New Roman" pitchFamily="18" charset="0"/>
              <a:cs typeface="Times New Roman" pitchFamily="18" charset="0"/>
            </a:endParaRPr>
          </a:p>
        </p:txBody>
      </p:sp>
      <p:grpSp>
        <p:nvGrpSpPr>
          <p:cNvPr id="2" name="Группа 15"/>
          <p:cNvGrpSpPr/>
          <p:nvPr/>
        </p:nvGrpSpPr>
        <p:grpSpPr>
          <a:xfrm>
            <a:off x="3929058" y="642918"/>
            <a:ext cx="3929090" cy="928707"/>
            <a:chOff x="3929058" y="642918"/>
            <a:chExt cx="3929090" cy="928707"/>
          </a:xfrm>
        </p:grpSpPr>
        <p:sp>
          <p:nvSpPr>
            <p:cNvPr id="14" name="Прямоугольная выноска 13"/>
            <p:cNvSpPr/>
            <p:nvPr/>
          </p:nvSpPr>
          <p:spPr>
            <a:xfrm>
              <a:off x="3929058" y="642918"/>
              <a:ext cx="3929090" cy="928694"/>
            </a:xfrm>
            <a:prstGeom prst="wedgeRectCallout">
              <a:avLst>
                <a:gd name="adj1" fmla="val -71675"/>
                <a:gd name="adj2" fmla="val 30104"/>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6000" b="1" dirty="0">
                <a:solidFill>
                  <a:schemeClr val="tx1"/>
                </a:solidFill>
                <a:latin typeface="Times New Roman" pitchFamily="18" charset="0"/>
                <a:cs typeface="Times New Roman" pitchFamily="18" charset="0"/>
              </a:endParaRPr>
            </a:p>
          </p:txBody>
        </p:sp>
        <p:graphicFrame>
          <p:nvGraphicFramePr>
            <p:cNvPr id="15" name="Объект 14"/>
            <p:cNvGraphicFramePr>
              <a:graphicFrameLocks noChangeAspect="1"/>
            </p:cNvGraphicFramePr>
            <p:nvPr/>
          </p:nvGraphicFramePr>
          <p:xfrm>
            <a:off x="4538663" y="665163"/>
            <a:ext cx="3019425" cy="906462"/>
          </p:xfrm>
          <a:graphic>
            <a:graphicData uri="http://schemas.openxmlformats.org/presentationml/2006/ole">
              <mc:AlternateContent xmlns:mc="http://schemas.openxmlformats.org/markup-compatibility/2006">
                <mc:Choice xmlns:v="urn:schemas-microsoft-com:vml" Requires="v">
                  <p:oleObj spid="_x0000_s39939" name="Формула" r:id="rId6" imgW="761760" imgH="228600" progId="Equation.3">
                    <p:embed/>
                  </p:oleObj>
                </mc:Choice>
                <mc:Fallback>
                  <p:oleObj name="Формула" r:id="rId6" imgW="761760" imgH="2286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8663" y="665163"/>
                          <a:ext cx="3019425" cy="906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9" name="Управляющая кнопка: домой 28">
            <a:hlinkClick r:id="rId8" action="ppaction://hlinksldjump" highlightClick="1"/>
          </p:cNvPr>
          <p:cNvSpPr/>
          <p:nvPr/>
        </p:nvSpPr>
        <p:spPr>
          <a:xfrm>
            <a:off x="8429652" y="6000768"/>
            <a:ext cx="571504" cy="64294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ая выноска 21"/>
          <p:cNvSpPr/>
          <p:nvPr/>
        </p:nvSpPr>
        <p:spPr>
          <a:xfrm>
            <a:off x="3929058" y="571480"/>
            <a:ext cx="4143404" cy="1071570"/>
          </a:xfrm>
          <a:prstGeom prst="wedgeRectCallout">
            <a:avLst>
              <a:gd name="adj1" fmla="val -75157"/>
              <a:gd name="adj2" fmla="val 36444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latin typeface="Times New Roman" pitchFamily="18" charset="0"/>
                <a:cs typeface="Times New Roman" pitchFamily="18" charset="0"/>
              </a:rPr>
              <a:t>Среднее расстояние до Солнца 1427 млн.км.</a:t>
            </a:r>
            <a:endParaRPr lang="ru-RU" sz="2800" dirty="0">
              <a:solidFill>
                <a:schemeClr val="tx1"/>
              </a:solidFill>
              <a:latin typeface="Times New Roman" pitchFamily="18" charset="0"/>
              <a:cs typeface="Times New Roman" pitchFamily="18" charset="0"/>
            </a:endParaRPr>
          </a:p>
        </p:txBody>
      </p:sp>
      <p:grpSp>
        <p:nvGrpSpPr>
          <p:cNvPr id="30" name="Группа 29"/>
          <p:cNvGrpSpPr/>
          <p:nvPr/>
        </p:nvGrpSpPr>
        <p:grpSpPr>
          <a:xfrm>
            <a:off x="3786182" y="428604"/>
            <a:ext cx="5000660" cy="3857652"/>
            <a:chOff x="3786182" y="428604"/>
            <a:chExt cx="5000660" cy="3857652"/>
          </a:xfrm>
        </p:grpSpPr>
        <p:sp>
          <p:nvSpPr>
            <p:cNvPr id="19" name="Прямоугольная выноска 18"/>
            <p:cNvSpPr/>
            <p:nvPr/>
          </p:nvSpPr>
          <p:spPr>
            <a:xfrm>
              <a:off x="3786182" y="428604"/>
              <a:ext cx="5000660" cy="3857652"/>
            </a:xfrm>
            <a:prstGeom prst="wedgeRectCallout">
              <a:avLst>
                <a:gd name="adj1" fmla="val -68691"/>
                <a:gd name="adj2" fmla="val 29816"/>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9940" name="Picture 4" descr="http://i18.fastpic.ru/big/2011/0321/53/628dfa392149501eff4bc69f528d0f53.jpg"/>
            <p:cNvPicPr>
              <a:picLocks noChangeAspect="1" noChangeArrowheads="1"/>
            </p:cNvPicPr>
            <p:nvPr/>
          </p:nvPicPr>
          <p:blipFill>
            <a:blip r:embed="rId9"/>
            <a:srcRect b="17073"/>
            <a:stretch>
              <a:fillRect/>
            </a:stretch>
          </p:blipFill>
          <p:spPr bwMode="auto">
            <a:xfrm>
              <a:off x="3929058" y="571480"/>
              <a:ext cx="4714908" cy="3571900"/>
            </a:xfrm>
            <a:prstGeom prst="rect">
              <a:avLst/>
            </a:prstGeom>
            <a:noFill/>
          </p:spPr>
        </p:pic>
      </p:grpSp>
      <p:sp>
        <p:nvSpPr>
          <p:cNvPr id="21" name="Прямоугольная выноска 20"/>
          <p:cNvSpPr/>
          <p:nvPr/>
        </p:nvSpPr>
        <p:spPr>
          <a:xfrm>
            <a:off x="3929058" y="285728"/>
            <a:ext cx="4929222" cy="4500594"/>
          </a:xfrm>
          <a:prstGeom prst="wedgeRectCallout">
            <a:avLst>
              <a:gd name="adj1" fmla="val -71041"/>
              <a:gd name="adj2" fmla="val 39179"/>
            </a:avLst>
          </a:prstGeom>
          <a:solidFill>
            <a:schemeClr val="bg1"/>
          </a:solidFill>
          <a:ln>
            <a:solidFill>
              <a:schemeClr val="bg1"/>
            </a:solidFill>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Атмосфера Сатурна более чем на 90% состоит из водорода, немного из гелия, примерно 7%, и встречается совсем малая часть азота. Так же было зарегистрировано присутствие ацетилена, </a:t>
            </a:r>
            <a:r>
              <a:rPr lang="ru-RU" sz="2000" dirty="0" err="1" smtClean="0">
                <a:solidFill>
                  <a:schemeClr val="tx1"/>
                </a:solidFill>
                <a:latin typeface="Times New Roman" pitchFamily="18" charset="0"/>
                <a:cs typeface="Times New Roman" pitchFamily="18" charset="0"/>
              </a:rPr>
              <a:t>фосфина</a:t>
            </a:r>
            <a:r>
              <a:rPr lang="ru-RU" sz="2000" dirty="0" smtClean="0">
                <a:solidFill>
                  <a:schemeClr val="tx1"/>
                </a:solidFill>
                <a:latin typeface="Times New Roman" pitchFamily="18" charset="0"/>
                <a:cs typeface="Times New Roman" pitchFamily="18" charset="0"/>
              </a:rPr>
              <a:t>, а так же метана и этана. В верхних слоях атмосферы находятся мощнейшие облака состоящие из аммиака. В атмосфере планеты Сатурн дуют мощнейшие ветра. Их скорость достигает 500 км/ч, а в некоторых местах вообще зашкаливает отметку 1500 км/ч. Были так же обнаружены облачные образования, представляющие собой пятна</a:t>
            </a:r>
            <a:r>
              <a:rPr lang="ru-RU" sz="2800" dirty="0" smtClean="0"/>
              <a:t>.</a:t>
            </a:r>
            <a:endParaRPr lang="ru-RU" sz="2000" dirty="0">
              <a:solidFill>
                <a:schemeClr val="tx1"/>
              </a:solidFill>
              <a:latin typeface="Times New Roman" pitchFamily="18" charset="0"/>
              <a:cs typeface="Times New Roman" pitchFamily="18" charset="0"/>
            </a:endParaRPr>
          </a:p>
        </p:txBody>
      </p:sp>
      <p:sp>
        <p:nvSpPr>
          <p:cNvPr id="26" name="Прямоугольная выноска 25"/>
          <p:cNvSpPr/>
          <p:nvPr/>
        </p:nvSpPr>
        <p:spPr>
          <a:xfrm>
            <a:off x="2928926" y="0"/>
            <a:ext cx="6215074" cy="5429264"/>
          </a:xfrm>
          <a:prstGeom prst="wedgeRectCallout">
            <a:avLst>
              <a:gd name="adj1" fmla="val 27998"/>
              <a:gd name="adj2" fmla="val 54398"/>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Планета имеет 62 спутника: восемь больших главных и множество малых спутников. </a:t>
            </a:r>
          </a:p>
          <a:p>
            <a:r>
              <a:rPr lang="ru-RU" dirty="0" smtClean="0">
                <a:solidFill>
                  <a:schemeClr val="tx1"/>
                </a:solidFill>
                <a:latin typeface="Times New Roman" pitchFamily="18" charset="0"/>
                <a:cs typeface="Times New Roman" pitchFamily="18" charset="0"/>
              </a:rPr>
              <a:t>Большинство спутников состоит из льда. У наиболее крупных спутников формируется каменистое ядро. Почти все спутники всегда повернуты к планете одной стороной.</a:t>
            </a:r>
          </a:p>
          <a:p>
            <a:r>
              <a:rPr lang="ru-RU" dirty="0" smtClean="0">
                <a:solidFill>
                  <a:schemeClr val="tx1"/>
                </a:solidFill>
                <a:latin typeface="Times New Roman" pitchFamily="18" charset="0"/>
                <a:cs typeface="Times New Roman" pitchFamily="18" charset="0"/>
              </a:rPr>
              <a:t>Самый крупный спутник Сатурна — Титан. По своей величине он превосходит планету Меркурий. Его диаметр 5150 км. На Титане есть океаны, моря, континенты. Температура составляет 180 °С. Этот спутник окутан оранжевой атмосферой из метана и этана.</a:t>
            </a:r>
          </a:p>
          <a:p>
            <a:r>
              <a:rPr lang="ru-RU" dirty="0" smtClean="0">
                <a:solidFill>
                  <a:schemeClr val="tx1"/>
                </a:solidFill>
                <a:latin typeface="Times New Roman" pitchFamily="18" charset="0"/>
                <a:cs typeface="Times New Roman" pitchFamily="18" charset="0"/>
              </a:rPr>
              <a:t>Спутник </a:t>
            </a:r>
            <a:r>
              <a:rPr lang="ru-RU" dirty="0" err="1" smtClean="0">
                <a:solidFill>
                  <a:schemeClr val="tx1"/>
                </a:solidFill>
                <a:latin typeface="Times New Roman" pitchFamily="18" charset="0"/>
                <a:cs typeface="Times New Roman" pitchFamily="18" charset="0"/>
              </a:rPr>
              <a:t>Энцелад</a:t>
            </a:r>
            <a:r>
              <a:rPr lang="ru-RU" dirty="0" smtClean="0">
                <a:solidFill>
                  <a:schemeClr val="tx1"/>
                </a:solidFill>
                <a:latin typeface="Times New Roman" pitchFamily="18" charset="0"/>
                <a:cs typeface="Times New Roman" pitchFamily="18" charset="0"/>
              </a:rPr>
              <a:t> — самое светлое тело Солнечной системы, которое, по-видимому, покрыто тонким слоем инея. </a:t>
            </a:r>
          </a:p>
          <a:p>
            <a:r>
              <a:rPr lang="ru-RU" dirty="0" err="1" smtClean="0">
                <a:solidFill>
                  <a:schemeClr val="tx1"/>
                </a:solidFill>
                <a:latin typeface="Times New Roman" pitchFamily="18" charset="0"/>
                <a:cs typeface="Times New Roman" pitchFamily="18" charset="0"/>
              </a:rPr>
              <a:t>Гиперион</a:t>
            </a:r>
            <a:r>
              <a:rPr lang="ru-RU" dirty="0" smtClean="0">
                <a:solidFill>
                  <a:schemeClr val="tx1"/>
                </a:solidFill>
                <a:latin typeface="Times New Roman" pitchFamily="18" charset="0"/>
                <a:cs typeface="Times New Roman" pitchFamily="18" charset="0"/>
              </a:rPr>
              <a:t> — темный спутник неправильной формы с хаотическим собственным вращением. Он не имеет постоянной скорости вращения вокруг своей оси: она меняется в течение месяца на десятки процентов.</a:t>
            </a:r>
          </a:p>
          <a:p>
            <a:r>
              <a:rPr lang="ru-RU" dirty="0" smtClean="0">
                <a:solidFill>
                  <a:schemeClr val="tx1"/>
                </a:solidFill>
                <a:latin typeface="Times New Roman" pitchFamily="18" charset="0"/>
                <a:cs typeface="Times New Roman" pitchFamily="18" charset="0"/>
              </a:rPr>
              <a:t>Спутник Сатурна Феба обращается вокруг планеты в обратную сторону.</a:t>
            </a:r>
          </a:p>
          <a:p>
            <a:r>
              <a:rPr lang="ru-RU" dirty="0" smtClean="0">
                <a:solidFill>
                  <a:schemeClr val="tx1"/>
                </a:solidFill>
                <a:latin typeface="Times New Roman" pitchFamily="18" charset="0"/>
                <a:cs typeface="Times New Roman" pitchFamily="18" charset="0"/>
              </a:rPr>
              <a:t>Кроме этого, Сатурн окружает система колец.</a:t>
            </a:r>
            <a:endParaRPr lang="ru-RU" dirty="0">
              <a:solidFill>
                <a:schemeClr val="tx1"/>
              </a:solidFill>
              <a:latin typeface="Times New Roman" pitchFamily="18" charset="0"/>
              <a:cs typeface="Times New Roman" pitchFamily="18" charset="0"/>
            </a:endParaRPr>
          </a:p>
        </p:txBody>
      </p:sp>
      <p:sp>
        <p:nvSpPr>
          <p:cNvPr id="23" name="Прямоугольная выноска 22"/>
          <p:cNvSpPr/>
          <p:nvPr/>
        </p:nvSpPr>
        <p:spPr>
          <a:xfrm>
            <a:off x="3929058" y="571480"/>
            <a:ext cx="4214842" cy="1643074"/>
          </a:xfrm>
          <a:prstGeom prst="wedgeRectCallout">
            <a:avLst>
              <a:gd name="adj1" fmla="val -75255"/>
              <a:gd name="adj2" fmla="val 264829"/>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dirty="0" smtClean="0">
                <a:solidFill>
                  <a:schemeClr val="tx1"/>
                </a:solidFill>
                <a:latin typeface="Times New Roman" pitchFamily="18" charset="0"/>
                <a:cs typeface="Times New Roman" pitchFamily="18" charset="0"/>
              </a:rPr>
              <a:t>Период обращения Сатурна вокруг Солнца  равен 29,46 земных лет . Орбитальная скорость  9,09 до 10,18 км/с.</a:t>
            </a:r>
            <a:endParaRPr lang="ru-RU" sz="2000" dirty="0">
              <a:solidFill>
                <a:schemeClr val="tx1"/>
              </a:solidFill>
              <a:latin typeface="Times New Roman" pitchFamily="18" charset="0"/>
              <a:cs typeface="Times New Roman" pitchFamily="18" charset="0"/>
            </a:endParaRPr>
          </a:p>
        </p:txBody>
      </p:sp>
      <p:sp>
        <p:nvSpPr>
          <p:cNvPr id="25" name="Прямоугольная выноска 24"/>
          <p:cNvSpPr/>
          <p:nvPr/>
        </p:nvSpPr>
        <p:spPr>
          <a:xfrm>
            <a:off x="3929058" y="500042"/>
            <a:ext cx="4143404" cy="1000132"/>
          </a:xfrm>
          <a:prstGeom prst="wedgeRectCallout">
            <a:avLst>
              <a:gd name="adj1" fmla="val -33396"/>
              <a:gd name="adj2" fmla="val 461449"/>
            </a:avLst>
          </a:prstGeom>
          <a:solidFill>
            <a:schemeClr val="bg1"/>
          </a:solidFill>
          <a:ln>
            <a:solidFill>
              <a:schemeClr val="bg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t>
            </a:r>
            <a:r>
              <a:rPr lang="ru-RU" sz="2000" dirty="0" smtClean="0">
                <a:solidFill>
                  <a:schemeClr val="tx1"/>
                </a:solidFill>
                <a:latin typeface="Times New Roman" pitchFamily="18" charset="0"/>
                <a:cs typeface="Times New Roman" pitchFamily="18" charset="0"/>
              </a:rPr>
              <a:t>Сутки на Сатурне длятся 10 часов 14 минут.</a:t>
            </a:r>
            <a:endParaRPr lang="ru-RU" sz="20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p:stCondLst>
                        <p:cond delay="0"/>
                      </p:stCondLst>
                      <p:childTnLst>
                        <p:par>
                          <p:cTn id="64" fill="hold">
                            <p:stCondLst>
                              <p:cond delay="0"/>
                            </p:stCondLst>
                            <p:childTnLst>
                              <p:par>
                                <p:cTn id="65" presetID="53"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nodeType="clickEffect">
                                  <p:stCondLst>
                                    <p:cond delay="0"/>
                                  </p:stCondLst>
                                  <p:childTnLst>
                                    <p:set>
                                      <p:cBhvr>
                                        <p:cTn id="73"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nodeType="clickEffect">
                                  <p:stCondLst>
                                    <p:cond delay="0"/>
                                  </p:stCondLst>
                                  <p:childTnLst>
                                    <p:set>
                                      <p:cBhvr>
                                        <p:cTn id="85"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6" restart="whenNotActive" fill="hold" evtFilter="cancelBubble" nodeType="interactiveSeq">
                <p:stCondLst>
                  <p:cond evt="onClick" delay="0">
                    <p:tgtEl>
                      <p:spTgt spid="12"/>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500" fill="hold"/>
                                        <p:tgtEl>
                                          <p:spTgt spid="25"/>
                                        </p:tgtEl>
                                        <p:attrNameLst>
                                          <p:attrName>ppt_w</p:attrName>
                                        </p:attrNameLst>
                                      </p:cBhvr>
                                      <p:tavLst>
                                        <p:tav tm="0">
                                          <p:val>
                                            <p:fltVal val="0"/>
                                          </p:val>
                                        </p:tav>
                                        <p:tav tm="100000">
                                          <p:val>
                                            <p:strVal val="#ppt_w"/>
                                          </p:val>
                                        </p:tav>
                                      </p:tavLst>
                                    </p:anim>
                                    <p:anim calcmode="lin" valueType="num">
                                      <p:cBhvr>
                                        <p:cTn id="92" dur="500" fill="hold"/>
                                        <p:tgtEl>
                                          <p:spTgt spid="25"/>
                                        </p:tgtEl>
                                        <p:attrNameLst>
                                          <p:attrName>ppt_h</p:attrName>
                                        </p:attrNameLst>
                                      </p:cBhvr>
                                      <p:tavLst>
                                        <p:tav tm="0">
                                          <p:val>
                                            <p:fltVal val="0"/>
                                          </p:val>
                                        </p:tav>
                                        <p:tav tm="100000">
                                          <p:val>
                                            <p:strVal val="#ppt_h"/>
                                          </p:val>
                                        </p:tav>
                                      </p:tavLst>
                                    </p:anim>
                                    <p:animEffect transition="in" filter="fade">
                                      <p:cBhvr>
                                        <p:cTn id="93" dur="500"/>
                                        <p:tgtEl>
                                          <p:spTgt spid="25"/>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grpId="1" nodeType="clickEffect">
                                  <p:stCondLst>
                                    <p:cond delay="0"/>
                                  </p:stCondLst>
                                  <p:childTnLst>
                                    <p:set>
                                      <p:cBhvr>
                                        <p:cTn id="97"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8" restart="whenNotActive" fill="hold" evtFilter="cancelBubble" nodeType="interactiveSeq">
                <p:stCondLst>
                  <p:cond evt="onClick" delay="0">
                    <p:tgtEl>
                      <p:spTgt spid="28"/>
                    </p:tgtEl>
                  </p:cond>
                </p:stCondLst>
                <p:endSync evt="end" delay="0">
                  <p:rtn val="all"/>
                </p:endSync>
                <p:childTnLst>
                  <p:par>
                    <p:cTn id="99" fill="hold">
                      <p:stCondLst>
                        <p:cond delay="0"/>
                      </p:stCondLst>
                      <p:childTnLst>
                        <p:par>
                          <p:cTn id="100" fill="hold">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10" restart="whenNotActive" fill="hold" evtFilter="cancelBubble" nodeType="interactiveSeq">
                <p:stCondLst>
                  <p:cond evt="onClick" delay="0">
                    <p:tgtEl>
                      <p:spTgt spid="6"/>
                    </p:tgtEl>
                  </p:cond>
                </p:stCondLst>
                <p:endSync evt="end" delay="0">
                  <p:rtn val="all"/>
                </p:endSync>
                <p:childTnLst>
                  <p:par>
                    <p:cTn id="111" fill="hold">
                      <p:stCondLst>
                        <p:cond delay="0"/>
                      </p:stCondLst>
                      <p:childTnLst>
                        <p:par>
                          <p:cTn id="112" fill="hold">
                            <p:stCondLst>
                              <p:cond delay="0"/>
                            </p:stCondLst>
                            <p:childTnLst>
                              <p:par>
                                <p:cTn id="113" presetID="53" presetClass="entr" presetSubtype="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nodeType="clickEffect">
                                  <p:stCondLst>
                                    <p:cond delay="0"/>
                                  </p:stCondLst>
                                  <p:childTnLst>
                                    <p:set>
                                      <p:cBhvr>
                                        <p:cTn id="12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26" grpId="0" animBg="1"/>
      <p:bldP spid="26" grpId="1" animBg="1"/>
      <p:bldP spid="25" grpId="0" animBg="1"/>
      <p:bldP spid="25"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2772</Words>
  <Application>Microsoft Office PowerPoint</Application>
  <PresentationFormat>Экран (4:3)</PresentationFormat>
  <Paragraphs>261</Paragraphs>
  <Slides>15</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Тема Office</vt:lpstr>
      <vt:lpstr>Формула</vt:lpstr>
      <vt:lpstr>Физика 9 класс.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Ms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Астрономия 11 класс.</dc:title>
  <dc:creator>Администратор</dc:creator>
  <cp:lastModifiedBy>Admin</cp:lastModifiedBy>
  <cp:revision>76</cp:revision>
  <dcterms:created xsi:type="dcterms:W3CDTF">2014-04-05T07:57:36Z</dcterms:created>
  <dcterms:modified xsi:type="dcterms:W3CDTF">2018-04-09T08:30:58Z</dcterms:modified>
</cp:coreProperties>
</file>