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4"/>
  </p:notesMasterIdLst>
  <p:sldIdLst>
    <p:sldId id="257" r:id="rId2"/>
    <p:sldId id="276" r:id="rId3"/>
    <p:sldId id="277" r:id="rId4"/>
    <p:sldId id="278" r:id="rId5"/>
    <p:sldId id="268" r:id="rId6"/>
    <p:sldId id="281" r:id="rId7"/>
    <p:sldId id="306" r:id="rId8"/>
    <p:sldId id="280" r:id="rId9"/>
    <p:sldId id="304" r:id="rId10"/>
    <p:sldId id="286" r:id="rId11"/>
    <p:sldId id="307" r:id="rId12"/>
    <p:sldId id="308" r:id="rId13"/>
    <p:sldId id="300" r:id="rId14"/>
    <p:sldId id="301" r:id="rId15"/>
    <p:sldId id="292" r:id="rId16"/>
    <p:sldId id="302" r:id="rId17"/>
    <p:sldId id="303" r:id="rId18"/>
    <p:sldId id="309" r:id="rId19"/>
    <p:sldId id="310" r:id="rId20"/>
    <p:sldId id="297" r:id="rId21"/>
    <p:sldId id="305" r:id="rId22"/>
    <p:sldId id="262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81524" autoAdjust="0"/>
  </p:normalViewPr>
  <p:slideViewPr>
    <p:cSldViewPr>
      <p:cViewPr>
        <p:scale>
          <a:sx n="62" d="100"/>
          <a:sy n="62" d="100"/>
        </p:scale>
        <p:origin x="-1362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364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2178334-9330-4FEE-96E7-BD44B68E0DFE}" type="datetimeFigureOut">
              <a:rPr lang="ru-RU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CD7F179-546A-446C-B600-3545F1A909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6300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4D1E432-BF38-4124-A20A-CB5C408F6B6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86A409-30C7-4C71-878A-160CDF4BE2A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Скругленный прямоугольник 9"/>
          <p:cNvGrpSpPr>
            <a:grpSpLocks/>
          </p:cNvGrpSpPr>
          <p:nvPr/>
        </p:nvGrpSpPr>
        <p:grpSpPr bwMode="auto">
          <a:xfrm>
            <a:off x="414338" y="427038"/>
            <a:ext cx="8315325" cy="3121025"/>
            <a:chOff x="261" y="269"/>
            <a:chExt cx="5238" cy="1966"/>
          </a:xfrm>
        </p:grpSpPr>
        <p:pic>
          <p:nvPicPr>
            <p:cNvPr id="7" name="Скругленный прямоугольник 9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61" y="269"/>
              <a:ext cx="5238" cy="1966"/>
            </a:xfrm>
            <a:prstGeom prst="rect">
              <a:avLst/>
            </a:prstGeom>
            <a:noFill/>
          </p:spPr>
        </p:pic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290" y="300"/>
              <a:ext cx="5180" cy="19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Verdana" pitchFamily="34" charset="0"/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6FBCCBF-35A5-40D2-ABAD-1C504F221D9D}" type="datetimeFigureOut">
              <a:rPr lang="ru-RU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EAE0B61-2C1C-4D38-B0F6-6A1865222A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53F18-DA99-41E3-95C2-156E913586BD}" type="datetimeFigureOut">
              <a:rPr lang="ru-RU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176EB-96E1-46A1-A748-F56D180F9D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8BB3E-40AA-435D-AE9D-A65A113BD108}" type="datetimeFigureOut">
              <a:rPr lang="ru-RU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E33AD-9288-46B7-9BAB-A785CDA20B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A4E49-EDB1-4AC7-9C35-C5F384735377}" type="datetimeFigureOut">
              <a:rPr lang="ru-RU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906EC-815D-470F-97BB-1F9D27D9A0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Скругленный прямоугольник 10"/>
          <p:cNvGrpSpPr>
            <a:grpSpLocks/>
          </p:cNvGrpSpPr>
          <p:nvPr/>
        </p:nvGrpSpPr>
        <p:grpSpPr bwMode="auto">
          <a:xfrm>
            <a:off x="414338" y="427038"/>
            <a:ext cx="8315325" cy="4352925"/>
            <a:chOff x="261" y="269"/>
            <a:chExt cx="5238" cy="2742"/>
          </a:xfrm>
        </p:grpSpPr>
        <p:pic>
          <p:nvPicPr>
            <p:cNvPr id="6" name="Скругленный прямоугольник 10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61" y="269"/>
              <a:ext cx="5238" cy="2742"/>
            </a:xfrm>
            <a:prstGeom prst="rect">
              <a:avLst/>
            </a:prstGeom>
            <a:noFill/>
          </p:spPr>
        </p:pic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281" y="291"/>
              <a:ext cx="5198" cy="2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Verdana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72A1C0C-4AF8-4ECA-91E4-627BDCA81D92}" type="datetimeFigureOut">
              <a:rPr lang="ru-RU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15AA630-C8E5-4DA0-934A-5122F3EEE7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3C5D9-7947-410F-A6AA-87050E07348B}" type="datetimeFigureOut">
              <a:rPr lang="ru-RU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5FE9D-21A1-4D2E-818E-E93FF5FD8A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8A186-A54D-4451-B929-3870416D9816}" type="datetimeFigureOut">
              <a:rPr lang="ru-RU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F67C8-957A-4BE0-A88D-8E3EBEA4F5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2D433-FE33-4F27-A063-A26C12247D78}" type="datetimeFigureOut">
              <a:rPr lang="ru-RU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196D0-CFC4-4F35-8141-B19E935A24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D8F1BA4-24D6-47D8-A3EE-F89A458AFADD}" type="datetimeFigureOut">
              <a:rPr lang="ru-RU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F8A1A36-1B2D-4AC5-9854-BBA90234CB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95654-D7B8-4AE9-BB10-9BAA67F1892D}" type="datetimeFigureOut">
              <a:rPr lang="ru-RU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8958D-8AE5-4821-899A-C450BBE49E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367ECF0-68DC-4E53-8A95-7EE38504EE26}" type="datetimeFigureOut">
              <a:rPr lang="ru-RU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56E4849-B21D-4245-9FE0-074F10ABF7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9" name="Скругленный прямоугольник 8"/>
          <p:cNvGrpSpPr>
            <a:grpSpLocks/>
          </p:cNvGrpSpPr>
          <p:nvPr/>
        </p:nvGrpSpPr>
        <p:grpSpPr bwMode="auto">
          <a:xfrm>
            <a:off x="414338" y="427038"/>
            <a:ext cx="8315325" cy="5497512"/>
            <a:chOff x="261" y="269"/>
            <a:chExt cx="5238" cy="3463"/>
          </a:xfrm>
        </p:grpSpPr>
        <p:pic>
          <p:nvPicPr>
            <p:cNvPr id="1027" name="Скругленный прямоугольник 8"/>
            <p:cNvPicPr>
              <a:picLocks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261" y="269"/>
              <a:ext cx="5238" cy="3463"/>
            </a:xfrm>
            <a:prstGeom prst="rect">
              <a:avLst/>
            </a:prstGeom>
            <a:noFill/>
          </p:spPr>
        </p:pic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285" y="295"/>
              <a:ext cx="5190" cy="3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Verdana" pitchFamily="34" charset="0"/>
              </a:endParaRPr>
            </a:p>
          </p:txBody>
        </p:sp>
      </p:grp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9C857E5-8FE6-48BC-98BE-1231619B2A74}" type="datetimeFigureOut">
              <a:rPr lang="ru-RU"/>
              <a:pPr>
                <a:defRPr/>
              </a:pPr>
              <a:t>09.04.2017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bg2">
                    <a:shade val="5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BA87BBA-D8EF-40FA-AACE-23CF85C1D2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1" r:id="rId2"/>
    <p:sldLayoutId id="2147483793" r:id="rId3"/>
    <p:sldLayoutId id="2147483790" r:id="rId4"/>
    <p:sldLayoutId id="2147483789" r:id="rId5"/>
    <p:sldLayoutId id="2147483788" r:id="rId6"/>
    <p:sldLayoutId id="2147483794" r:id="rId7"/>
    <p:sldLayoutId id="2147483787" r:id="rId8"/>
    <p:sldLayoutId id="2147483795" r:id="rId9"/>
    <p:sldLayoutId id="2147483786" r:id="rId10"/>
    <p:sldLayoutId id="2147483785" r:id="rId11"/>
  </p:sldLayoutIdLst>
  <p:transition>
    <p:push dir="r"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fontAlgn="base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fontAlgn="base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fontAlgn="base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fontAlgn="base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E:\DATA\ANIMS\FISH.AVI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http://tvplus.dn.ua/dates/11/30.jpg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357313" y="571500"/>
            <a:ext cx="64293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cs typeface="Arial" charset="0"/>
              </a:rPr>
              <a:t>Строение  атома Опыты  Резерфорда</a:t>
            </a:r>
          </a:p>
        </p:txBody>
      </p:sp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4071938" y="1820863"/>
            <a:ext cx="4422775" cy="16795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Урок физики </a:t>
            </a:r>
            <a:br>
              <a:rPr lang="ru-RU" sz="3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 11 классе</a:t>
            </a:r>
            <a:endParaRPr lang="ru-RU" sz="32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9" name="Подзаголовок 22"/>
          <p:cNvSpPr>
            <a:spLocks noGrp="1"/>
          </p:cNvSpPr>
          <p:nvPr>
            <p:ph type="subTitle" idx="1"/>
          </p:nvPr>
        </p:nvSpPr>
        <p:spPr>
          <a:xfrm>
            <a:off x="4214813" y="4500563"/>
            <a:ext cx="4279900" cy="1500187"/>
          </a:xfrm>
        </p:spPr>
        <p:txBody>
          <a:bodyPr/>
          <a:lstStyle/>
          <a:p>
            <a:pPr marL="36513">
              <a:spcBef>
                <a:spcPct val="0"/>
              </a:spcBef>
            </a:pP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Подготовил 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и 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провел 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учитель физики </a:t>
            </a:r>
            <a:r>
              <a:rPr lang="ru-RU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Карачук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Э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.А</a:t>
            </a:r>
            <a:r>
              <a:rPr lang="ru-RU" dirty="0">
                <a:solidFill>
                  <a:schemeClr val="tx2"/>
                </a:solidFill>
                <a:latin typeface="Arial" charset="0"/>
                <a:cs typeface="Arial" charset="0"/>
              </a:rPr>
              <a:t>.</a:t>
            </a:r>
            <a:endParaRPr lang="ru-RU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24" name="Рисунок 23" descr="строени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3350" y="2352675"/>
            <a:ext cx="4913313" cy="4681538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1563" y="152400"/>
            <a:ext cx="6484937" cy="97472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b="0" smtClean="0">
                <a:solidFill>
                  <a:schemeClr val="tx2"/>
                </a:solidFill>
                <a:effectLst/>
                <a:latin typeface="Arial" charset="0"/>
                <a:cs typeface="Arial" charset="0"/>
              </a:rPr>
              <a:t>Идея опыта Резерфорда: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1412875"/>
            <a:ext cx="7961313" cy="4073525"/>
          </a:xfrm>
        </p:spPr>
        <p:txBody>
          <a:bodyPr/>
          <a:lstStyle/>
          <a:p>
            <a:r>
              <a:rPr lang="ru-RU" sz="2400" smtClean="0">
                <a:latin typeface="Arial" charset="0"/>
                <a:cs typeface="Arial" charset="0"/>
              </a:rPr>
              <a:t>Зондировать атом альфа–частицами.</a:t>
            </a:r>
          </a:p>
          <a:p>
            <a:r>
              <a:rPr lang="ru-RU" sz="2400" smtClean="0"/>
              <a:t>Альфа-частицы возникают при распаде радия. </a:t>
            </a:r>
          </a:p>
          <a:p>
            <a:r>
              <a:rPr lang="ru-RU" sz="2400" smtClean="0"/>
              <a:t>Масса альфа-частицы в 8000 раз больше массы электрона.</a:t>
            </a:r>
          </a:p>
          <a:p>
            <a:r>
              <a:rPr lang="ru-RU" sz="2400" smtClean="0"/>
              <a:t>Электрический заряд альфа-частицы в 2 раза больше заряда электрона.</a:t>
            </a:r>
          </a:p>
          <a:p>
            <a:r>
              <a:rPr lang="ru-RU" sz="2400" smtClean="0"/>
              <a:t>Скорость альфа-частицы около 15 000 км/с.</a:t>
            </a:r>
          </a:p>
          <a:p>
            <a:r>
              <a:rPr lang="ru-RU" sz="2400" smtClean="0"/>
              <a:t>Альфа-частица является ядром атома гелия.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5" descr="GraphicRe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428625"/>
            <a:ext cx="7500937" cy="611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29563" y="2857500"/>
            <a:ext cx="1071562" cy="1214438"/>
          </a:xfrm>
          <a:prstGeom prst="rect">
            <a:avLst/>
          </a:prstGeom>
          <a:solidFill>
            <a:srgbClr val="33CC33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6626" name="Рисунок 2" descr="фольга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75" y="1785938"/>
            <a:ext cx="666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000250" y="3071813"/>
            <a:ext cx="785813" cy="78581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6628" name="Содержимое 20" descr="цилиндр 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2643188"/>
            <a:ext cx="23526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a- xfcnbwf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3429000"/>
            <a:ext cx="4191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a- xfcnbwf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25" y="3143250"/>
            <a:ext cx="4191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a- xfcnbwf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813" y="3357563"/>
            <a:ext cx="4191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a- xfcnbwf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500" y="3214688"/>
            <a:ext cx="4191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a- xfcnbwf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88" y="3429000"/>
            <a:ext cx="4191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a- xfcnbwf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313" y="3143250"/>
            <a:ext cx="4191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7500938" y="1785938"/>
            <a:ext cx="71437" cy="3786187"/>
          </a:xfrm>
          <a:prstGeom prst="rect">
            <a:avLst/>
          </a:prstGeom>
          <a:solidFill>
            <a:srgbClr val="0099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643188" y="4929188"/>
            <a:ext cx="500062" cy="71437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4" name="Управляющая кнопка: далее 13">
            <a:hlinkClick r:id="" action="ppaction://noaction" highlightClick="1"/>
          </p:cNvPr>
          <p:cNvSpPr/>
          <p:nvPr/>
        </p:nvSpPr>
        <p:spPr>
          <a:xfrm>
            <a:off x="1000125" y="1785938"/>
            <a:ext cx="357188" cy="285750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5" name="Прямоугольник 14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6738" y="377825"/>
            <a:ext cx="8010525" cy="622300"/>
          </a:xfrm>
          <a:prstGeom prst="rect">
            <a:avLst/>
          </a:prstGeom>
          <a:noFill/>
        </p:spPr>
      </p:pic>
      <p:sp>
        <p:nvSpPr>
          <p:cNvPr id="26639" name="TextBox 15"/>
          <p:cNvSpPr txBox="1">
            <a:spLocks noChangeArrowheads="1"/>
          </p:cNvSpPr>
          <p:nvPr/>
        </p:nvSpPr>
        <p:spPr bwMode="auto">
          <a:xfrm>
            <a:off x="5500688" y="5572125"/>
            <a:ext cx="9572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Verdana" pitchFamily="34" charset="0"/>
              </a:rPr>
              <a:t>Фольга</a:t>
            </a:r>
          </a:p>
        </p:txBody>
      </p:sp>
      <p:cxnSp>
        <p:nvCxnSpPr>
          <p:cNvPr id="17" name="Соединительная линия уступом 16"/>
          <p:cNvCxnSpPr/>
          <p:nvPr/>
        </p:nvCxnSpPr>
        <p:spPr>
          <a:xfrm rot="5400000">
            <a:off x="321469" y="3964781"/>
            <a:ext cx="1214438" cy="714375"/>
          </a:xfrm>
          <a:prstGeom prst="bentConnector3">
            <a:avLst>
              <a:gd name="adj1" fmla="val 118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1" name="TextBox 17"/>
          <p:cNvSpPr txBox="1">
            <a:spLocks noChangeArrowheads="1"/>
          </p:cNvSpPr>
          <p:nvPr/>
        </p:nvSpPr>
        <p:spPr bwMode="auto">
          <a:xfrm>
            <a:off x="214313" y="4929188"/>
            <a:ext cx="19637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Verdana" pitchFamily="34" charset="0"/>
              </a:rPr>
              <a:t>Радиоактивное </a:t>
            </a:r>
          </a:p>
          <a:p>
            <a:r>
              <a:rPr lang="ru-RU" sz="2000" b="1">
                <a:latin typeface="Verdana" pitchFamily="34" charset="0"/>
              </a:rPr>
              <a:t>вещество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714500" y="1500188"/>
            <a:ext cx="65008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Verdana" pitchFamily="34" charset="0"/>
              </a:rPr>
              <a:t>Скорость  </a:t>
            </a:r>
            <a:r>
              <a:rPr lang="en-US" sz="2000">
                <a:latin typeface="Symbol" pitchFamily="18" charset="2"/>
              </a:rPr>
              <a:t>a</a:t>
            </a:r>
            <a:r>
              <a:rPr lang="en-US" sz="2000">
                <a:latin typeface="Verdana" pitchFamily="34" charset="0"/>
              </a:rPr>
              <a:t>-</a:t>
            </a:r>
            <a:r>
              <a:rPr lang="ru-RU" sz="2000">
                <a:latin typeface="Verdana" pitchFamily="34" charset="0"/>
              </a:rPr>
              <a:t> частиц - 1/30  скорости света в вакууме</a:t>
            </a:r>
          </a:p>
        </p:txBody>
      </p:sp>
      <p:pic>
        <p:nvPicPr>
          <p:cNvPr id="21" name="Рисунок 20" descr="a- xfcnbwf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9563" y="2857500"/>
            <a:ext cx="428625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a- xfcnbwf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29625" y="3000375"/>
            <a:ext cx="428625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a- xfcnbwf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2438" y="3214688"/>
            <a:ext cx="428625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a- xfcnbwf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29625" y="3357563"/>
            <a:ext cx="428625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a- xfcnbwf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2438" y="3643313"/>
            <a:ext cx="428625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8" name="TextBox 25"/>
          <p:cNvSpPr txBox="1">
            <a:spLocks noChangeArrowheads="1"/>
          </p:cNvSpPr>
          <p:nvPr/>
        </p:nvSpPr>
        <p:spPr bwMode="auto">
          <a:xfrm>
            <a:off x="7715250" y="2214563"/>
            <a:ext cx="13033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Verdana" pitchFamily="34" charset="0"/>
              </a:rPr>
              <a:t>На экране</a:t>
            </a:r>
          </a:p>
        </p:txBody>
      </p:sp>
      <p:sp>
        <p:nvSpPr>
          <p:cNvPr id="27" name="Овал 26"/>
          <p:cNvSpPr/>
          <p:nvPr/>
        </p:nvSpPr>
        <p:spPr>
          <a:xfrm>
            <a:off x="8429625" y="3714750"/>
            <a:ext cx="285750" cy="285750"/>
          </a:xfrm>
          <a:prstGeom prst="ellipse">
            <a:avLst/>
          </a:prstGeom>
          <a:solidFill>
            <a:srgbClr val="33CC33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-4.44444E-6 C 0.13072 -0.00254 0.26145 -0.00486 0.34999 -4.44444E-6 C 0.43853 0.00486 0.50069 0.02385 0.5309 0.02871 " pathEditMode="relative" ptsTypes="aaA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2.96296E-6 C 0.13924 0.00208 0.27865 0.00417 0.37014 -0.00162 C 0.46164 -0.00741 0.5191 -0.0294 0.54879 -0.03495 " pathEditMode="relative" ptsTypes="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0.56702 3.7037E-7 " pathEditMode="relative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48148E-6 L 0.59063 -1.48148E-6 " pathEditMode="relative" ptsTypes="AA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96296E-6 C 0.175 0.00092 0.35018 0.00185 0.45452 -0.00139 C 0.5592 -0.00463 0.59809 -0.01551 0.62726 -0.01898 " pathEditMode="relative" ptsTypes="aaA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C 0.20416 -0.00255 0.40868 -0.00532 0.43628 0.0338 C 0.46389 0.07292 0.21076 0.20116 0.16632 0.23426 " pathEditMode="relative" rAng="180131" ptsTypes="aaA">
                                      <p:cBhvr>
                                        <p:cTn id="3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00" y="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5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 animBg="1"/>
      <p:bldP spid="19" grpId="0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1" descr="Опыт Резерфорда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357188"/>
            <a:ext cx="7929562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3238" y="5357813"/>
            <a:ext cx="8183562" cy="6794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Опыты показали:</a:t>
            </a:r>
            <a:br>
              <a:rPr lang="ru-RU" sz="28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Подавляющая часть альфа-частиц проходит сквозь фольгу практически без отклонения или с отклонением на малые углы;</a:t>
            </a:r>
            <a:br>
              <a:rPr lang="ru-RU" sz="24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Некоторая небольшая часть альфа-частиц при прохождении через фольгу отклоняется на значительные углы ( 90,120,150 градусов);</a:t>
            </a:r>
            <a:r>
              <a:rPr lang="ru-RU" sz="24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5"/>
          <p:cNvSpPr>
            <a:spLocks noChangeArrowheads="1"/>
          </p:cNvSpPr>
          <p:nvPr/>
        </p:nvSpPr>
        <p:spPr bwMode="auto">
          <a:xfrm>
            <a:off x="714375" y="392113"/>
            <a:ext cx="7786688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400">
                <a:cs typeface="Arial" charset="0"/>
                <a:sym typeface="Symbol" pitchFamily="18" charset="2"/>
              </a:rPr>
              <a:t>   </a:t>
            </a:r>
            <a:r>
              <a:rPr lang="ru-RU" sz="2400" b="1" i="1">
                <a:solidFill>
                  <a:srgbClr val="CC3300"/>
                </a:solidFill>
                <a:cs typeface="Arial" charset="0"/>
                <a:sym typeface="Symbol" pitchFamily="18" charset="2"/>
              </a:rPr>
              <a:t>Обнаружилось, что некоторые α-частицы отклонялись на большие углы, до 180º.</a:t>
            </a:r>
          </a:p>
          <a:p>
            <a:pPr algn="just"/>
            <a:endParaRPr lang="ru-RU" sz="2400" b="1" i="1">
              <a:solidFill>
                <a:srgbClr val="CC3300"/>
              </a:solidFill>
              <a:cs typeface="Arial" charset="0"/>
              <a:sym typeface="Symbol" pitchFamily="18" charset="2"/>
            </a:endParaRPr>
          </a:p>
          <a:p>
            <a:pPr algn="just"/>
            <a:r>
              <a:rPr lang="ru-RU" sz="2400">
                <a:cs typeface="Arial" charset="0"/>
                <a:sym typeface="Symbol" pitchFamily="18" charset="2"/>
              </a:rPr>
              <a:t> Резерфорд понял, что такое отклонение возможно лишь при встрече с положительно заряженной частицей большой массы. Малая вероятность отклонения на большие углы говорила о том, что эта положительная частица имеет малые размеры,    порядка 10</a:t>
            </a:r>
            <a:r>
              <a:rPr lang="ru-RU" sz="2400" baseline="30000">
                <a:cs typeface="Arial" charset="0"/>
                <a:sym typeface="Symbol" pitchFamily="18" charset="2"/>
              </a:rPr>
              <a:t>–14</a:t>
            </a:r>
            <a:r>
              <a:rPr lang="ru-RU" sz="2400">
                <a:cs typeface="Arial" charset="0"/>
                <a:sym typeface="Symbol" pitchFamily="18" charset="2"/>
              </a:rPr>
              <a:t> м. </a:t>
            </a:r>
            <a:r>
              <a:rPr lang="ru-RU" sz="2800">
                <a:latin typeface="Verdana" pitchFamily="34" charset="0"/>
                <a:sym typeface="Symbol" pitchFamily="18" charset="2"/>
              </a:rPr>
              <a:t>	</a:t>
            </a: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Verdana" pitchFamily="34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Verdana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598DF4-CDC9-4B5A-AB4E-CB892C4071D5}" type="slidenum">
              <a:rPr lang="ru-RU"/>
              <a:pPr>
                <a:defRPr/>
              </a:pPr>
              <a:t>15</a:t>
            </a:fld>
            <a:endParaRPr lang="ru-RU"/>
          </a:p>
        </p:txBody>
      </p:sp>
      <p:sp>
        <p:nvSpPr>
          <p:cNvPr id="29701" name="Прямоугольник 7"/>
          <p:cNvSpPr>
            <a:spLocks noChangeArrowheads="1"/>
          </p:cNvSpPr>
          <p:nvPr/>
        </p:nvSpPr>
        <p:spPr bwMode="auto">
          <a:xfrm>
            <a:off x="571500" y="4286250"/>
            <a:ext cx="79295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cs typeface="Arial" charset="0"/>
                <a:sym typeface="Symbol" pitchFamily="18" charset="2"/>
              </a:rPr>
              <a:t>Электроны, по Резерфорду, движутся вокруг ядра.</a:t>
            </a:r>
          </a:p>
          <a:p>
            <a:pPr algn="just"/>
            <a:r>
              <a:rPr lang="ru-RU" sz="2400">
                <a:cs typeface="Arial" charset="0"/>
              </a:rPr>
              <a:t> Оказалось, что радиус ядра </a:t>
            </a:r>
            <a:r>
              <a:rPr lang="en-US" sz="2400" i="1">
                <a:cs typeface="Arial" charset="0"/>
              </a:rPr>
              <a:t>R</a:t>
            </a:r>
            <a:r>
              <a:rPr lang="ru-RU" sz="2400">
                <a:cs typeface="Arial" charset="0"/>
                <a:sym typeface="Symbol" pitchFamily="18" charset="2"/>
              </a:rPr>
              <a:t></a:t>
            </a:r>
            <a:r>
              <a:rPr lang="ru-RU" sz="2400">
                <a:cs typeface="Arial" charset="0"/>
              </a:rPr>
              <a:t>(10</a:t>
            </a:r>
            <a:r>
              <a:rPr lang="en-US" sz="2400" baseline="30000">
                <a:cs typeface="Arial" charset="0"/>
                <a:sym typeface="Symbol" pitchFamily="18" charset="2"/>
              </a:rPr>
              <a:t></a:t>
            </a:r>
            <a:r>
              <a:rPr lang="ru-RU" sz="2400" baseline="30000">
                <a:cs typeface="Arial" charset="0"/>
              </a:rPr>
              <a:t>14</a:t>
            </a:r>
            <a:r>
              <a:rPr lang="ru-RU" sz="2400">
                <a:cs typeface="Arial" charset="0"/>
                <a:sym typeface="Symbol" pitchFamily="18" charset="2"/>
              </a:rPr>
              <a:t> ÷ 10</a:t>
            </a:r>
            <a:r>
              <a:rPr lang="en-US" sz="2400" baseline="30000">
                <a:cs typeface="Arial" charset="0"/>
                <a:sym typeface="Symbol" pitchFamily="18" charset="2"/>
              </a:rPr>
              <a:t></a:t>
            </a:r>
            <a:r>
              <a:rPr lang="ru-RU" sz="2400" baseline="30000">
                <a:cs typeface="Arial" charset="0"/>
              </a:rPr>
              <a:t>15</a:t>
            </a:r>
            <a:r>
              <a:rPr lang="ru-RU" sz="2400">
                <a:cs typeface="Arial" charset="0"/>
                <a:sym typeface="Symbol" pitchFamily="18" charset="2"/>
              </a:rPr>
              <a:t>)м            и зависит от числа нуклонов в ядре.</a:t>
            </a:r>
            <a:endParaRPr lang="ru-RU" sz="2400">
              <a:cs typeface="Arial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03238" y="285750"/>
            <a:ext cx="8183562" cy="928688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b="0" smtClean="0">
                <a:solidFill>
                  <a:schemeClr val="tx2"/>
                </a:solidFill>
                <a:effectLst/>
                <a:latin typeface="Arial" charset="0"/>
                <a:cs typeface="Arial" charset="0"/>
              </a:rPr>
              <a:t>Выводы из опытов: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75" y="1643063"/>
            <a:ext cx="7500938" cy="3074987"/>
          </a:xfrm>
        </p:spPr>
        <p:txBody>
          <a:bodyPr>
            <a:normAutofit fontScale="92500" lnSpcReduction="2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Положительный заряд сосредоточен в малой части атома – ядре;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Практически вся масса атома сосредоточена в этом ядре;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Отклонения альфа-частиц на большие углы происходят в результате столкновения альфа – частиц с ядром одного из атомов;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Теоретические расчеты позволили оценить размеры ядер атомов – порядка 10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2400" dirty="0" smtClean="0"/>
              <a:t>14 м, тогда как размеры атома в 10 000 раз больше.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666" name="FISH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820863" y="1500188"/>
            <a:ext cx="5394325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Прямоугольник 5"/>
          <p:cNvSpPr>
            <a:spLocks noChangeArrowheads="1"/>
          </p:cNvSpPr>
          <p:nvPr/>
        </p:nvSpPr>
        <p:spPr bwMode="auto">
          <a:xfrm>
            <a:off x="1857375" y="5702300"/>
            <a:ext cx="5429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Verdana" pitchFamily="34" charset="0"/>
              </a:rPr>
              <a:t>Конец Х</a:t>
            </a:r>
            <a:r>
              <a:rPr lang="en-US" b="1">
                <a:latin typeface="Verdana" pitchFamily="34" charset="0"/>
              </a:rPr>
              <a:t>I</a:t>
            </a:r>
            <a:r>
              <a:rPr lang="ru-RU" b="1">
                <a:latin typeface="Verdana" pitchFamily="34" charset="0"/>
              </a:rPr>
              <a:t>Х - начало ХХ века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A97DE-81DC-4DF6-B59B-98759215EAA3}" type="slidenum">
              <a:rPr lang="ru-RU"/>
              <a:pPr>
                <a:defRPr/>
              </a:pPr>
              <a:t>17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42938" y="571500"/>
            <a:ext cx="80010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На основе выводов из опытов Резерфордом была предложена планетарная модель атома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9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9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9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9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3696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69666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696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3696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966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Содержимое 3" descr="ядро.gif"/>
          <p:cNvPicPr>
            <a:picLocks noChangeAspect="1"/>
          </p:cNvPicPr>
          <p:nvPr/>
        </p:nvPicPr>
        <p:blipFill>
          <a:blip r:embed="rId2">
            <a:lum bright="-10000"/>
          </a:blip>
          <a:srcRect l="28822" t="26921" r="30588" b="34254"/>
          <a:stretch>
            <a:fillRect/>
          </a:stretch>
        </p:blipFill>
        <p:spPr bwMode="auto">
          <a:xfrm>
            <a:off x="3714750" y="2928938"/>
            <a:ext cx="164306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Управляющая кнопка: далее 2">
            <a:hlinkClick r:id="" action="ppaction://noaction" highlightClick="1"/>
          </p:cNvPr>
          <p:cNvSpPr/>
          <p:nvPr/>
        </p:nvSpPr>
        <p:spPr>
          <a:xfrm>
            <a:off x="1071563" y="1571625"/>
            <a:ext cx="357187" cy="285750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8595" y="357166"/>
            <a:ext cx="6933677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Строение атома по Резерфорду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286250" y="3500438"/>
            <a:ext cx="6842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Verdana" pitchFamily="34" charset="0"/>
              </a:rPr>
              <a:t>Ядро</a:t>
            </a:r>
          </a:p>
        </p:txBody>
      </p:sp>
      <p:sp>
        <p:nvSpPr>
          <p:cNvPr id="7" name="Овал 6"/>
          <p:cNvSpPr/>
          <p:nvPr/>
        </p:nvSpPr>
        <p:spPr>
          <a:xfrm>
            <a:off x="1785938" y="1000125"/>
            <a:ext cx="5572125" cy="5286375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928938" y="2000250"/>
            <a:ext cx="3214687" cy="3286125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Рисунок 8" descr="электро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63" y="4572000"/>
            <a:ext cx="2667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электро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2714625"/>
            <a:ext cx="2667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электро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25" y="5929313"/>
            <a:ext cx="2667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электро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188" y="3071813"/>
            <a:ext cx="2667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электро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38" y="1000125"/>
            <a:ext cx="2667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электро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75" y="2500313"/>
            <a:ext cx="2667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электро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50" y="5500688"/>
            <a:ext cx="2667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786188" y="1643063"/>
            <a:ext cx="24241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Verdana" pitchFamily="34" charset="0"/>
              </a:rPr>
              <a:t>Электронная оболочка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33 -0.12523 C 0.25087 -0.12523 0.33055 -0.01736 0.33055 0.11597 C 0.33055 0.24907 0.25087 0.35741 0.1533 0.35741 C 0.05538 0.35741 -0.02379 0.24907 -0.02379 0.11597 C -0.02379 -0.01736 0.05538 -0.12523 0.1533 -0.12523 Z " pathEditMode="relative" rAng="0" ptsTypes="fffff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295 0.06667 C -0.29184 0.01875 -0.33437 -0.12014 -0.29722 -0.24305 C -0.26007 -0.36551 -0.15694 -0.42639 -0.06805 -0.37847 C 0.02083 -0.33055 0.06285 -0.19167 0.0257 -0.06898 C -0.01146 0.0537 -0.11406 0.11458 -0.20295 0.06667 Z " pathEditMode="relative" rAng="12122247" ptsTypes="fffff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-0.02269 C 0.08368 -0.21088 0.26076 -0.28264 0.41146 -0.18889 C 0.56059 -0.08519 0.6184 0.14629 0.54566 0.33889 C 0.47552 0.52569 0.30208 0.5993 0.15382 0.50023 C 0.00607 0.40162 -0.05938 0.17083 0.00816 -0.02269 Z " pathEditMode="relative" rAng="-3802284" ptsTypes="fffff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68 0.64444 C 0.02673 0.80231 -0.16407 0.80995 -0.28438 0.65717 C -0.40625 0.50578 -0.41407 0.25393 -0.30365 0.09653 C -0.19237 -0.06227 -0.00348 -0.06736 0.11701 0.0831 C 0.23958 0.23541 0.24791 0.48565 0.1368 0.64444 Z " pathEditMode="relative" rAng="7984980" ptsTypes="fffff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99 -0.13125 C 0.02986 0.05533 -0.01129 0.3007 -0.14827 0.41227 C -0.2849 0.52431 -0.46632 0.4625 -0.55278 0.27523 C -0.63976 0.08681 -0.59879 -0.15486 -0.46216 -0.26713 C -0.32518 -0.37963 -0.14427 -0.31898 -0.05799 -0.13125 Z " pathEditMode="relative" rAng="3504453" ptsTypes="fffff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521 -0.04699 C -0.43559 -0.18449 -0.46129 -0.43218 -0.36094 -0.6 C -0.26129 -0.76736 -0.07465 -0.79375 0.05538 -0.65648 C 0.18646 -0.51945 0.20903 -0.27153 0.10937 -0.10371 C 0.01007 0.06435 -0.17518 0.08981 -0.30521 -0.04699 Z " pathEditMode="relative" rAng="13102440" ptsTypes="fffff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4 -0.67847 C 0.36875 -0.67847 0.50348 -0.50486 0.50348 -0.29028 C 0.50348 -0.07639 0.36875 0.09838 0.204 0.09838 C 0.03872 0.09838 -0.09514 -0.07639 -0.09514 -0.29028 C -0.09514 -0.50486 0.03872 -0.67847 0.204 -0.67847 Z " pathEditMode="relative" rAng="0" ptsTypes="fffff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 txBox="1">
            <a:spLocks/>
          </p:cNvSpPr>
          <p:nvPr/>
        </p:nvSpPr>
        <p:spPr bwMode="auto">
          <a:xfrm>
            <a:off x="1000125" y="285750"/>
            <a:ext cx="6858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>
                <a:solidFill>
                  <a:schemeClr val="tx2"/>
                </a:solidFill>
                <a:cs typeface="Arial" charset="0"/>
              </a:rPr>
              <a:t>Недостатки атома Резерфорда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0063" y="1071563"/>
            <a:ext cx="8143875" cy="34877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/>
              <a:t>Эта модель не согласуется с наблюдаемой стабильностью атомов.</a:t>
            </a:r>
            <a:r>
              <a:rPr lang="ru-RU" dirty="0"/>
              <a:t> По законам классической электродинамики вращающийся вокруг ядра электрон должен </a:t>
            </a:r>
            <a:r>
              <a:rPr lang="ru-RU" b="1" dirty="0"/>
              <a:t>непрерывно</a:t>
            </a:r>
            <a:r>
              <a:rPr lang="ru-RU" dirty="0"/>
              <a:t> излучать электромагнитные волны, а поэтому терять свою энергию. В результате электроны будут приближаться к ядру и в конце концов упадут на него.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/>
              <a:t>Эта модель не объясняет наблюдаемые на опыте оптические спектры атомов. </a:t>
            </a:r>
            <a:r>
              <a:rPr lang="ru-RU" dirty="0"/>
              <a:t>Оптические спектры атомов не непрерывны, как это следует из теории Резерфорда, а состоят из узких спектральных линий, т.е. атомы излучают и поглощают электромагнитные волны лишь определенных частот, характерных для данного химического элемента. 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42938" y="5500688"/>
            <a:ext cx="7929562" cy="6461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2"/>
                </a:solidFill>
              </a:rPr>
              <a:t>К явлениям атомных масштабов законы классической физики неприменимы.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4071938" y="4643438"/>
            <a:ext cx="644525" cy="785812"/>
          </a:xfrm>
          <a:prstGeom prst="downArrow">
            <a:avLst>
              <a:gd name="adj1" fmla="val 61492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00188" y="500063"/>
            <a:ext cx="67151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cs typeface="Arial" charset="0"/>
              </a:rPr>
              <a:t>Цель:  расширить  знания учащихся по теме,  доказать ядерную модель атома с помощью  опытов Резерфорда</a:t>
            </a:r>
            <a:r>
              <a:rPr lang="ru-RU" sz="2800">
                <a:cs typeface="Arial" charset="0"/>
              </a:rPr>
              <a:t>.</a:t>
            </a:r>
          </a:p>
        </p:txBody>
      </p:sp>
      <p:pic>
        <p:nvPicPr>
          <p:cNvPr id="15362" name="Picture 2" descr="C:\Users\Ольга\Desktop\ФЗ\image375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313" y="2428875"/>
            <a:ext cx="38100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3"/>
          <p:cNvSpPr txBox="1">
            <a:spLocks noChangeArrowheads="1"/>
          </p:cNvSpPr>
          <p:nvPr/>
        </p:nvSpPr>
        <p:spPr bwMode="auto">
          <a:xfrm>
            <a:off x="0" y="1295400"/>
            <a:ext cx="91440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6600">
                <a:solidFill>
                  <a:srgbClr val="FFFFFF"/>
                </a:solidFill>
                <a:latin typeface="Verdana" pitchFamily="34" charset="0"/>
              </a:rPr>
              <a:t>    </a:t>
            </a:r>
          </a:p>
        </p:txBody>
      </p:sp>
      <p:sp>
        <p:nvSpPr>
          <p:cNvPr id="363524" name="Rectangle 4"/>
          <p:cNvSpPr>
            <a:spLocks noChangeArrowheads="1"/>
          </p:cNvSpPr>
          <p:nvPr/>
        </p:nvSpPr>
        <p:spPr bwMode="auto">
          <a:xfrm flipV="1">
            <a:off x="285750" y="285750"/>
            <a:ext cx="8572500" cy="62865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63525" name="Text Box 5"/>
          <p:cNvSpPr txBox="1">
            <a:spLocks noChangeArrowheads="1"/>
          </p:cNvSpPr>
          <p:nvPr/>
        </p:nvSpPr>
        <p:spPr bwMode="auto">
          <a:xfrm>
            <a:off x="3071813" y="642938"/>
            <a:ext cx="5367337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>
                <a:solidFill>
                  <a:schemeClr val="accent2"/>
                </a:solidFill>
                <a:cs typeface="Arial" charset="0"/>
              </a:rPr>
              <a:t>Попыткой спасения планетарной модели атома стали постулаты </a:t>
            </a:r>
          </a:p>
          <a:p>
            <a:pPr algn="ctr">
              <a:spcBef>
                <a:spcPct val="50000"/>
              </a:spcBef>
            </a:pPr>
            <a:r>
              <a:rPr lang="ru-RU" sz="4400" b="1">
                <a:solidFill>
                  <a:schemeClr val="accent2"/>
                </a:solidFill>
                <a:cs typeface="Arial" charset="0"/>
              </a:rPr>
              <a:t>Нильса Бора</a:t>
            </a:r>
          </a:p>
          <a:p>
            <a:pPr algn="ctr">
              <a:spcBef>
                <a:spcPct val="50000"/>
              </a:spcBef>
            </a:pPr>
            <a:endParaRPr lang="ru-RU" sz="2400" b="1">
              <a:solidFill>
                <a:srgbClr val="DDDDDD"/>
              </a:solidFill>
              <a:latin typeface="Verdana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F71589-BBE4-4AB0-AF6F-EDFAB7F6A245}" type="slidenum">
              <a:rPr lang="ru-RU"/>
              <a:pPr>
                <a:defRPr/>
              </a:pPr>
              <a:t>20</a:t>
            </a:fld>
            <a:endParaRPr lang="ru-RU"/>
          </a:p>
        </p:txBody>
      </p:sp>
      <p:pic>
        <p:nvPicPr>
          <p:cNvPr id="6" name="Picture 7" descr="Бо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013" y="1395413"/>
            <a:ext cx="2659062" cy="6645275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63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28750" y="428625"/>
            <a:ext cx="6127750" cy="85725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smtClean="0">
                <a:solidFill>
                  <a:schemeClr val="tx2"/>
                </a:solidFill>
                <a:effectLst/>
                <a:latin typeface="Arial" charset="0"/>
                <a:cs typeface="Arial" charset="0"/>
              </a:rPr>
              <a:t>Вопросы на закрепление: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714375" y="2143125"/>
            <a:ext cx="7643813" cy="3857625"/>
          </a:xfrm>
        </p:spPr>
        <p:txBody>
          <a:bodyPr lIns="90000" tIns="46800" rIns="90000" bIns="46800"/>
          <a:lstStyle/>
          <a:p>
            <a:pPr>
              <a:lnSpc>
                <a:spcPct val="80000"/>
              </a:lnSpc>
            </a:pPr>
            <a:r>
              <a:rPr lang="ru-RU" sz="2400" smtClean="0">
                <a:latin typeface="Arial" charset="0"/>
                <a:cs typeface="Arial" charset="0"/>
              </a:rPr>
              <a:t>1. В чём заключается сущность модели Томсона?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latin typeface="Arial" charset="0"/>
                <a:cs typeface="Arial" charset="0"/>
              </a:rPr>
              <a:t>2. В чём заключалась идея опыта Резерфорда?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latin typeface="Arial" charset="0"/>
                <a:cs typeface="Arial" charset="0"/>
              </a:rPr>
              <a:t>3. Объясните по схеме опыт Резерфорда по рассеиванию альфа-частиц.</a:t>
            </a:r>
            <a:endParaRPr lang="ru-RU" sz="2400" smtClean="0">
              <a:latin typeface="Arial" charset="0"/>
              <a:cs typeface="Arial" charset="0"/>
              <a:hlinkClick r:id="" action="ppaction://hlinkshowjump?jump=nextslide"/>
            </a:endParaRPr>
          </a:p>
          <a:p>
            <a:pPr>
              <a:lnSpc>
                <a:spcPct val="80000"/>
              </a:lnSpc>
            </a:pPr>
            <a:r>
              <a:rPr lang="ru-RU" sz="2400" smtClean="0">
                <a:latin typeface="Arial" charset="0"/>
                <a:cs typeface="Arial" charset="0"/>
              </a:rPr>
              <a:t>4. Объясните причину рассеивания альфа-частиц атомами вещества.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latin typeface="Arial" charset="0"/>
                <a:cs typeface="Arial" charset="0"/>
              </a:rPr>
              <a:t>5. В чём сущность планетарной модели атома?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latin typeface="Arial" charset="0"/>
                <a:cs typeface="Arial" charset="0"/>
              </a:rPr>
              <a:t>6. В чем противоречивость модели атома Резерфорда?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Box 1"/>
          <p:cNvSpPr txBox="1">
            <a:spLocks noChangeArrowheads="1"/>
          </p:cNvSpPr>
          <p:nvPr/>
        </p:nvSpPr>
        <p:spPr bwMode="auto">
          <a:xfrm>
            <a:off x="1000125" y="714375"/>
            <a:ext cx="7000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chemeClr val="accent2"/>
                </a:solidFill>
                <a:cs typeface="Arial" charset="0"/>
              </a:rPr>
              <a:t>Желаю удачи в изучении физики!</a:t>
            </a:r>
          </a:p>
        </p:txBody>
      </p:sp>
      <p:pic>
        <p:nvPicPr>
          <p:cNvPr id="4" name="Picture 3" descr="C:\Users\Ольга\Desktop\ФЗ\107849_image_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1638" y="1981200"/>
            <a:ext cx="3743325" cy="6967538"/>
          </a:xfrm>
          <a:prstGeom prst="rect">
            <a:avLst/>
          </a:prstGeom>
          <a:noFill/>
        </p:spPr>
      </p:pic>
      <p:pic>
        <p:nvPicPr>
          <p:cNvPr id="6" name="Рисунок 5" descr="Фото018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2286000"/>
            <a:ext cx="4241800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0" y="428625"/>
            <a:ext cx="7772400" cy="9144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Актуализация знаний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1643063"/>
            <a:ext cx="6286500" cy="5786437"/>
          </a:xfrm>
        </p:spPr>
        <p:txBody>
          <a:bodyPr/>
          <a:lstStyle/>
          <a:p>
            <a:r>
              <a:rPr lang="ru-RU" sz="2000" smtClean="0"/>
              <a:t>Что вам известно  о строении вещества?</a:t>
            </a:r>
          </a:p>
          <a:p>
            <a:r>
              <a:rPr lang="ru-RU" sz="2000" smtClean="0"/>
              <a:t>Как мы узнаем о строении вещества?</a:t>
            </a:r>
          </a:p>
          <a:p>
            <a:r>
              <a:rPr lang="ru-RU" sz="2000" smtClean="0"/>
              <a:t>Каково строение атома? </a:t>
            </a:r>
          </a:p>
          <a:p>
            <a:r>
              <a:rPr lang="ru-RU" sz="2000" smtClean="0"/>
              <a:t>Как  можно узнать </a:t>
            </a:r>
          </a:p>
          <a:p>
            <a:pPr>
              <a:buFont typeface="Wingdings 2" pitchFamily="18" charset="2"/>
              <a:buNone/>
            </a:pPr>
            <a:r>
              <a:rPr lang="ru-RU" sz="2000" smtClean="0"/>
              <a:t>       о строении атома?</a:t>
            </a:r>
          </a:p>
          <a:p>
            <a:r>
              <a:rPr lang="ru-RU" sz="2000" smtClean="0"/>
              <a:t>Имеет ли ядро атома </a:t>
            </a:r>
          </a:p>
          <a:p>
            <a:pPr>
              <a:buFont typeface="Wingdings 2" pitchFamily="18" charset="2"/>
              <a:buNone/>
            </a:pPr>
            <a:r>
              <a:rPr lang="ru-RU" sz="2000" smtClean="0"/>
              <a:t>        внутреннюю структуру?</a:t>
            </a:r>
          </a:p>
          <a:p>
            <a:r>
              <a:rPr lang="ru-RU" sz="2000" smtClean="0"/>
              <a:t>Что такое электрон?</a:t>
            </a:r>
          </a:p>
          <a:p>
            <a:r>
              <a:rPr lang="ru-RU" sz="2000" smtClean="0"/>
              <a:t>Входят ли электроны</a:t>
            </a:r>
          </a:p>
          <a:p>
            <a:pPr>
              <a:buFont typeface="Wingdings 2" pitchFamily="18" charset="2"/>
              <a:buNone/>
            </a:pPr>
            <a:r>
              <a:rPr lang="ru-RU" sz="2000" smtClean="0"/>
              <a:t>         в состав ядра?</a:t>
            </a:r>
          </a:p>
          <a:p>
            <a:endParaRPr lang="ru-RU" sz="2000" smtClean="0"/>
          </a:p>
          <a:p>
            <a:pPr>
              <a:buFont typeface="Wingdings 2" pitchFamily="18" charset="2"/>
              <a:buNone/>
            </a:pPr>
            <a:endParaRPr lang="ru-RU" sz="2000" smtClean="0"/>
          </a:p>
          <a:p>
            <a:pPr>
              <a:buFontTx/>
              <a:buNone/>
            </a:pPr>
            <a:endParaRPr lang="ru-RU" sz="2000" smtClean="0"/>
          </a:p>
          <a:p>
            <a:pPr>
              <a:buFontTx/>
              <a:buNone/>
            </a:pPr>
            <a:endParaRPr lang="ru-RU" sz="2000" smtClean="0"/>
          </a:p>
          <a:p>
            <a:pPr>
              <a:buFontTx/>
              <a:buNone/>
            </a:pPr>
            <a:endParaRPr lang="ru-RU" sz="2000" smtClean="0"/>
          </a:p>
          <a:p>
            <a:pPr>
              <a:buFontTx/>
              <a:buNone/>
            </a:pPr>
            <a:endParaRPr lang="ru-RU" sz="2000" smtClean="0"/>
          </a:p>
        </p:txBody>
      </p:sp>
      <p:pic>
        <p:nvPicPr>
          <p:cNvPr id="4" name="Picture 2" descr="C:\Users\Ольга\Desktop\ФЗ\Samoupr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11550" y="2487613"/>
            <a:ext cx="5499100" cy="4175125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0"/>
                            </p:stCondLst>
                            <p:childTnLst>
                              <p:par>
                                <p:cTn id="3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3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0"/>
                            </p:stCondLst>
                            <p:childTnLst>
                              <p:par>
                                <p:cTn id="4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0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512763"/>
            <a:ext cx="8229600" cy="12731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400" b="0" smtClean="0">
                <a:solidFill>
                  <a:schemeClr val="tx2"/>
                </a:solidFill>
                <a:effectLst/>
                <a:latin typeface="Arial" charset="0"/>
                <a:cs typeface="Arial" charset="0"/>
              </a:rPr>
              <a:t>Гипотеза о том, что вещества состоят из большого числа атомов, зародилась свыше двух тысячелетий назад.</a:t>
            </a:r>
          </a:p>
        </p:txBody>
      </p:sp>
      <p:sp>
        <p:nvSpPr>
          <p:cNvPr id="18434" name="Содержимое 3"/>
          <p:cNvSpPr>
            <a:spLocks noGrp="1"/>
          </p:cNvSpPr>
          <p:nvPr>
            <p:ph sz="half" idx="1"/>
          </p:nvPr>
        </p:nvSpPr>
        <p:spPr>
          <a:xfrm>
            <a:off x="500063" y="4357688"/>
            <a:ext cx="4003675" cy="1500187"/>
          </a:xfrm>
        </p:spPr>
        <p:txBody>
          <a:bodyPr/>
          <a:lstStyle/>
          <a:p>
            <a:r>
              <a:rPr lang="ru-RU" sz="2000" smtClean="0">
                <a:latin typeface="Arial" charset="0"/>
                <a:cs typeface="Arial" charset="0"/>
              </a:rPr>
              <a:t>Позиция Демокрита: «Существует предел деления – атом».</a:t>
            </a:r>
          </a:p>
        </p:txBody>
      </p:sp>
      <p:sp>
        <p:nvSpPr>
          <p:cNvPr id="18435" name="Содержимое 4"/>
          <p:cNvSpPr>
            <a:spLocks noGrp="1"/>
          </p:cNvSpPr>
          <p:nvPr>
            <p:ph sz="half" idx="2"/>
          </p:nvPr>
        </p:nvSpPr>
        <p:spPr>
          <a:xfrm>
            <a:off x="4643438" y="4357688"/>
            <a:ext cx="4000500" cy="1428750"/>
          </a:xfrm>
        </p:spPr>
        <p:txBody>
          <a:bodyPr/>
          <a:lstStyle/>
          <a:p>
            <a:r>
              <a:rPr lang="ru-RU" sz="2000" smtClean="0">
                <a:latin typeface="Arial" charset="0"/>
                <a:cs typeface="Arial" charset="0"/>
              </a:rPr>
              <a:t>Позиция Аристотеля: 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« Делимость вещества бесконечна».</a:t>
            </a:r>
          </a:p>
        </p:txBody>
      </p:sp>
      <p:pic>
        <p:nvPicPr>
          <p:cNvPr id="18436" name="Рисунок 5" descr="72c0b7ef6b17fdcef42065982c141a8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4150" y="1643063"/>
            <a:ext cx="2303463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6" descr="zifro5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63" y="1714500"/>
            <a:ext cx="2157412" cy="265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00063" y="857250"/>
            <a:ext cx="8143875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cs typeface="Arial" charset="0"/>
              </a:rPr>
              <a:t>Конкретные представления о строении атома развивались по мере накопления физикой фактов о свойствах вещества.</a:t>
            </a:r>
          </a:p>
          <a:p>
            <a:endParaRPr lang="ru-RU" sz="2000" b="1">
              <a:cs typeface="Arial" charset="0"/>
            </a:endParaRPr>
          </a:p>
          <a:p>
            <a:r>
              <a:rPr lang="ru-RU" sz="2000" b="1">
                <a:cs typeface="Arial" charset="0"/>
              </a:rPr>
              <a:t>1897 г -   Дж. Дж. Томсон доказал существование электрона, измерил его заряд и массу.</a:t>
            </a:r>
          </a:p>
          <a:p>
            <a:endParaRPr lang="ru-RU" sz="2000" b="1">
              <a:cs typeface="Arial" charset="0"/>
            </a:endParaRPr>
          </a:p>
          <a:p>
            <a:r>
              <a:rPr lang="ru-RU" sz="2000" b="1">
                <a:cs typeface="Arial" charset="0"/>
              </a:rPr>
              <a:t>1897 г -  В. Вебер впервые высказал мысль об электронном строении атома  ( электроны входят в состав атома).</a:t>
            </a:r>
          </a:p>
          <a:p>
            <a:endParaRPr lang="ru-RU" sz="2000" b="1">
              <a:cs typeface="Arial" charset="0"/>
            </a:endParaRPr>
          </a:p>
          <a:p>
            <a:r>
              <a:rPr lang="ru-RU" sz="2000" b="1">
                <a:cs typeface="Arial" charset="0"/>
              </a:rPr>
              <a:t>1905 г -  Ф. Линдеман   утверждал, что атом кислорода имеет форму кольца, а атом серы- форму лепешки.</a:t>
            </a:r>
          </a:p>
          <a:p>
            <a:endParaRPr lang="ru-RU" sz="2000" b="1">
              <a:cs typeface="Arial" charset="0"/>
            </a:endParaRPr>
          </a:p>
          <a:p>
            <a:r>
              <a:rPr lang="ru-RU" sz="2000" b="1">
                <a:cs typeface="Arial" charset="0"/>
              </a:rPr>
              <a:t>1903-1904 гг - Дж. Дж. Томсон предложил модель атома в виде положительно заряженного шара, в котором  «плавают» электроны.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642938"/>
            <a:ext cx="8069262" cy="92868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b="0" smtClean="0">
                <a:solidFill>
                  <a:schemeClr val="tx2"/>
                </a:solidFill>
                <a:effectLst/>
                <a:latin typeface="Arial" charset="0"/>
                <a:cs typeface="Arial" charset="0"/>
              </a:rPr>
              <a:t>  Модель строения атома</a:t>
            </a:r>
            <a:r>
              <a:rPr lang="en-US" sz="2800" b="0" smtClean="0">
                <a:solidFill>
                  <a:schemeClr val="tx2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lang="ru-RU" sz="2800" b="0" smtClean="0">
                <a:solidFill>
                  <a:schemeClr val="tx2"/>
                </a:solidFill>
                <a:effectLst/>
                <a:latin typeface="Arial" charset="0"/>
                <a:cs typeface="Arial" charset="0"/>
              </a:rPr>
              <a:t>Томсона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idx="1"/>
          </p:nvPr>
        </p:nvSpPr>
        <p:spPr>
          <a:xfrm>
            <a:off x="503238" y="2214563"/>
            <a:ext cx="8183562" cy="3714750"/>
          </a:xfrm>
        </p:spPr>
        <p:txBody>
          <a:bodyPr/>
          <a:lstStyle/>
          <a:p>
            <a:r>
              <a:rPr lang="ru-RU" sz="2400" smtClean="0">
                <a:latin typeface="Arial" charset="0"/>
                <a:cs typeface="Arial" charset="0"/>
              </a:rPr>
              <a:t>Атом – шар, по всему объёму которого равномерно распределён положительный заряд.</a:t>
            </a:r>
          </a:p>
          <a:p>
            <a:r>
              <a:rPr lang="ru-RU" sz="2400" smtClean="0">
                <a:latin typeface="Arial" charset="0"/>
                <a:cs typeface="Arial" charset="0"/>
              </a:rPr>
              <a:t>Внутри шара находятся электроны.</a:t>
            </a:r>
          </a:p>
          <a:p>
            <a:r>
              <a:rPr lang="ru-RU" sz="2400" smtClean="0">
                <a:latin typeface="Arial" charset="0"/>
                <a:cs typeface="Arial" charset="0"/>
              </a:rPr>
              <a:t>Каждый электрон может совершать колебательные движения около своего положения равновесия.</a:t>
            </a:r>
          </a:p>
          <a:p>
            <a:r>
              <a:rPr lang="ru-RU" sz="2400" smtClean="0">
                <a:latin typeface="Arial" charset="0"/>
                <a:cs typeface="Arial" charset="0"/>
              </a:rPr>
              <a:t>Положительный заряд шара равен по модулю суммарному заряду электронов, поэтому заряд атома в целом равен нулю.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Содержимое 5" descr="Безимени-2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313" y="1785938"/>
            <a:ext cx="404812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ЭЛЕКТРО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13" y="3714750"/>
            <a:ext cx="436562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ЭЛЕКТРО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0" y="2714625"/>
            <a:ext cx="436563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ЭЛЕКТРО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75" y="4214813"/>
            <a:ext cx="436563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ЭЛЕКТРО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5" y="3500438"/>
            <a:ext cx="436563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ЭЛЕКТРО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5" y="4643438"/>
            <a:ext cx="436563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ЭЛЕКТРО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4214813"/>
            <a:ext cx="436563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ЭЛЕКТРО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3714750"/>
            <a:ext cx="436563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ЭЛЕКТРО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75" y="2928938"/>
            <a:ext cx="436563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ЭЛЕКТРОН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75" y="2786063"/>
            <a:ext cx="436563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Управляющая кнопка: далее 11">
            <a:hlinkClick r:id="" action="ppaction://noaction" highlightClick="1"/>
          </p:cNvPr>
          <p:cNvSpPr/>
          <p:nvPr/>
        </p:nvSpPr>
        <p:spPr>
          <a:xfrm>
            <a:off x="1500188" y="2214563"/>
            <a:ext cx="285750" cy="28575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3" name="Прямоугольник 12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3775" y="854075"/>
            <a:ext cx="7443788" cy="603250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85813" y="642938"/>
            <a:ext cx="7500937" cy="29305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Модель Томсона нуждалась в экспериментальной проверке.</a:t>
            </a:r>
            <a:b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Важно было убедиться, действительно ли положительный заряд распределён по всему объёму атома с постоянной плотностью.</a:t>
            </a:r>
            <a:r>
              <a:rPr lang="ru-RU" sz="2800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Arial" charset="0"/>
              </a:rPr>
              <a:t/>
            </a:r>
            <a:br>
              <a:rPr lang="ru-RU" sz="2800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Arial" charset="0"/>
              </a:rPr>
            </a:br>
            <a:endParaRPr lang="ru-RU" sz="2800" dirty="0" smtClean="0">
              <a:solidFill>
                <a:schemeClr val="accent1">
                  <a:tint val="88000"/>
                  <a:satMod val="150000"/>
                </a:schemeClr>
              </a:solidFill>
              <a:latin typeface="Arial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714375" y="3789363"/>
            <a:ext cx="7667625" cy="1800225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smtClean="0">
                <a:solidFill>
                  <a:schemeClr val="tx2"/>
                </a:solidFill>
                <a:latin typeface="Arial" charset="0"/>
                <a:cs typeface="Arial" charset="0"/>
              </a:rPr>
              <a:t>   В 1909г. Эрнест Резерфорд совместно со своими сотрудниками  Г. Гейгером и  Э. Марсденом  провёл ряд опытов по исследованию состава и строения атомов. 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5"/>
          <p:cNvSpPr>
            <a:spLocks noChangeArrowheads="1"/>
          </p:cNvSpPr>
          <p:nvPr/>
        </p:nvSpPr>
        <p:spPr bwMode="auto">
          <a:xfrm>
            <a:off x="-4627563" y="2652713"/>
            <a:ext cx="9144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Verdana" pitchFamily="34" charset="0"/>
            </a:endParaRPr>
          </a:p>
        </p:txBody>
      </p:sp>
      <p:sp>
        <p:nvSpPr>
          <p:cNvPr id="23554" name="Rectangle 6"/>
          <p:cNvSpPr>
            <a:spLocks noChangeArrowheads="1"/>
          </p:cNvSpPr>
          <p:nvPr/>
        </p:nvSpPr>
        <p:spPr bwMode="auto">
          <a:xfrm>
            <a:off x="428625" y="3929063"/>
            <a:ext cx="828675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400">
                <a:cs typeface="Arial" charset="0"/>
              </a:rPr>
              <a:t>В 1899 г. открыл альфа - и бета-лучи. Вместе с Ф. Содди в 1903 г. разработал теорию радиоактивного распада и установил закон радиоактивных превращений. В 1903 г. доказал, что альфа-лучи состоят из положительно заряженных частиц. Предсказал существование трансурановых элементов.</a:t>
            </a:r>
          </a:p>
          <a:p>
            <a:pPr algn="just"/>
            <a:r>
              <a:rPr lang="ru-RU" sz="2400">
                <a:cs typeface="Arial" charset="0"/>
              </a:rPr>
              <a:t>В 1908 г. ему была присуждена Нобелевская премия.</a:t>
            </a:r>
          </a:p>
        </p:txBody>
      </p:sp>
      <p:pic>
        <p:nvPicPr>
          <p:cNvPr id="19461" name="Picture 7" descr="http://tvplus.dn.ua/dates/11/30.jpg"/>
          <p:cNvPicPr>
            <a:picLocks noChangeAspect="1" noChangeArrowheads="1"/>
          </p:cNvPicPr>
          <p:nvPr/>
        </p:nvPicPr>
        <p:blipFill>
          <a:blip r:embed="rId2" r:link="rId3">
            <a:lum bright="12000"/>
          </a:blip>
          <a:srcRect l="4819" b="5624"/>
          <a:stretch>
            <a:fillRect/>
          </a:stretch>
        </p:blipFill>
        <p:spPr bwMode="auto">
          <a:xfrm flipH="1">
            <a:off x="285750" y="642938"/>
            <a:ext cx="2622550" cy="3228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556" name="Rectangle 8"/>
          <p:cNvSpPr>
            <a:spLocks noChangeArrowheads="1"/>
          </p:cNvSpPr>
          <p:nvPr/>
        </p:nvSpPr>
        <p:spPr bwMode="auto">
          <a:xfrm>
            <a:off x="2928938" y="285750"/>
            <a:ext cx="5786437" cy="418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600" b="1">
                <a:cs typeface="Arial" charset="0"/>
              </a:rPr>
              <a:t>   </a:t>
            </a:r>
            <a:r>
              <a:rPr lang="ru-RU" sz="2600" b="1">
                <a:cs typeface="Arial" charset="0"/>
              </a:rPr>
              <a:t>  </a:t>
            </a:r>
            <a:r>
              <a:rPr lang="ru-RU" sz="2600" b="1">
                <a:solidFill>
                  <a:srgbClr val="CC3300"/>
                </a:solidFill>
                <a:cs typeface="Arial" charset="0"/>
              </a:rPr>
              <a:t>Резерфорд Эрнест</a:t>
            </a:r>
            <a:r>
              <a:rPr lang="ru-RU" sz="2600">
                <a:cs typeface="Arial" charset="0"/>
              </a:rPr>
              <a:t> (1871–1937) – </a:t>
            </a:r>
            <a:r>
              <a:rPr lang="ru-RU" sz="2400">
                <a:cs typeface="Arial" charset="0"/>
              </a:rPr>
              <a:t>английский физик, основоположник ядерной физики. Его исследования посвящены атомной и ядерной физике, радиоактивности.</a:t>
            </a:r>
          </a:p>
          <a:p>
            <a:pPr algn="just"/>
            <a:r>
              <a:rPr lang="ru-RU" sz="2400">
                <a:cs typeface="Arial" charset="0"/>
              </a:rPr>
              <a:t>Своими фундаментальными открытиями в этих областях </a:t>
            </a:r>
            <a:r>
              <a:rPr lang="ru-RU" sz="2400">
                <a:latin typeface="Verdana" pitchFamily="34" charset="0"/>
              </a:rPr>
              <a:t>заложил основы современного учения о радиоактивности </a:t>
            </a:r>
            <a:r>
              <a:rPr lang="ru-RU" sz="2400">
                <a:cs typeface="Arial" charset="0"/>
              </a:rPr>
              <a:t>и теории строения атома.</a:t>
            </a:r>
          </a:p>
          <a:p>
            <a:pPr algn="just"/>
            <a:r>
              <a:rPr lang="ru-RU" sz="2400">
                <a:latin typeface="Verdana" pitchFamily="34" charset="0"/>
              </a:rPr>
              <a:t>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30BADA-12D5-4338-9D1E-D344220371E5}" type="slidenum">
              <a:rPr lang="ru-RU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938</TotalTime>
  <Words>827</Words>
  <Application>Microsoft Office PowerPoint</Application>
  <PresentationFormat>Экран (4:3)</PresentationFormat>
  <Paragraphs>94</Paragraphs>
  <Slides>22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Аспект</vt:lpstr>
      <vt:lpstr>Урок физики  в 11 классе</vt:lpstr>
      <vt:lpstr>Презентация PowerPoint</vt:lpstr>
      <vt:lpstr>Актуализация знаний</vt:lpstr>
      <vt:lpstr>Гипотеза о том, что вещества состоят из большого числа атомов, зародилась свыше двух тысячелетий назад.</vt:lpstr>
      <vt:lpstr>Презентация PowerPoint</vt:lpstr>
      <vt:lpstr>  Модель строения атома Томсона</vt:lpstr>
      <vt:lpstr>Презентация PowerPoint</vt:lpstr>
      <vt:lpstr>Модель Томсона нуждалась в экспериментальной проверке.  Важно было убедиться, действительно ли положительный заряд распределён по всему объёму атома с постоянной плотностью. </vt:lpstr>
      <vt:lpstr>Презентация PowerPoint</vt:lpstr>
      <vt:lpstr>Идея опыта Резерфорда:</vt:lpstr>
      <vt:lpstr>Презентация PowerPoint</vt:lpstr>
      <vt:lpstr>Презентация PowerPoint</vt:lpstr>
      <vt:lpstr>Презентация PowerPoint</vt:lpstr>
      <vt:lpstr>Опыты показали:  Подавляющая часть альфа-частиц проходит сквозь фольгу практически без отклонения или с отклонением на малые углы;    Некоторая небольшая часть альфа-частиц при прохождении через фольгу отклоняется на значительные углы ( 90,120,150 градусов);    </vt:lpstr>
      <vt:lpstr>Презентация PowerPoint</vt:lpstr>
      <vt:lpstr>Выводы из опытов: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 на закрепление: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Дубиляс</dc:creator>
  <cp:lastModifiedBy>Admin</cp:lastModifiedBy>
  <cp:revision>108</cp:revision>
  <dcterms:created xsi:type="dcterms:W3CDTF">2010-08-24T12:11:30Z</dcterms:created>
  <dcterms:modified xsi:type="dcterms:W3CDTF">2017-04-09T12:56:40Z</dcterms:modified>
</cp:coreProperties>
</file>