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55"/>
  </p:notesMasterIdLst>
  <p:sldIdLst>
    <p:sldId id="256" r:id="rId4"/>
    <p:sldId id="340" r:id="rId5"/>
    <p:sldId id="317" r:id="rId6"/>
    <p:sldId id="316" r:id="rId7"/>
    <p:sldId id="319" r:id="rId8"/>
    <p:sldId id="320" r:id="rId9"/>
    <p:sldId id="318" r:id="rId10"/>
    <p:sldId id="311" r:id="rId11"/>
    <p:sldId id="313" r:id="rId12"/>
    <p:sldId id="312" r:id="rId13"/>
    <p:sldId id="314" r:id="rId14"/>
    <p:sldId id="315" r:id="rId15"/>
    <p:sldId id="321" r:id="rId16"/>
    <p:sldId id="346" r:id="rId17"/>
    <p:sldId id="347" r:id="rId18"/>
    <p:sldId id="348" r:id="rId19"/>
    <p:sldId id="309" r:id="rId20"/>
    <p:sldId id="310" r:id="rId21"/>
    <p:sldId id="291" r:id="rId22"/>
    <p:sldId id="322" r:id="rId23"/>
    <p:sldId id="349" r:id="rId24"/>
    <p:sldId id="323" r:id="rId25"/>
    <p:sldId id="325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26" r:id="rId40"/>
    <p:sldId id="289" r:id="rId41"/>
    <p:sldId id="324" r:id="rId42"/>
    <p:sldId id="308" r:id="rId43"/>
    <p:sldId id="355" r:id="rId44"/>
    <p:sldId id="293" r:id="rId45"/>
    <p:sldId id="294" r:id="rId46"/>
    <p:sldId id="295" r:id="rId47"/>
    <p:sldId id="298" r:id="rId48"/>
    <p:sldId id="297" r:id="rId49"/>
    <p:sldId id="351" r:id="rId50"/>
    <p:sldId id="353" r:id="rId51"/>
    <p:sldId id="342" r:id="rId52"/>
    <p:sldId id="344" r:id="rId53"/>
    <p:sldId id="34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9615804733594056E-3"/>
          <c:y val="0.10493403518263172"/>
          <c:w val="0.52383977984747021"/>
          <c:h val="0.892407021787001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источников электроэнергии в мире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15"/>
          </c:dPt>
          <c:dPt>
            <c:idx val="3"/>
            <c:bubble3D val="0"/>
            <c:explosion val="0"/>
          </c:dPt>
          <c:dLbls>
            <c:dLbl>
              <c:idx val="2"/>
              <c:layout>
                <c:manualLayout>
                  <c:x val="0"/>
                  <c:y val="1.59536581821958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Нетрадиционные источники</c:v>
                </c:pt>
                <c:pt idx="1">
                  <c:v>Ископаемое топливо (ТЭС)</c:v>
                </c:pt>
                <c:pt idx="2">
                  <c:v>Гидроэнергетика (ГЭС)</c:v>
                </c:pt>
                <c:pt idx="3">
                  <c:v>Атомная энергетика (АЭС)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67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3488648753874934"/>
          <c:y val="0.16211512846463422"/>
          <c:w val="0.41954790175722967"/>
          <c:h val="0.3762251551084995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источники будут преобладать через 50 лет?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830126312335957"/>
                  <c:y val="6.02829724409449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атомная энергетика</c:v>
                </c:pt>
                <c:pt idx="1">
                  <c:v>альтернативные источники (солнце/ветер)</c:v>
                </c:pt>
                <c:pt idx="2">
                  <c:v>традиционная энергетика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36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Источники радиации</a:t>
            </a:r>
          </a:p>
        </c:rich>
      </c:tx>
      <c:layout>
        <c:manualLayout>
          <c:xMode val="edge"/>
          <c:yMode val="edge"/>
          <c:x val="0.33140613868721536"/>
          <c:y val="1.269832382125559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радиации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Радон</c:v>
                </c:pt>
                <c:pt idx="1">
                  <c:v>Пища</c:v>
                </c:pt>
                <c:pt idx="2">
                  <c:v>Гамма излучения от строений и земли</c:v>
                </c:pt>
                <c:pt idx="3">
                  <c:v>Космическое излучение</c:v>
                </c:pt>
                <c:pt idx="4">
                  <c:v>Медицина</c:v>
                </c:pt>
                <c:pt idx="5">
                  <c:v>Промышленность и атомная энергетика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</c:v>
                </c:pt>
                <c:pt idx="1">
                  <c:v>12</c:v>
                </c:pt>
                <c:pt idx="2">
                  <c:v>14</c:v>
                </c:pt>
                <c:pt idx="3">
                  <c:v>10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8F983-BF56-47B6-B0E9-E7127C4E98F4}" type="doc">
      <dgm:prSet loTypeId="urn:microsoft.com/office/officeart/2008/layout/PictureStrips" loCatId="list" qsTypeId="urn:microsoft.com/office/officeart/2005/8/quickstyle/simple5" qsCatId="simple" csTypeId="urn:microsoft.com/office/officeart/2005/8/colors/accent2_2" csCatId="accent2" phldr="1"/>
      <dgm:spPr/>
    </dgm:pt>
    <dgm:pt modelId="{866B23BE-2542-4792-9186-13E25E9EB247}">
      <dgm:prSet phldrT="[Текст]"/>
      <dgm:spPr/>
      <dgm:t>
        <a:bodyPr/>
        <a:lstStyle/>
        <a:p>
          <a:r>
            <a:rPr lang="ru-RU" dirty="0" smtClean="0"/>
            <a:t>Резерфорд: получение ядерной энергии для практического использования никогда не будут возможным</a:t>
          </a:r>
          <a:endParaRPr lang="ru-RU" dirty="0"/>
        </a:p>
      </dgm:t>
    </dgm:pt>
    <dgm:pt modelId="{5A8A97AB-9C97-4551-9478-482D22273119}" type="parTrans" cxnId="{F10B8F23-722D-44C4-BDDA-319B14A7EE29}">
      <dgm:prSet/>
      <dgm:spPr/>
      <dgm:t>
        <a:bodyPr/>
        <a:lstStyle/>
        <a:p>
          <a:endParaRPr lang="ru-RU"/>
        </a:p>
      </dgm:t>
    </dgm:pt>
    <dgm:pt modelId="{C2BE1487-6980-4CCC-B66E-20E15B1325F5}" type="sibTrans" cxnId="{F10B8F23-722D-44C4-BDDA-319B14A7EE29}">
      <dgm:prSet/>
      <dgm:spPr/>
      <dgm:t>
        <a:bodyPr/>
        <a:lstStyle/>
        <a:p>
          <a:endParaRPr lang="ru-RU"/>
        </a:p>
      </dgm:t>
    </dgm:pt>
    <dgm:pt modelId="{2027109C-F6B9-463E-B451-952A53C20040}">
      <dgm:prSet phldrT="[Текст]"/>
      <dgm:spPr/>
      <dgm:t>
        <a:bodyPr/>
        <a:lstStyle/>
        <a:p>
          <a:r>
            <a:rPr lang="ru-RU" dirty="0" smtClean="0"/>
            <a:t>Первый в мире ядерный реактор </a:t>
          </a:r>
          <a:r>
            <a:rPr lang="ru-RU" dirty="0" err="1" smtClean="0"/>
            <a:t>Энрико</a:t>
          </a:r>
          <a:r>
            <a:rPr lang="ru-RU" dirty="0" smtClean="0"/>
            <a:t> Ферми</a:t>
          </a:r>
          <a:endParaRPr lang="ru-RU" dirty="0"/>
        </a:p>
      </dgm:t>
    </dgm:pt>
    <dgm:pt modelId="{768CB915-3BB6-4A0E-A871-4105D77763A2}" type="parTrans" cxnId="{337433A9-826D-4DE7-84EA-19C549D7D381}">
      <dgm:prSet/>
      <dgm:spPr/>
      <dgm:t>
        <a:bodyPr/>
        <a:lstStyle/>
        <a:p>
          <a:endParaRPr lang="ru-RU"/>
        </a:p>
      </dgm:t>
    </dgm:pt>
    <dgm:pt modelId="{EE29C749-94F7-43A9-A73D-24E6F6C45805}" type="sibTrans" cxnId="{337433A9-826D-4DE7-84EA-19C549D7D381}">
      <dgm:prSet/>
      <dgm:spPr/>
      <dgm:t>
        <a:bodyPr/>
        <a:lstStyle/>
        <a:p>
          <a:endParaRPr lang="ru-RU"/>
        </a:p>
      </dgm:t>
    </dgm:pt>
    <dgm:pt modelId="{86385FBB-CF8C-463F-A410-33D9FE0D5E96}">
      <dgm:prSet phldrT="[Текст]"/>
      <dgm:spPr/>
      <dgm:t>
        <a:bodyPr/>
        <a:lstStyle/>
        <a:p>
          <a:r>
            <a:rPr lang="ru-RU" dirty="0" smtClean="0"/>
            <a:t>Первый в Европе ядерный реактор Игоря Васильевича Курчатова</a:t>
          </a:r>
          <a:endParaRPr lang="ru-RU" dirty="0"/>
        </a:p>
      </dgm:t>
    </dgm:pt>
    <dgm:pt modelId="{DAD09A89-65D2-4D8C-8CF5-D8C319BD97B2}" type="parTrans" cxnId="{37D87928-F3A7-4244-83C2-D6EE2AC90BA3}">
      <dgm:prSet/>
      <dgm:spPr/>
      <dgm:t>
        <a:bodyPr/>
        <a:lstStyle/>
        <a:p>
          <a:endParaRPr lang="ru-RU"/>
        </a:p>
      </dgm:t>
    </dgm:pt>
    <dgm:pt modelId="{3DC9957B-DCF7-47D1-A720-3A67C02BAFC3}" type="sibTrans" cxnId="{37D87928-F3A7-4244-83C2-D6EE2AC90BA3}">
      <dgm:prSet/>
      <dgm:spPr/>
      <dgm:t>
        <a:bodyPr/>
        <a:lstStyle/>
        <a:p>
          <a:endParaRPr lang="ru-RU"/>
        </a:p>
      </dgm:t>
    </dgm:pt>
    <dgm:pt modelId="{34106064-7ED5-4B4C-9E6B-829E5F43C788}">
      <dgm:prSet/>
      <dgm:spPr/>
      <dgm:t>
        <a:bodyPr/>
        <a:lstStyle/>
        <a:p>
          <a:r>
            <a:rPr lang="ru-RU" dirty="0" smtClean="0"/>
            <a:t>Первая в мире атомная электростанция в Обнинске</a:t>
          </a:r>
          <a:endParaRPr lang="ru-RU" dirty="0"/>
        </a:p>
      </dgm:t>
    </dgm:pt>
    <dgm:pt modelId="{D8AEB455-A251-4B69-8B67-3344FEA40AA2}" type="parTrans" cxnId="{BAB9A66C-035B-4EDE-99A2-9956F2617D54}">
      <dgm:prSet/>
      <dgm:spPr/>
      <dgm:t>
        <a:bodyPr/>
        <a:lstStyle/>
        <a:p>
          <a:endParaRPr lang="ru-RU"/>
        </a:p>
      </dgm:t>
    </dgm:pt>
    <dgm:pt modelId="{8C7BD15C-9494-4C58-8113-A60438985A50}" type="sibTrans" cxnId="{BAB9A66C-035B-4EDE-99A2-9956F2617D54}">
      <dgm:prSet/>
      <dgm:spPr/>
      <dgm:t>
        <a:bodyPr/>
        <a:lstStyle/>
        <a:p>
          <a:endParaRPr lang="ru-RU"/>
        </a:p>
      </dgm:t>
    </dgm:pt>
    <dgm:pt modelId="{76E9825C-2AF2-4F8F-ACB4-02EBAF78FD5A}" type="pres">
      <dgm:prSet presAssocID="{4EF8F983-BF56-47B6-B0E9-E7127C4E98F4}" presName="Name0" presStyleCnt="0">
        <dgm:presLayoutVars>
          <dgm:dir/>
          <dgm:resizeHandles val="exact"/>
        </dgm:presLayoutVars>
      </dgm:prSet>
      <dgm:spPr/>
    </dgm:pt>
    <dgm:pt modelId="{A204E8D0-ADBF-4454-BD6C-6456043754B8}" type="pres">
      <dgm:prSet presAssocID="{866B23BE-2542-4792-9186-13E25E9EB247}" presName="composite" presStyleCnt="0"/>
      <dgm:spPr/>
    </dgm:pt>
    <dgm:pt modelId="{085F2E69-490C-4DAB-8FA7-A67FEF1170DE}" type="pres">
      <dgm:prSet presAssocID="{866B23BE-2542-4792-9186-13E25E9EB24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EE02-BDA2-4A9A-AAAA-A66DEA380631}" type="pres">
      <dgm:prSet presAssocID="{866B23BE-2542-4792-9186-13E25E9EB247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2F6D5A8-2A18-4B8C-BAFC-BF9DD753BEFE}" type="pres">
      <dgm:prSet presAssocID="{C2BE1487-6980-4CCC-B66E-20E15B1325F5}" presName="sibTrans" presStyleCnt="0"/>
      <dgm:spPr/>
    </dgm:pt>
    <dgm:pt modelId="{3C9CC8B2-CB3B-43E8-AD48-064BC94AD145}" type="pres">
      <dgm:prSet presAssocID="{2027109C-F6B9-463E-B451-952A53C20040}" presName="composite" presStyleCnt="0"/>
      <dgm:spPr/>
    </dgm:pt>
    <dgm:pt modelId="{59638B0A-AFDC-4240-831F-900092A719CA}" type="pres">
      <dgm:prSet presAssocID="{2027109C-F6B9-463E-B451-952A53C2004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B1D08-92F1-4829-9BD7-57E54FF00918}" type="pres">
      <dgm:prSet presAssocID="{2027109C-F6B9-463E-B451-952A53C20040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8C65968-7650-4B1B-9283-0F1451FC1114}" type="pres">
      <dgm:prSet presAssocID="{EE29C749-94F7-43A9-A73D-24E6F6C45805}" presName="sibTrans" presStyleCnt="0"/>
      <dgm:spPr/>
    </dgm:pt>
    <dgm:pt modelId="{4D3FE54A-7C44-497F-A83A-822A56B7D5C9}" type="pres">
      <dgm:prSet presAssocID="{86385FBB-CF8C-463F-A410-33D9FE0D5E96}" presName="composite" presStyleCnt="0"/>
      <dgm:spPr/>
    </dgm:pt>
    <dgm:pt modelId="{CADC0E2D-B8B9-45E3-8367-843C37462A02}" type="pres">
      <dgm:prSet presAssocID="{86385FBB-CF8C-463F-A410-33D9FE0D5E9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DB847-4990-48C4-879C-18E362943065}" type="pres">
      <dgm:prSet presAssocID="{86385FBB-CF8C-463F-A410-33D9FE0D5E96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A3C7844-EC9B-4E36-9234-5482385678A6}" type="pres">
      <dgm:prSet presAssocID="{3DC9957B-DCF7-47D1-A720-3A67C02BAFC3}" presName="sibTrans" presStyleCnt="0"/>
      <dgm:spPr/>
    </dgm:pt>
    <dgm:pt modelId="{9C19B9C9-C3C4-47EA-AC90-D4EB13EEA486}" type="pres">
      <dgm:prSet presAssocID="{34106064-7ED5-4B4C-9E6B-829E5F43C788}" presName="composite" presStyleCnt="0"/>
      <dgm:spPr/>
    </dgm:pt>
    <dgm:pt modelId="{7D612357-3DFC-4BCC-8BCE-E426A618222B}" type="pres">
      <dgm:prSet presAssocID="{34106064-7ED5-4B4C-9E6B-829E5F43C788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A6ED-0D85-4E7B-82F0-CB6EDCB8E011}" type="pres">
      <dgm:prSet presAssocID="{34106064-7ED5-4B4C-9E6B-829E5F43C788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3AD844D4-5F73-44AA-8E1E-DC68173D8028}" type="presOf" srcId="{86385FBB-CF8C-463F-A410-33D9FE0D5E96}" destId="{CADC0E2D-B8B9-45E3-8367-843C37462A02}" srcOrd="0" destOrd="0" presId="urn:microsoft.com/office/officeart/2008/layout/PictureStrips"/>
    <dgm:cxn modelId="{17DDA5ED-C3ED-4B5B-9E75-3DD6E0241396}" type="presOf" srcId="{4EF8F983-BF56-47B6-B0E9-E7127C4E98F4}" destId="{76E9825C-2AF2-4F8F-ACB4-02EBAF78FD5A}" srcOrd="0" destOrd="0" presId="urn:microsoft.com/office/officeart/2008/layout/PictureStrips"/>
    <dgm:cxn modelId="{37D87928-F3A7-4244-83C2-D6EE2AC90BA3}" srcId="{4EF8F983-BF56-47B6-B0E9-E7127C4E98F4}" destId="{86385FBB-CF8C-463F-A410-33D9FE0D5E96}" srcOrd="2" destOrd="0" parTransId="{DAD09A89-65D2-4D8C-8CF5-D8C319BD97B2}" sibTransId="{3DC9957B-DCF7-47D1-A720-3A67C02BAFC3}"/>
    <dgm:cxn modelId="{737959C1-6345-4C3C-B5AA-BC2AC54188BF}" type="presOf" srcId="{2027109C-F6B9-463E-B451-952A53C20040}" destId="{59638B0A-AFDC-4240-831F-900092A719CA}" srcOrd="0" destOrd="0" presId="urn:microsoft.com/office/officeart/2008/layout/PictureStrips"/>
    <dgm:cxn modelId="{F10B8F23-722D-44C4-BDDA-319B14A7EE29}" srcId="{4EF8F983-BF56-47B6-B0E9-E7127C4E98F4}" destId="{866B23BE-2542-4792-9186-13E25E9EB247}" srcOrd="0" destOrd="0" parTransId="{5A8A97AB-9C97-4551-9478-482D22273119}" sibTransId="{C2BE1487-6980-4CCC-B66E-20E15B1325F5}"/>
    <dgm:cxn modelId="{BAB9A66C-035B-4EDE-99A2-9956F2617D54}" srcId="{4EF8F983-BF56-47B6-B0E9-E7127C4E98F4}" destId="{34106064-7ED5-4B4C-9E6B-829E5F43C788}" srcOrd="3" destOrd="0" parTransId="{D8AEB455-A251-4B69-8B67-3344FEA40AA2}" sibTransId="{8C7BD15C-9494-4C58-8113-A60438985A50}"/>
    <dgm:cxn modelId="{5226D0A7-2508-4F72-943D-32B8F9E7E78F}" type="presOf" srcId="{866B23BE-2542-4792-9186-13E25E9EB247}" destId="{085F2E69-490C-4DAB-8FA7-A67FEF1170DE}" srcOrd="0" destOrd="0" presId="urn:microsoft.com/office/officeart/2008/layout/PictureStrips"/>
    <dgm:cxn modelId="{DC07ACAB-2EA4-486B-9F28-454D576139B0}" type="presOf" srcId="{34106064-7ED5-4B4C-9E6B-829E5F43C788}" destId="{7D612357-3DFC-4BCC-8BCE-E426A618222B}" srcOrd="0" destOrd="0" presId="urn:microsoft.com/office/officeart/2008/layout/PictureStrips"/>
    <dgm:cxn modelId="{337433A9-826D-4DE7-84EA-19C549D7D381}" srcId="{4EF8F983-BF56-47B6-B0E9-E7127C4E98F4}" destId="{2027109C-F6B9-463E-B451-952A53C20040}" srcOrd="1" destOrd="0" parTransId="{768CB915-3BB6-4A0E-A871-4105D77763A2}" sibTransId="{EE29C749-94F7-43A9-A73D-24E6F6C45805}"/>
    <dgm:cxn modelId="{9C9457D2-1861-4FED-A637-6DE16AF0AAA9}" type="presParOf" srcId="{76E9825C-2AF2-4F8F-ACB4-02EBAF78FD5A}" destId="{A204E8D0-ADBF-4454-BD6C-6456043754B8}" srcOrd="0" destOrd="0" presId="urn:microsoft.com/office/officeart/2008/layout/PictureStrips"/>
    <dgm:cxn modelId="{6B22A83D-F1E9-4736-AE2B-E1659988726C}" type="presParOf" srcId="{A204E8D0-ADBF-4454-BD6C-6456043754B8}" destId="{085F2E69-490C-4DAB-8FA7-A67FEF1170DE}" srcOrd="0" destOrd="0" presId="urn:microsoft.com/office/officeart/2008/layout/PictureStrips"/>
    <dgm:cxn modelId="{394F2064-1478-444D-97D9-ADE2554298A4}" type="presParOf" srcId="{A204E8D0-ADBF-4454-BD6C-6456043754B8}" destId="{72A2EE02-BDA2-4A9A-AAAA-A66DEA380631}" srcOrd="1" destOrd="0" presId="urn:microsoft.com/office/officeart/2008/layout/PictureStrips"/>
    <dgm:cxn modelId="{405A9C64-F5BA-4199-B4FA-34205BEC7D94}" type="presParOf" srcId="{76E9825C-2AF2-4F8F-ACB4-02EBAF78FD5A}" destId="{92F6D5A8-2A18-4B8C-BAFC-BF9DD753BEFE}" srcOrd="1" destOrd="0" presId="urn:microsoft.com/office/officeart/2008/layout/PictureStrips"/>
    <dgm:cxn modelId="{294DCF46-9136-4322-A813-746ACE621EA5}" type="presParOf" srcId="{76E9825C-2AF2-4F8F-ACB4-02EBAF78FD5A}" destId="{3C9CC8B2-CB3B-43E8-AD48-064BC94AD145}" srcOrd="2" destOrd="0" presId="urn:microsoft.com/office/officeart/2008/layout/PictureStrips"/>
    <dgm:cxn modelId="{51261569-C56D-4BB6-97E5-FA078FCB4114}" type="presParOf" srcId="{3C9CC8B2-CB3B-43E8-AD48-064BC94AD145}" destId="{59638B0A-AFDC-4240-831F-900092A719CA}" srcOrd="0" destOrd="0" presId="urn:microsoft.com/office/officeart/2008/layout/PictureStrips"/>
    <dgm:cxn modelId="{4EB68B2F-B4E5-4E09-8DDE-DB99B02872C7}" type="presParOf" srcId="{3C9CC8B2-CB3B-43E8-AD48-064BC94AD145}" destId="{EEEB1D08-92F1-4829-9BD7-57E54FF00918}" srcOrd="1" destOrd="0" presId="urn:microsoft.com/office/officeart/2008/layout/PictureStrips"/>
    <dgm:cxn modelId="{E61D37FE-BBDF-4970-AA35-0922D36DF9E2}" type="presParOf" srcId="{76E9825C-2AF2-4F8F-ACB4-02EBAF78FD5A}" destId="{D8C65968-7650-4B1B-9283-0F1451FC1114}" srcOrd="3" destOrd="0" presId="urn:microsoft.com/office/officeart/2008/layout/PictureStrips"/>
    <dgm:cxn modelId="{E90DEA59-C40A-4E00-AAF4-B1197C48ED75}" type="presParOf" srcId="{76E9825C-2AF2-4F8F-ACB4-02EBAF78FD5A}" destId="{4D3FE54A-7C44-497F-A83A-822A56B7D5C9}" srcOrd="4" destOrd="0" presId="urn:microsoft.com/office/officeart/2008/layout/PictureStrips"/>
    <dgm:cxn modelId="{8508D26D-8713-43DB-B2B8-E49C2FABDCE9}" type="presParOf" srcId="{4D3FE54A-7C44-497F-A83A-822A56B7D5C9}" destId="{CADC0E2D-B8B9-45E3-8367-843C37462A02}" srcOrd="0" destOrd="0" presId="urn:microsoft.com/office/officeart/2008/layout/PictureStrips"/>
    <dgm:cxn modelId="{9D912BCC-1152-4966-A8FC-7DFADE044D17}" type="presParOf" srcId="{4D3FE54A-7C44-497F-A83A-822A56B7D5C9}" destId="{88DDB847-4990-48C4-879C-18E362943065}" srcOrd="1" destOrd="0" presId="urn:microsoft.com/office/officeart/2008/layout/PictureStrips"/>
    <dgm:cxn modelId="{884DF62F-7C20-402C-AC03-6CFB3D67BEB8}" type="presParOf" srcId="{76E9825C-2AF2-4F8F-ACB4-02EBAF78FD5A}" destId="{BA3C7844-EC9B-4E36-9234-5482385678A6}" srcOrd="5" destOrd="0" presId="urn:microsoft.com/office/officeart/2008/layout/PictureStrips"/>
    <dgm:cxn modelId="{CFB338C5-BADF-4F95-9B12-4E754937FF6B}" type="presParOf" srcId="{76E9825C-2AF2-4F8F-ACB4-02EBAF78FD5A}" destId="{9C19B9C9-C3C4-47EA-AC90-D4EB13EEA486}" srcOrd="6" destOrd="0" presId="urn:microsoft.com/office/officeart/2008/layout/PictureStrips"/>
    <dgm:cxn modelId="{1E91FC60-3A13-4909-9264-15211DB70C07}" type="presParOf" srcId="{9C19B9C9-C3C4-47EA-AC90-D4EB13EEA486}" destId="{7D612357-3DFC-4BCC-8BCE-E426A618222B}" srcOrd="0" destOrd="0" presId="urn:microsoft.com/office/officeart/2008/layout/PictureStrips"/>
    <dgm:cxn modelId="{3875C1AC-4172-44CA-BF25-1A6025F0B6EB}" type="presParOf" srcId="{9C19B9C9-C3C4-47EA-AC90-D4EB13EEA486}" destId="{992EA6ED-0D85-4E7B-82F0-CB6EDCB8E0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E35D8-8990-4E07-9CD0-2FBC6C131393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90BB2A2-E334-45E7-86B4-1B13F48B8B9E}">
      <dgm:prSet phldrT="[Текст]"/>
      <dgm:spPr/>
      <dgm:t>
        <a:bodyPr/>
        <a:lstStyle/>
        <a:p>
          <a:r>
            <a:rPr lang="ru-RU" dirty="0" smtClean="0"/>
            <a:t>Излучение делятся на</a:t>
          </a:r>
          <a:endParaRPr lang="ru-RU" dirty="0"/>
        </a:p>
      </dgm:t>
    </dgm:pt>
    <dgm:pt modelId="{F0127989-B0C4-481A-AB3D-552E3CBF91BF}" type="parTrans" cxnId="{B89DFCC8-03F0-409D-92EE-818FE1E267CF}">
      <dgm:prSet/>
      <dgm:spPr/>
      <dgm:t>
        <a:bodyPr/>
        <a:lstStyle/>
        <a:p>
          <a:endParaRPr lang="ru-RU"/>
        </a:p>
      </dgm:t>
    </dgm:pt>
    <dgm:pt modelId="{3A662AE7-05CA-4687-B11D-9065083DB94F}" type="sibTrans" cxnId="{B89DFCC8-03F0-409D-92EE-818FE1E267CF}">
      <dgm:prSet/>
      <dgm:spPr/>
      <dgm:t>
        <a:bodyPr/>
        <a:lstStyle/>
        <a:p>
          <a:endParaRPr lang="ru-RU"/>
        </a:p>
      </dgm:t>
    </dgm:pt>
    <dgm:pt modelId="{C8EFBBE2-A88D-432D-BE62-83C6E6B2AD1E}">
      <dgm:prSet/>
      <dgm:spPr/>
      <dgm:t>
        <a:bodyPr/>
        <a:lstStyle/>
        <a:p>
          <a:r>
            <a:rPr lang="ru-RU" dirty="0" smtClean="0">
              <a:sym typeface="Symbol" pitchFamily="18" charset="2"/>
            </a:rPr>
            <a:t> излучение</a:t>
          </a:r>
          <a:endParaRPr lang="ru-RU" dirty="0"/>
        </a:p>
      </dgm:t>
    </dgm:pt>
    <dgm:pt modelId="{3CB9DC7A-6F6B-45AA-83A9-BE4F10222004}" type="parTrans" cxnId="{00F2AEF1-2638-4E56-B195-E29145E82CB9}">
      <dgm:prSet/>
      <dgm:spPr/>
      <dgm:t>
        <a:bodyPr/>
        <a:lstStyle/>
        <a:p>
          <a:endParaRPr lang="ru-RU"/>
        </a:p>
      </dgm:t>
    </dgm:pt>
    <dgm:pt modelId="{2B23B3C8-8DF3-4689-9A8D-38BD549C7D34}" type="sibTrans" cxnId="{00F2AEF1-2638-4E56-B195-E29145E82CB9}">
      <dgm:prSet/>
      <dgm:spPr/>
      <dgm:t>
        <a:bodyPr/>
        <a:lstStyle/>
        <a:p>
          <a:endParaRPr lang="ru-RU"/>
        </a:p>
      </dgm:t>
    </dgm:pt>
    <dgm:pt modelId="{E8ED0014-8140-4457-B1CB-ED63DFC7BE60}">
      <dgm:prSet/>
      <dgm:spPr/>
      <dgm:t>
        <a:bodyPr/>
        <a:lstStyle/>
        <a:p>
          <a:r>
            <a:rPr lang="ru-RU" dirty="0" smtClean="0">
              <a:sym typeface="Symbol" pitchFamily="18" charset="2"/>
            </a:rPr>
            <a:t> излучение</a:t>
          </a:r>
          <a:endParaRPr lang="ru-RU" dirty="0"/>
        </a:p>
      </dgm:t>
    </dgm:pt>
    <dgm:pt modelId="{4503DD65-F1A7-4ED3-B5B9-FFF3869CED9F}" type="parTrans" cxnId="{611D3067-482B-40B4-A7DC-312FC220BC5D}">
      <dgm:prSet/>
      <dgm:spPr/>
      <dgm:t>
        <a:bodyPr/>
        <a:lstStyle/>
        <a:p>
          <a:endParaRPr lang="ru-RU"/>
        </a:p>
      </dgm:t>
    </dgm:pt>
    <dgm:pt modelId="{D42CA8A2-CCCC-4ED6-9139-DA39D1AFE25E}" type="sibTrans" cxnId="{611D3067-482B-40B4-A7DC-312FC220BC5D}">
      <dgm:prSet/>
      <dgm:spPr/>
      <dgm:t>
        <a:bodyPr/>
        <a:lstStyle/>
        <a:p>
          <a:endParaRPr lang="ru-RU"/>
        </a:p>
      </dgm:t>
    </dgm:pt>
    <dgm:pt modelId="{5D7AF46F-8B05-41A8-9459-4FC7309BABD4}">
      <dgm:prSet/>
      <dgm:spPr/>
      <dgm:t>
        <a:bodyPr/>
        <a:lstStyle/>
        <a:p>
          <a:r>
            <a:rPr lang="ru-RU" dirty="0" smtClean="0">
              <a:sym typeface="Symbol" pitchFamily="18" charset="2"/>
            </a:rPr>
            <a:t> излучение</a:t>
          </a:r>
          <a:endParaRPr lang="ru-RU" dirty="0"/>
        </a:p>
      </dgm:t>
    </dgm:pt>
    <dgm:pt modelId="{1683B5AB-AD89-41B6-89E5-7B5B7D360769}" type="parTrans" cxnId="{29CD68F2-59EE-4B06-958B-BB6752FD87B1}">
      <dgm:prSet/>
      <dgm:spPr/>
      <dgm:t>
        <a:bodyPr/>
        <a:lstStyle/>
        <a:p>
          <a:endParaRPr lang="ru-RU"/>
        </a:p>
      </dgm:t>
    </dgm:pt>
    <dgm:pt modelId="{B44BAFD2-72C2-4C3D-9C87-61F6AD9456AF}" type="sibTrans" cxnId="{29CD68F2-59EE-4B06-958B-BB6752FD87B1}">
      <dgm:prSet/>
      <dgm:spPr/>
      <dgm:t>
        <a:bodyPr/>
        <a:lstStyle/>
        <a:p>
          <a:endParaRPr lang="ru-RU"/>
        </a:p>
      </dgm:t>
    </dgm:pt>
    <dgm:pt modelId="{170A4B2E-7015-4554-8772-F2BCC47C38B7}" type="pres">
      <dgm:prSet presAssocID="{946E35D8-8990-4E07-9CD0-2FBC6C1313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CB0DE0-B4C3-4950-BE8D-AC3305E51684}" type="pres">
      <dgm:prSet presAssocID="{C90BB2A2-E334-45E7-86B4-1B13F48B8B9E}" presName="hierRoot1" presStyleCnt="0">
        <dgm:presLayoutVars>
          <dgm:hierBranch val="init"/>
        </dgm:presLayoutVars>
      </dgm:prSet>
      <dgm:spPr/>
    </dgm:pt>
    <dgm:pt modelId="{AE383E90-9339-4137-8AF5-5A4DC35B1163}" type="pres">
      <dgm:prSet presAssocID="{C90BB2A2-E334-45E7-86B4-1B13F48B8B9E}" presName="rootComposite1" presStyleCnt="0"/>
      <dgm:spPr/>
    </dgm:pt>
    <dgm:pt modelId="{2B36E65E-5EFB-4DBB-959B-6246F99EB74C}" type="pres">
      <dgm:prSet presAssocID="{C90BB2A2-E334-45E7-86B4-1B13F48B8B9E}" presName="rootText1" presStyleLbl="node0" presStyleIdx="0" presStyleCnt="1" custLinFactNeighborX="46" custLinFactNeighborY="-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9BE9E-0B35-4374-818F-848B6596E059}" type="pres">
      <dgm:prSet presAssocID="{C90BB2A2-E334-45E7-86B4-1B13F48B8B9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ABE445-007C-4B40-94B0-0AA15DA846EF}" type="pres">
      <dgm:prSet presAssocID="{C90BB2A2-E334-45E7-86B4-1B13F48B8B9E}" presName="hierChild2" presStyleCnt="0"/>
      <dgm:spPr/>
    </dgm:pt>
    <dgm:pt modelId="{983860FF-766A-453D-8116-3F4B4BC0FB21}" type="pres">
      <dgm:prSet presAssocID="{3CB9DC7A-6F6B-45AA-83A9-BE4F1022200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7D5ED78-A93D-4722-A668-83223F43847A}" type="pres">
      <dgm:prSet presAssocID="{C8EFBBE2-A88D-432D-BE62-83C6E6B2AD1E}" presName="hierRoot2" presStyleCnt="0">
        <dgm:presLayoutVars>
          <dgm:hierBranch val="init"/>
        </dgm:presLayoutVars>
      </dgm:prSet>
      <dgm:spPr/>
    </dgm:pt>
    <dgm:pt modelId="{08F60370-BFBF-46F0-9061-5FDE9681A143}" type="pres">
      <dgm:prSet presAssocID="{C8EFBBE2-A88D-432D-BE62-83C6E6B2AD1E}" presName="rootComposite" presStyleCnt="0"/>
      <dgm:spPr/>
    </dgm:pt>
    <dgm:pt modelId="{9AA79360-CFA0-40D9-B014-6B7D9D42F1CE}" type="pres">
      <dgm:prSet presAssocID="{C8EFBBE2-A88D-432D-BE62-83C6E6B2AD1E}" presName="rootText" presStyleLbl="node2" presStyleIdx="0" presStyleCnt="3" custLinFactNeighborX="-3295" custLinFactNeighborY="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8DF4C-8DE8-4508-9447-848D0A5FEB44}" type="pres">
      <dgm:prSet presAssocID="{C8EFBBE2-A88D-432D-BE62-83C6E6B2AD1E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142AC3-0843-4D6A-8D6A-66E9B8645F64}" type="pres">
      <dgm:prSet presAssocID="{C8EFBBE2-A88D-432D-BE62-83C6E6B2AD1E}" presName="hierChild4" presStyleCnt="0"/>
      <dgm:spPr/>
    </dgm:pt>
    <dgm:pt modelId="{F32AA92D-7F45-454E-A0D7-5F6671087662}" type="pres">
      <dgm:prSet presAssocID="{C8EFBBE2-A88D-432D-BE62-83C6E6B2AD1E}" presName="hierChild5" presStyleCnt="0"/>
      <dgm:spPr/>
    </dgm:pt>
    <dgm:pt modelId="{CCBDB0E4-D8FC-4409-8E80-0FCD5D1BE4B7}" type="pres">
      <dgm:prSet presAssocID="{4503DD65-F1A7-4ED3-B5B9-FFF3869CED9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0071D70-CBD2-449E-BC6F-DFC759A25FF4}" type="pres">
      <dgm:prSet presAssocID="{E8ED0014-8140-4457-B1CB-ED63DFC7BE60}" presName="hierRoot2" presStyleCnt="0">
        <dgm:presLayoutVars>
          <dgm:hierBranch val="init"/>
        </dgm:presLayoutVars>
      </dgm:prSet>
      <dgm:spPr/>
    </dgm:pt>
    <dgm:pt modelId="{5896901C-253C-47FA-A25C-8E4B20105290}" type="pres">
      <dgm:prSet presAssocID="{E8ED0014-8140-4457-B1CB-ED63DFC7BE60}" presName="rootComposite" presStyleCnt="0"/>
      <dgm:spPr/>
    </dgm:pt>
    <dgm:pt modelId="{6A8BE33A-FF41-4A17-929E-FF0CAFEA1C80}" type="pres">
      <dgm:prSet presAssocID="{E8ED0014-8140-4457-B1CB-ED63DFC7BE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E4DDF8-21AE-458A-A8FD-EC9CC78A34ED}" type="pres">
      <dgm:prSet presAssocID="{E8ED0014-8140-4457-B1CB-ED63DFC7BE60}" presName="rootConnector" presStyleLbl="node2" presStyleIdx="1" presStyleCnt="3"/>
      <dgm:spPr/>
      <dgm:t>
        <a:bodyPr/>
        <a:lstStyle/>
        <a:p>
          <a:endParaRPr lang="ru-RU"/>
        </a:p>
      </dgm:t>
    </dgm:pt>
    <dgm:pt modelId="{A51A9B80-27D3-44B8-93FE-78B4B525AA14}" type="pres">
      <dgm:prSet presAssocID="{E8ED0014-8140-4457-B1CB-ED63DFC7BE60}" presName="hierChild4" presStyleCnt="0"/>
      <dgm:spPr/>
    </dgm:pt>
    <dgm:pt modelId="{3822C1C3-6202-4B4B-8E1A-8B602C70987C}" type="pres">
      <dgm:prSet presAssocID="{E8ED0014-8140-4457-B1CB-ED63DFC7BE60}" presName="hierChild5" presStyleCnt="0"/>
      <dgm:spPr/>
    </dgm:pt>
    <dgm:pt modelId="{FF96723C-1CDE-429D-8550-076A77391A2C}" type="pres">
      <dgm:prSet presAssocID="{1683B5AB-AD89-41B6-89E5-7B5B7D36076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93D59E9-448D-4F97-B8B7-68182315E568}" type="pres">
      <dgm:prSet presAssocID="{5D7AF46F-8B05-41A8-9459-4FC7309BABD4}" presName="hierRoot2" presStyleCnt="0">
        <dgm:presLayoutVars>
          <dgm:hierBranch val="init"/>
        </dgm:presLayoutVars>
      </dgm:prSet>
      <dgm:spPr/>
    </dgm:pt>
    <dgm:pt modelId="{68BD4364-D003-4F91-8638-042FA7210C9B}" type="pres">
      <dgm:prSet presAssocID="{5D7AF46F-8B05-41A8-9459-4FC7309BABD4}" presName="rootComposite" presStyleCnt="0"/>
      <dgm:spPr/>
    </dgm:pt>
    <dgm:pt modelId="{52386AD5-4011-402E-846A-E6322528763C}" type="pres">
      <dgm:prSet presAssocID="{5D7AF46F-8B05-41A8-9459-4FC7309BABD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DC88CC-F39D-42B2-A834-C1392E3C89EE}" type="pres">
      <dgm:prSet presAssocID="{5D7AF46F-8B05-41A8-9459-4FC7309BABD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3CA84E-22C9-4856-93E3-0F79444E44DC}" type="pres">
      <dgm:prSet presAssocID="{5D7AF46F-8B05-41A8-9459-4FC7309BABD4}" presName="hierChild4" presStyleCnt="0"/>
      <dgm:spPr/>
    </dgm:pt>
    <dgm:pt modelId="{91E3ACD7-2631-4479-B4CF-0813B1AFD435}" type="pres">
      <dgm:prSet presAssocID="{5D7AF46F-8B05-41A8-9459-4FC7309BABD4}" presName="hierChild5" presStyleCnt="0"/>
      <dgm:spPr/>
    </dgm:pt>
    <dgm:pt modelId="{6CBFAFFC-CB41-477B-8D70-96A2592DF9D8}" type="pres">
      <dgm:prSet presAssocID="{C90BB2A2-E334-45E7-86B4-1B13F48B8B9E}" presName="hierChild3" presStyleCnt="0"/>
      <dgm:spPr/>
    </dgm:pt>
  </dgm:ptLst>
  <dgm:cxnLst>
    <dgm:cxn modelId="{00F2AEF1-2638-4E56-B195-E29145E82CB9}" srcId="{C90BB2A2-E334-45E7-86B4-1B13F48B8B9E}" destId="{C8EFBBE2-A88D-432D-BE62-83C6E6B2AD1E}" srcOrd="0" destOrd="0" parTransId="{3CB9DC7A-6F6B-45AA-83A9-BE4F10222004}" sibTransId="{2B23B3C8-8DF3-4689-9A8D-38BD549C7D34}"/>
    <dgm:cxn modelId="{FC06C45E-F207-4AB9-9138-A02C6300F279}" type="presOf" srcId="{E8ED0014-8140-4457-B1CB-ED63DFC7BE60}" destId="{6A8BE33A-FF41-4A17-929E-FF0CAFEA1C80}" srcOrd="0" destOrd="0" presId="urn:microsoft.com/office/officeart/2005/8/layout/orgChart1"/>
    <dgm:cxn modelId="{43E582DE-D7D4-43DC-A977-E080C05E1D30}" type="presOf" srcId="{C8EFBBE2-A88D-432D-BE62-83C6E6B2AD1E}" destId="{9AA79360-CFA0-40D9-B014-6B7D9D42F1CE}" srcOrd="0" destOrd="0" presId="urn:microsoft.com/office/officeart/2005/8/layout/orgChart1"/>
    <dgm:cxn modelId="{F944346C-4CCA-4AD9-91C4-16FAF4206B51}" type="presOf" srcId="{1683B5AB-AD89-41B6-89E5-7B5B7D360769}" destId="{FF96723C-1CDE-429D-8550-076A77391A2C}" srcOrd="0" destOrd="0" presId="urn:microsoft.com/office/officeart/2005/8/layout/orgChart1"/>
    <dgm:cxn modelId="{88FC69D5-EAEB-4AB1-80F2-78FEBA5529FA}" type="presOf" srcId="{E8ED0014-8140-4457-B1CB-ED63DFC7BE60}" destId="{01E4DDF8-21AE-458A-A8FD-EC9CC78A34ED}" srcOrd="1" destOrd="0" presId="urn:microsoft.com/office/officeart/2005/8/layout/orgChart1"/>
    <dgm:cxn modelId="{4E8A60BC-B3CA-436D-8C1F-0C5DACAB3506}" type="presOf" srcId="{5D7AF46F-8B05-41A8-9459-4FC7309BABD4}" destId="{DCDC88CC-F39D-42B2-A834-C1392E3C89EE}" srcOrd="1" destOrd="0" presId="urn:microsoft.com/office/officeart/2005/8/layout/orgChart1"/>
    <dgm:cxn modelId="{EC020C56-1326-4CCD-9BE8-09CF8ED90719}" type="presOf" srcId="{C90BB2A2-E334-45E7-86B4-1B13F48B8B9E}" destId="{2B36E65E-5EFB-4DBB-959B-6246F99EB74C}" srcOrd="0" destOrd="0" presId="urn:microsoft.com/office/officeart/2005/8/layout/orgChart1"/>
    <dgm:cxn modelId="{B89DFCC8-03F0-409D-92EE-818FE1E267CF}" srcId="{946E35D8-8990-4E07-9CD0-2FBC6C131393}" destId="{C90BB2A2-E334-45E7-86B4-1B13F48B8B9E}" srcOrd="0" destOrd="0" parTransId="{F0127989-B0C4-481A-AB3D-552E3CBF91BF}" sibTransId="{3A662AE7-05CA-4687-B11D-9065083DB94F}"/>
    <dgm:cxn modelId="{95125E46-243A-429E-BF0C-4FC378C31CCF}" type="presOf" srcId="{4503DD65-F1A7-4ED3-B5B9-FFF3869CED9F}" destId="{CCBDB0E4-D8FC-4409-8E80-0FCD5D1BE4B7}" srcOrd="0" destOrd="0" presId="urn:microsoft.com/office/officeart/2005/8/layout/orgChart1"/>
    <dgm:cxn modelId="{B8389B89-3674-45FB-923E-526411287D77}" type="presOf" srcId="{C90BB2A2-E334-45E7-86B4-1B13F48B8B9E}" destId="{E8D9BE9E-0B35-4374-818F-848B6596E059}" srcOrd="1" destOrd="0" presId="urn:microsoft.com/office/officeart/2005/8/layout/orgChart1"/>
    <dgm:cxn modelId="{E4D91E40-51A8-442C-9255-81DD19B964C2}" type="presOf" srcId="{946E35D8-8990-4E07-9CD0-2FBC6C131393}" destId="{170A4B2E-7015-4554-8772-F2BCC47C38B7}" srcOrd="0" destOrd="0" presId="urn:microsoft.com/office/officeart/2005/8/layout/orgChart1"/>
    <dgm:cxn modelId="{29CD68F2-59EE-4B06-958B-BB6752FD87B1}" srcId="{C90BB2A2-E334-45E7-86B4-1B13F48B8B9E}" destId="{5D7AF46F-8B05-41A8-9459-4FC7309BABD4}" srcOrd="2" destOrd="0" parTransId="{1683B5AB-AD89-41B6-89E5-7B5B7D360769}" sibTransId="{B44BAFD2-72C2-4C3D-9C87-61F6AD9456AF}"/>
    <dgm:cxn modelId="{713C2DF9-1B95-40B5-B933-B213640D5B5C}" type="presOf" srcId="{3CB9DC7A-6F6B-45AA-83A9-BE4F10222004}" destId="{983860FF-766A-453D-8116-3F4B4BC0FB21}" srcOrd="0" destOrd="0" presId="urn:microsoft.com/office/officeart/2005/8/layout/orgChart1"/>
    <dgm:cxn modelId="{2C1AD417-403B-4429-A835-B7259804F08E}" type="presOf" srcId="{C8EFBBE2-A88D-432D-BE62-83C6E6B2AD1E}" destId="{9CE8DF4C-8DE8-4508-9447-848D0A5FEB44}" srcOrd="1" destOrd="0" presId="urn:microsoft.com/office/officeart/2005/8/layout/orgChart1"/>
    <dgm:cxn modelId="{83B4D628-6B27-4AF3-B665-03E347E00F8E}" type="presOf" srcId="{5D7AF46F-8B05-41A8-9459-4FC7309BABD4}" destId="{52386AD5-4011-402E-846A-E6322528763C}" srcOrd="0" destOrd="0" presId="urn:microsoft.com/office/officeart/2005/8/layout/orgChart1"/>
    <dgm:cxn modelId="{611D3067-482B-40B4-A7DC-312FC220BC5D}" srcId="{C90BB2A2-E334-45E7-86B4-1B13F48B8B9E}" destId="{E8ED0014-8140-4457-B1CB-ED63DFC7BE60}" srcOrd="1" destOrd="0" parTransId="{4503DD65-F1A7-4ED3-B5B9-FFF3869CED9F}" sibTransId="{D42CA8A2-CCCC-4ED6-9139-DA39D1AFE25E}"/>
    <dgm:cxn modelId="{9251B8D1-41E2-4563-AAC8-E897E4DB3797}" type="presParOf" srcId="{170A4B2E-7015-4554-8772-F2BCC47C38B7}" destId="{C7CB0DE0-B4C3-4950-BE8D-AC3305E51684}" srcOrd="0" destOrd="0" presId="urn:microsoft.com/office/officeart/2005/8/layout/orgChart1"/>
    <dgm:cxn modelId="{574C631A-1C4E-429C-8DF2-FB0E8BC7456E}" type="presParOf" srcId="{C7CB0DE0-B4C3-4950-BE8D-AC3305E51684}" destId="{AE383E90-9339-4137-8AF5-5A4DC35B1163}" srcOrd="0" destOrd="0" presId="urn:microsoft.com/office/officeart/2005/8/layout/orgChart1"/>
    <dgm:cxn modelId="{010A2770-D092-4CD9-83A6-D3D9E6A535F1}" type="presParOf" srcId="{AE383E90-9339-4137-8AF5-5A4DC35B1163}" destId="{2B36E65E-5EFB-4DBB-959B-6246F99EB74C}" srcOrd="0" destOrd="0" presId="urn:microsoft.com/office/officeart/2005/8/layout/orgChart1"/>
    <dgm:cxn modelId="{C22815E4-50B8-498C-86BA-30209E8032E3}" type="presParOf" srcId="{AE383E90-9339-4137-8AF5-5A4DC35B1163}" destId="{E8D9BE9E-0B35-4374-818F-848B6596E059}" srcOrd="1" destOrd="0" presId="urn:microsoft.com/office/officeart/2005/8/layout/orgChart1"/>
    <dgm:cxn modelId="{7531C872-2B64-4456-AB88-2ECB82E2361F}" type="presParOf" srcId="{C7CB0DE0-B4C3-4950-BE8D-AC3305E51684}" destId="{4EABE445-007C-4B40-94B0-0AA15DA846EF}" srcOrd="1" destOrd="0" presId="urn:microsoft.com/office/officeart/2005/8/layout/orgChart1"/>
    <dgm:cxn modelId="{4E15E792-D15B-47CF-BC4A-469504CAF4F3}" type="presParOf" srcId="{4EABE445-007C-4B40-94B0-0AA15DA846EF}" destId="{983860FF-766A-453D-8116-3F4B4BC0FB21}" srcOrd="0" destOrd="0" presId="urn:microsoft.com/office/officeart/2005/8/layout/orgChart1"/>
    <dgm:cxn modelId="{E1BA4A10-C729-419E-AA65-898CAC88FEAB}" type="presParOf" srcId="{4EABE445-007C-4B40-94B0-0AA15DA846EF}" destId="{87D5ED78-A93D-4722-A668-83223F43847A}" srcOrd="1" destOrd="0" presId="urn:microsoft.com/office/officeart/2005/8/layout/orgChart1"/>
    <dgm:cxn modelId="{75D784E9-DF94-47C4-A44A-1E62606E7C7A}" type="presParOf" srcId="{87D5ED78-A93D-4722-A668-83223F43847A}" destId="{08F60370-BFBF-46F0-9061-5FDE9681A143}" srcOrd="0" destOrd="0" presId="urn:microsoft.com/office/officeart/2005/8/layout/orgChart1"/>
    <dgm:cxn modelId="{5659FFE8-3480-4E24-88B0-2887717F1DCF}" type="presParOf" srcId="{08F60370-BFBF-46F0-9061-5FDE9681A143}" destId="{9AA79360-CFA0-40D9-B014-6B7D9D42F1CE}" srcOrd="0" destOrd="0" presId="urn:microsoft.com/office/officeart/2005/8/layout/orgChart1"/>
    <dgm:cxn modelId="{3637B948-4CE7-4EE3-8449-FD131020D532}" type="presParOf" srcId="{08F60370-BFBF-46F0-9061-5FDE9681A143}" destId="{9CE8DF4C-8DE8-4508-9447-848D0A5FEB44}" srcOrd="1" destOrd="0" presId="urn:microsoft.com/office/officeart/2005/8/layout/orgChart1"/>
    <dgm:cxn modelId="{3E743B03-DAEB-4BD5-B95F-F6955F4F4807}" type="presParOf" srcId="{87D5ED78-A93D-4722-A668-83223F43847A}" destId="{43142AC3-0843-4D6A-8D6A-66E9B8645F64}" srcOrd="1" destOrd="0" presId="urn:microsoft.com/office/officeart/2005/8/layout/orgChart1"/>
    <dgm:cxn modelId="{304DCD3E-9BA3-4351-B099-54855C3845C4}" type="presParOf" srcId="{87D5ED78-A93D-4722-A668-83223F43847A}" destId="{F32AA92D-7F45-454E-A0D7-5F6671087662}" srcOrd="2" destOrd="0" presId="urn:microsoft.com/office/officeart/2005/8/layout/orgChart1"/>
    <dgm:cxn modelId="{D7B6B6A1-4AA6-4E5F-A601-E8400B838720}" type="presParOf" srcId="{4EABE445-007C-4B40-94B0-0AA15DA846EF}" destId="{CCBDB0E4-D8FC-4409-8E80-0FCD5D1BE4B7}" srcOrd="2" destOrd="0" presId="urn:microsoft.com/office/officeart/2005/8/layout/orgChart1"/>
    <dgm:cxn modelId="{5921558B-D5CF-4C17-B119-861B1A03EF30}" type="presParOf" srcId="{4EABE445-007C-4B40-94B0-0AA15DA846EF}" destId="{D0071D70-CBD2-449E-BC6F-DFC759A25FF4}" srcOrd="3" destOrd="0" presId="urn:microsoft.com/office/officeart/2005/8/layout/orgChart1"/>
    <dgm:cxn modelId="{2556FCFC-6B69-4AF1-B14F-DE08B864CA58}" type="presParOf" srcId="{D0071D70-CBD2-449E-BC6F-DFC759A25FF4}" destId="{5896901C-253C-47FA-A25C-8E4B20105290}" srcOrd="0" destOrd="0" presId="urn:microsoft.com/office/officeart/2005/8/layout/orgChart1"/>
    <dgm:cxn modelId="{0551C2C7-BCC1-4D9C-AC46-BC454CD5D901}" type="presParOf" srcId="{5896901C-253C-47FA-A25C-8E4B20105290}" destId="{6A8BE33A-FF41-4A17-929E-FF0CAFEA1C80}" srcOrd="0" destOrd="0" presId="urn:microsoft.com/office/officeart/2005/8/layout/orgChart1"/>
    <dgm:cxn modelId="{7B7955B3-E188-4AC2-9ADD-7D44A962F250}" type="presParOf" srcId="{5896901C-253C-47FA-A25C-8E4B20105290}" destId="{01E4DDF8-21AE-458A-A8FD-EC9CC78A34ED}" srcOrd="1" destOrd="0" presId="urn:microsoft.com/office/officeart/2005/8/layout/orgChart1"/>
    <dgm:cxn modelId="{0B1D400A-874E-4593-801B-825B36C6255F}" type="presParOf" srcId="{D0071D70-CBD2-449E-BC6F-DFC759A25FF4}" destId="{A51A9B80-27D3-44B8-93FE-78B4B525AA14}" srcOrd="1" destOrd="0" presId="urn:microsoft.com/office/officeart/2005/8/layout/orgChart1"/>
    <dgm:cxn modelId="{3B025B17-C379-4E35-B383-5F8C9CE55929}" type="presParOf" srcId="{D0071D70-CBD2-449E-BC6F-DFC759A25FF4}" destId="{3822C1C3-6202-4B4B-8E1A-8B602C70987C}" srcOrd="2" destOrd="0" presId="urn:microsoft.com/office/officeart/2005/8/layout/orgChart1"/>
    <dgm:cxn modelId="{C153D73B-485D-4316-AD0B-403421D45B87}" type="presParOf" srcId="{4EABE445-007C-4B40-94B0-0AA15DA846EF}" destId="{FF96723C-1CDE-429D-8550-076A77391A2C}" srcOrd="4" destOrd="0" presId="urn:microsoft.com/office/officeart/2005/8/layout/orgChart1"/>
    <dgm:cxn modelId="{6CB093E3-E280-4F8F-8043-A7FAD4E1A41E}" type="presParOf" srcId="{4EABE445-007C-4B40-94B0-0AA15DA846EF}" destId="{293D59E9-448D-4F97-B8B7-68182315E568}" srcOrd="5" destOrd="0" presId="urn:microsoft.com/office/officeart/2005/8/layout/orgChart1"/>
    <dgm:cxn modelId="{5DF4142E-01D4-4895-BE91-6C3820132883}" type="presParOf" srcId="{293D59E9-448D-4F97-B8B7-68182315E568}" destId="{68BD4364-D003-4F91-8638-042FA7210C9B}" srcOrd="0" destOrd="0" presId="urn:microsoft.com/office/officeart/2005/8/layout/orgChart1"/>
    <dgm:cxn modelId="{A6870BD7-D9DA-48D9-B30B-E6BCAA94EA8D}" type="presParOf" srcId="{68BD4364-D003-4F91-8638-042FA7210C9B}" destId="{52386AD5-4011-402E-846A-E6322528763C}" srcOrd="0" destOrd="0" presId="urn:microsoft.com/office/officeart/2005/8/layout/orgChart1"/>
    <dgm:cxn modelId="{80B851BE-F373-4744-9EA1-CBF306BAB78F}" type="presParOf" srcId="{68BD4364-D003-4F91-8638-042FA7210C9B}" destId="{DCDC88CC-F39D-42B2-A834-C1392E3C89EE}" srcOrd="1" destOrd="0" presId="urn:microsoft.com/office/officeart/2005/8/layout/orgChart1"/>
    <dgm:cxn modelId="{0E30567D-EC8F-40B1-8D82-2BA8D9AD009A}" type="presParOf" srcId="{293D59E9-448D-4F97-B8B7-68182315E568}" destId="{353CA84E-22C9-4856-93E3-0F79444E44DC}" srcOrd="1" destOrd="0" presId="urn:microsoft.com/office/officeart/2005/8/layout/orgChart1"/>
    <dgm:cxn modelId="{A48A1380-C102-4B0D-BA72-B799BE44C593}" type="presParOf" srcId="{293D59E9-448D-4F97-B8B7-68182315E568}" destId="{91E3ACD7-2631-4479-B4CF-0813B1AFD435}" srcOrd="2" destOrd="0" presId="urn:microsoft.com/office/officeart/2005/8/layout/orgChart1"/>
    <dgm:cxn modelId="{66729374-2246-45BE-85FC-74C515251620}" type="presParOf" srcId="{C7CB0DE0-B4C3-4950-BE8D-AC3305E51684}" destId="{6CBFAFFC-CB41-477B-8D70-96A2592DF9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019C-6EA8-44FA-8651-E5007BCACF8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B582-DF75-4075-95CA-AB06EEC17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3765-CAE3-4A53-BC8D-4DD6AEBF84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4DFC5E-80A3-4798-8A9F-D19E1BBEA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1EB67FAB-8506-4935-B70F-6A50906FC8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053F6D4C-A912-4C29-A863-7250A0236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EFECEB-FC7C-456D-AA7F-D5FAFE31D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9" r:id="rId12"/>
    <p:sldLayoutId id="2147483700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sverdlovesk.net/view/0/0/9231_1217094757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.foto.radikal.ru/0611/6f4a86a9b95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2.ppt" TargetMode="Externa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ecomir.com.ua/images/super/radex_rd_1503.jpg" TargetMode="Externa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0;&#1074;&#1086;&#1088;&#1095;&#1077;&#1089;&#1082;&#1080;&#1081;%20&#1086;&#1090;&#1095;&#1077;&#1090;\&#1087;&#1088;&#1086;&#1085;&#1080;&#1082;&#1072;&#1102;&#1097;&#1072;&#1103;%20&#1088;&#1072;&#1076;&#1080;&#1072;&#1094;&#1080;&#1103;.avi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m.ru/?reg=0&amp;cod=7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www.pem.ru/?reg=0&amp;cod=2" TargetMode="External"/><Relationship Id="rId7" Type="http://schemas.openxmlformats.org/officeDocument/2006/relationships/hyperlink" Target="http://www.pem.ru/?reg=0&amp;cod=6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://www.pem.ru/?reg=0&amp;co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m.ru/?reg=0&amp;cod=5" TargetMode="External"/><Relationship Id="rId11" Type="http://schemas.openxmlformats.org/officeDocument/2006/relationships/hyperlink" Target="http://www.pem.ru/?reg=0&amp;cod=11" TargetMode="External"/><Relationship Id="rId5" Type="http://schemas.openxmlformats.org/officeDocument/2006/relationships/hyperlink" Target="http://www.pem.ru/?reg=0&amp;cod=4" TargetMode="External"/><Relationship Id="rId10" Type="http://schemas.openxmlformats.org/officeDocument/2006/relationships/hyperlink" Target="http://www.pem.ru/?reg=0&amp;cod=10" TargetMode="External"/><Relationship Id="rId4" Type="http://schemas.openxmlformats.org/officeDocument/2006/relationships/hyperlink" Target="http://www.pem.ru/?reg=0&amp;cod=3" TargetMode="External"/><Relationship Id="rId9" Type="http://schemas.openxmlformats.org/officeDocument/2006/relationships/hyperlink" Target="http://www.pem.ru/?reg=0&amp;cod=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5720" y="4500570"/>
            <a:ext cx="8858280" cy="214314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Arial Black" pitchFamily="34" charset="0"/>
              </a:rPr>
              <a:t>Влияние радиоактивных излучений на живые </a:t>
            </a:r>
            <a:r>
              <a:rPr lang="ru-RU" sz="3600" dirty="0" smtClean="0">
                <a:latin typeface="Arial Black" pitchFamily="34" charset="0"/>
              </a:rPr>
              <a:t>организмы Учитель – Карачук Э. </a:t>
            </a:r>
            <a:r>
              <a:rPr lang="ru-RU" sz="3600" smtClean="0">
                <a:latin typeface="Arial Black" pitchFamily="34" charset="0"/>
              </a:rPr>
              <a:t>А.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ккркр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аоьлшо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 descr="cosm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F2F2F2"/>
                </a:solidFill>
              </a:rPr>
              <a:t>ПРИЛИВНАЯ ЭЛЕКТРОСТАНЦИЯ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6478588" cy="453548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F2F2F2"/>
                </a:solidFill>
              </a:rPr>
              <a:t>ПРИЛИВНАЯ ЭЛЕКТРОСТАНЦИЯ (ПЭС), преобразует энергию морских приливов в электрическую. Действующие ПЭС — в эстуарии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dirty="0">
                <a:solidFill>
                  <a:srgbClr val="F2F2F2"/>
                </a:solidFill>
              </a:rPr>
              <a:t>   р. </a:t>
            </a:r>
            <a:r>
              <a:rPr lang="ru-RU" dirty="0" err="1">
                <a:solidFill>
                  <a:srgbClr val="F2F2F2"/>
                </a:solidFill>
              </a:rPr>
              <a:t>Ранс</a:t>
            </a:r>
            <a:r>
              <a:rPr lang="ru-RU" dirty="0">
                <a:solidFill>
                  <a:srgbClr val="F2F2F2"/>
                </a:solidFill>
              </a:rPr>
              <a:t> во Франции, в губе Кислой на Баренцевом м. в Российской Федерации, близ Шанхая в Китае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16616" y="620688"/>
            <a:ext cx="429816" cy="72008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28161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988840" y="3573016"/>
            <a:ext cx="1581944" cy="1768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r>
              <a:rPr lang="ru-RU" dirty="0"/>
              <a:t>При радиационном уровне свыше 15Ки на квадратный километр жизнь человека невозможна.</a:t>
            </a:r>
          </a:p>
          <a:p>
            <a:r>
              <a:rPr lang="ru-RU" dirty="0"/>
              <a:t>Территория заповедника заражена от 15 до 1200 Ки/км2.</a:t>
            </a:r>
          </a:p>
          <a:p>
            <a:r>
              <a:rPr lang="ru-RU" sz="4000" dirty="0"/>
              <a:t>Жизнь сюда не вернется ни через 100, ни через 500, а на отдельных участках заповедника ни через – 1000 лет</a:t>
            </a:r>
          </a:p>
          <a:p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969296" cy="4429156"/>
          </a:xfrm>
          <a:prstGeom prst="rect">
            <a:avLst/>
          </a:prstGeom>
          <a:noFill/>
        </p:spPr>
      </p:pic>
      <p:pic>
        <p:nvPicPr>
          <p:cNvPr id="310277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4357686" cy="4630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 descr="Чернобыльская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352827" cy="4357901"/>
          </a:xfrm>
          <a:prstGeom prst="rect">
            <a:avLst/>
          </a:prstGeom>
          <a:noFill/>
        </p:spPr>
      </p:pic>
      <p:pic>
        <p:nvPicPr>
          <p:cNvPr id="311301" name="Picture 5" descr="Чернобыльская катастро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191329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96" name="Picture 12" descr="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</p:spPr>
      </p:pic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323528" y="357166"/>
            <a:ext cx="8208912" cy="2286016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kumimoji="0"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Однако опасность ядерной энергетики лежит не только в сфере аварий и катастроф. Даже без них около 250 радиоактивных изотопов попадают в окружающую среду в результате работы ядерных реакторов. Среди них</a:t>
            </a:r>
            <a:r>
              <a:rPr kumimoji="0"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</a:t>
            </a:r>
            <a:endParaRPr kumimoji="0"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0" y="3330575"/>
            <a:ext cx="9144000" cy="35274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</a:pPr>
            <a:r>
              <a:rPr kumimoji="0"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Криптон-85. сейчас количество криптона-85 в атмосфере в миллионы раз выше, чем до начала атомной эры. Этот газ в атмосфере ведет себя как тепличный газ.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</a:pPr>
            <a:r>
              <a:rPr kumimoji="0"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Тритий или радиоактивный водород.  Загрязнение грунтовых вод происходит практически вокруг всех АЭС.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</a:pPr>
            <a:r>
              <a:rPr kumimoji="0"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Углерод-14.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</a:pPr>
            <a:r>
              <a:rPr kumimoji="0"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Плутоний. На Земле было не более 50 кг этого сверх токсичного элемента до начала его производства человеком в 1941 году.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1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71480"/>
            <a:ext cx="8012057" cy="514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02" y="785794"/>
            <a:ext cx="8643998" cy="50006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28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2928934"/>
            <a:ext cx="8501122" cy="371477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50112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представления о биологическом действии радиации.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Сформировать у учащихся знания о радиоактивности. Оценить положительные и отрицательные проявления этого открытия в современном обществе, расширить кругозор учащихся.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Сформировать мировоззренческие идеи, связанные с использованием радиоактивности, воспитывать умение выслушивать товарища, уважать чужую точку зрения, критически оценивать явления общественной жизни страны.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компьютерную грамотность и коммуникативную компетентность (публичное выступление); 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58246" cy="642942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640x4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429552" cy="4956904"/>
          </a:xfrm>
          <a:prstGeom prst="rect">
            <a:avLst/>
          </a:prstGeom>
          <a:noFill/>
        </p:spPr>
      </p:pic>
      <p:pic>
        <p:nvPicPr>
          <p:cNvPr id="6" name="Picture 4" descr="2091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85860"/>
            <a:ext cx="7143800" cy="5357850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57200" y="214424"/>
            <a:ext cx="8186766" cy="57137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5" descr="Картинка 66 из 53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7072362" cy="5304271"/>
          </a:xfrm>
          <a:prstGeom prst="rect">
            <a:avLst/>
          </a:prstGeom>
          <a:noFill/>
        </p:spPr>
      </p:pic>
      <p:pic>
        <p:nvPicPr>
          <p:cNvPr id="13" name="Picture 5" descr="Картинка 185 из 53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467636"/>
            <a:ext cx="4857784" cy="539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Генетические последствия радиации</a:t>
            </a:r>
          </a:p>
        </p:txBody>
      </p:sp>
      <p:pic>
        <p:nvPicPr>
          <p:cNvPr id="164867" name="Picture 3" descr="Рука мутанта!!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357298"/>
            <a:ext cx="3429024" cy="2366368"/>
          </a:xfrm>
          <a:noFill/>
          <a:ln/>
        </p:spPr>
      </p:pic>
      <p:pic>
        <p:nvPicPr>
          <p:cNvPr id="164868" name="Picture 4" descr="Ноги мутан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1428736"/>
            <a:ext cx="3852862" cy="2330450"/>
          </a:xfrm>
          <a:noFill/>
          <a:ln/>
        </p:spPr>
      </p:pic>
      <p:pic>
        <p:nvPicPr>
          <p:cNvPr id="164869" name="Picture 5" descr="Черепаха мутана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20" y="4000504"/>
            <a:ext cx="3455987" cy="2603500"/>
          </a:xfrm>
          <a:noFill/>
          <a:ln/>
        </p:spPr>
      </p:pic>
      <p:pic>
        <p:nvPicPr>
          <p:cNvPr id="164870" name="Picture 6" descr="Тыква мутан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4876" y="4000504"/>
            <a:ext cx="3879851" cy="2576129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186766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Катастрофа в Чернобыле показала человечеству, какую опасность хранит в себе атом.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e9bce4621f0fa6fce51d67eb89bbf0f4_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571744"/>
            <a:ext cx="2527300" cy="3560763"/>
          </a:xfrm>
          <a:prstGeom prst="rect">
            <a:avLst/>
          </a:prstGeom>
          <a:noFill/>
        </p:spPr>
      </p:pic>
      <p:pic>
        <p:nvPicPr>
          <p:cNvPr id="6" name="Picture 15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2643182"/>
            <a:ext cx="3810000" cy="2743200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500034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Какой будет жизнь будущих поколений зависит от наших решений сейчас!</a:t>
            </a:r>
            <a:endParaRPr lang="ru-RU" sz="2400" b="1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00034" y="142852"/>
            <a:ext cx="8186766" cy="928694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258204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642918"/>
          <a:ext cx="864399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далее 3">
            <a:hlinkClick r:id="rId3" action="ppaction://hlinksldjump" highlightClick="1">
              <a:snd r:embed="rId4" name="laser.wav"/>
            </a:hlinkClick>
          </p:cNvPr>
          <p:cNvSpPr/>
          <p:nvPr/>
        </p:nvSpPr>
        <p:spPr>
          <a:xfrm>
            <a:off x="857224" y="6072206"/>
            <a:ext cx="192882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21 сл.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5500726" cy="394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Радиоактивные излучения оказывают сильное биологическое действие на ткани живого организма, заключающееся в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ионизации атомов и молекул среды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3352091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2863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Живая клетка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сложный механизм, не способный продолжать нормальную деятельность даже при малых повреждениях отдельных его участков. Даже слабые излучения могут нанести клеткам существенные повреждения и вызвать опасные заболевания (</a:t>
            </a:r>
            <a:r>
              <a:rPr lang="ru-RU" sz="3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лучевая болезнь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). При большой интенсивности излучения живые организмы погибают. Опасность излучения заключается в том, что они не вызывают  никаких болевых ощущений даже при смертельных дозах.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643998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/>
              <a:t>Механизм действия излучения: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происходит ионизация атомов и молекул, что приводит к изменению химической активности клеток.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андзюк АЛЁНЫ\бух исследование\ФИЗИКА\костный мозг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928802"/>
            <a:ext cx="2928958" cy="26992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чувствительные к излучению ядра клеток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43444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None/>
            </a:pP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1.Клетки </a:t>
            </a: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костного мозга</a:t>
            </a:r>
          </a:p>
          <a:p>
            <a:pPr marL="550926" indent="-51435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(нарушается процесс </a:t>
            </a:r>
          </a:p>
          <a:p>
            <a:pPr marL="550926" indent="-51435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образования крови)</a:t>
            </a:r>
          </a:p>
          <a:p>
            <a:pPr marL="550926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2) Поражение клеток </a:t>
            </a:r>
          </a:p>
          <a:p>
            <a:pPr algn="r">
              <a:buNone/>
            </a:pP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пищеварительного </a:t>
            </a:r>
          </a:p>
          <a:p>
            <a:pPr algn="r">
              <a:buNone/>
            </a:pP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тракта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др. органы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D:\сандзюк АЛЁНЫ\бух исследование\ФИЗИКА\eb3c93aa8ce486411fd43103e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837094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58246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Сильное влияние облучение оказывает на наследственность, поражая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гены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хромосомах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5963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972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14291"/>
            <a:ext cx="8715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5143536" cy="428628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1555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28628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Изменение клетки: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-Разрушение хромосом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-Нарушение способности к делению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-Изменение проницаемости      клеточных мембран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-Разбухание ядер      клето</a:t>
            </a:r>
            <a:r>
              <a:rPr lang="ru-RU" sz="2400" dirty="0" smtClean="0"/>
              <a:t>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75540" y="4077072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1946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716016" y="9702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Развитие атомной энергетики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75540" y="1124744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1937 г.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5540" y="2564904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1942 г.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75540" y="5661248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1954 г.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1082773"/>
              </p:ext>
            </p:extLst>
          </p:nvPr>
        </p:nvGraphicFramePr>
        <p:xfrm>
          <a:off x="755576" y="0"/>
          <a:ext cx="4824536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65" y="764704"/>
            <a:ext cx="378781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64" y="3861048"/>
            <a:ext cx="3787817" cy="289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Нашивка 17"/>
          <p:cNvSpPr/>
          <p:nvPr/>
        </p:nvSpPr>
        <p:spPr>
          <a:xfrm>
            <a:off x="4788024" y="2250601"/>
            <a:ext cx="720080" cy="1224136"/>
          </a:xfrm>
          <a:prstGeom prst="chevron">
            <a:avLst>
              <a:gd name="adj" fmla="val 44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788024" y="5157192"/>
            <a:ext cx="720080" cy="1224136"/>
          </a:xfrm>
          <a:prstGeom prst="chevron">
            <a:avLst>
              <a:gd name="adj" fmla="val 44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5" y="3294717"/>
            <a:ext cx="2498817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Чикаго, США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1122" cy="9286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Генетические нарушения в организме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72518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2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428868"/>
            <a:ext cx="8580638" cy="400052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001056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 и наследственные болезни  расцениваются как  хронические последствия  действия излучений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186766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00036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286124"/>
            <a:ext cx="3308891" cy="2214578"/>
          </a:xfrm>
          <a:prstGeom prst="rect">
            <a:avLst/>
          </a:prstGeom>
          <a:noFill/>
        </p:spPr>
      </p:pic>
      <p:pic>
        <p:nvPicPr>
          <p:cNvPr id="8" name="Picture 8" descr="000365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714620"/>
            <a:ext cx="49445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15370" cy="24991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Наиболее  сильно радиация влияет на  быстро растущие клетки – раковые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34" y="214290"/>
            <a:ext cx="8472518" cy="499932"/>
          </a:xfrm>
        </p:spPr>
        <p:txBody>
          <a:bodyPr>
            <a:normAutofit lnSpcReduction="10000"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учащееся\учащееся\11  класс. сандзюк Алёна\phibro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3356556"/>
            <a:ext cx="4448175" cy="3371850"/>
          </a:xfrm>
          <a:prstGeom prst="rect">
            <a:avLst/>
          </a:prstGeom>
          <a:noFill/>
        </p:spPr>
      </p:pic>
      <p:pic>
        <p:nvPicPr>
          <p:cNvPr id="1027" name="Picture 3" descr="D:\Мои документы\учащееся\учащееся\11  класс. сандзюк Алёна\201569_2008071418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61560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1530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Облучение может оказывать и определённую пользу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86808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Быстроразмножающиеся клетки в раковых опухолях более чувствительны к облучению. На этом основано подавление раковой опухали  у-лучами радиоактивных препаратов,  которые для этой цели более эффективны, чем рентгеновские лучи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7429520" y="6000768"/>
            <a:ext cx="128588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10 сл.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Доза излучения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поглощение Е ионизирующего излучения к массе вещества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29642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2500306"/>
            <a:ext cx="8286808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В СИ поглощённую дозу излучения выражают в </a:t>
            </a:r>
            <a:r>
              <a:rPr lang="ru-RU" sz="2400" i="1" dirty="0" smtClean="0">
                <a:solidFill>
                  <a:srgbClr val="FF0000"/>
                </a:solidFill>
              </a:rPr>
              <a:t>грэях 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    Естественный фон радиации (космические лучи, радиоактивность окружающей среды и человеческого тела) составляет за год дозу излучения </a:t>
            </a:r>
          </a:p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i="1" dirty="0" smtClean="0">
                <a:solidFill>
                  <a:srgbClr val="FF0000"/>
                </a:solidFill>
              </a:rPr>
              <a:t>около </a:t>
            </a:r>
            <a:r>
              <a:rPr lang="en-US" sz="2400" i="1" dirty="0" smtClean="0">
                <a:solidFill>
                  <a:srgbClr val="FF0000"/>
                </a:solidFill>
              </a:rPr>
              <a:t>2*10</a:t>
            </a:r>
            <a:r>
              <a:rPr lang="ru-RU" sz="2400" i="1" baseline="30000" dirty="0" smtClean="0">
                <a:solidFill>
                  <a:srgbClr val="FF0000"/>
                </a:solidFill>
              </a:rPr>
              <a:t> -3</a:t>
            </a:r>
            <a:r>
              <a:rPr lang="ru-RU" sz="2400" i="1" dirty="0" smtClean="0">
                <a:solidFill>
                  <a:srgbClr val="FF0000"/>
                </a:solidFill>
              </a:rPr>
              <a:t> Гр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Доза излучения </a:t>
            </a:r>
            <a:r>
              <a:rPr lang="ru-RU" sz="3200" dirty="0" smtClean="0">
                <a:solidFill>
                  <a:srgbClr val="FF0000"/>
                </a:solidFill>
              </a:rPr>
              <a:t>3-10 Гр</a:t>
            </a:r>
            <a:r>
              <a:rPr lang="ru-RU" sz="2400" dirty="0" smtClean="0"/>
              <a:t>, полученная за короткое время, </a:t>
            </a:r>
            <a:r>
              <a:rPr lang="ru-RU" sz="3600" dirty="0" smtClean="0">
                <a:solidFill>
                  <a:srgbClr val="FF0000"/>
                </a:solidFill>
              </a:rPr>
              <a:t>смертельна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929454" y="5357826"/>
            <a:ext cx="142876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pres?slideindex=1&amp;slidetitle="/>
              </a:rPr>
              <a:t>посмотри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59293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 (наиболее уязвимая) </a:t>
            </a:r>
            <a:r>
              <a:rPr lang="ru-RU" sz="2400" dirty="0" smtClean="0">
                <a:solidFill>
                  <a:schemeClr val="tx1"/>
                </a:solidFill>
              </a:rPr>
              <a:t>— все тело, гонады и красный костный мозг (кроветворная система);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II </a:t>
            </a:r>
            <a:r>
              <a:rPr lang="ru-RU" sz="2800" dirty="0" smtClean="0">
                <a:solidFill>
                  <a:schemeClr val="tx1"/>
                </a:solidFill>
              </a:rPr>
              <a:t>— </a:t>
            </a:r>
            <a:r>
              <a:rPr lang="ru-RU" sz="2400" dirty="0" smtClean="0">
                <a:solidFill>
                  <a:schemeClr val="tx1"/>
                </a:solidFill>
              </a:rPr>
              <a:t>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chemeClr val="tx1"/>
                </a:solidFill>
              </a:rPr>
              <a:t>— </a:t>
            </a:r>
            <a:r>
              <a:rPr lang="ru-RU" sz="2400" dirty="0" smtClean="0">
                <a:solidFill>
                  <a:schemeClr val="tx1"/>
                </a:solidFill>
              </a:rPr>
              <a:t>кожный покров, костная ткань, кисти, предплечья, стопы и голени.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8186766" cy="714380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58246" cy="4886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организмов от излучения.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работе с любым источником радиации необходимо принимать меры по радиационной защиты всех людей, могущих попасть в зону действия излучения.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 помощью органов чувств не способен обнаружить  любые дозы радиоактивного излучения.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обнаружения ионизирующих излучений,  измерения их энергии и других свойств, применяются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дозиметры</a:t>
            </a: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72518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Picture 7" descr="Картинка 15 из 97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52"/>
            <a:ext cx="4857784" cy="654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58180" cy="531530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простой метод защиты – это удаление персонала от источника излучения на достаточно большое расстояние. Поэтому все объёмы с радиоактивными препаратами не следует брать руками. Нужно пользоваться специальными щипцами с длинной ручкой. Если удаление от источника излучения на достаточно большое расстояние не возможно. Используют для защиты от излучения преграды из поглощающих материалов.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357166"/>
            <a:ext cx="8401080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Содержимое 4" descr="613878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52"/>
            <a:ext cx="7755411" cy="65008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85728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467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ТРИ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/>
              <a:t>составляющие этого излучения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0112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Бета – частицы </a:t>
            </a:r>
            <a:r>
              <a:rPr lang="ru-RU" sz="2200" dirty="0" smtClean="0"/>
              <a:t>представляют собой поток быстрых электронов, летящих со скоростями близкими к скорости света. Они проникают в воздух до 20 м.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Альфа частицы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/>
              <a:t>– это потоки ядер атомов гелия. Скорость этих частиц 20000 км/с, что превышает скорость современного самолета (1000 км/ч) в 72000 раз. Альфа – лучи проникают в воздух до 10 см.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FFFF00"/>
                </a:solidFill>
              </a:rPr>
              <a:t>     </a:t>
            </a:r>
            <a:r>
              <a:rPr lang="ru-RU" sz="2200" i="1" dirty="0" smtClean="0">
                <a:solidFill>
                  <a:srgbClr val="FF0000"/>
                </a:solidFill>
              </a:rPr>
              <a:t>Гамма-излучение</a:t>
            </a:r>
            <a:r>
              <a:rPr lang="ru-RU" sz="2200" dirty="0" smtClean="0"/>
              <a:t> представляет собой электромагнитное излучение, испускаемое при ядерных превращениях или взаимодействии частиц</a:t>
            </a:r>
            <a:endParaRPr lang="ru-RU" sz="2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14282" y="214290"/>
            <a:ext cx="8643998" cy="285752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Одной из важнейших проблем, стоящих перед человечеством является проблема источников энергии. Потребление энергии растет столь быстро, что известные нам источники топлива могут оказаться исчерпанными в короткие сроки.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3928271"/>
              </p:ext>
            </p:extLst>
          </p:nvPr>
        </p:nvGraphicFramePr>
        <p:xfrm>
          <a:off x="539552" y="1861914"/>
          <a:ext cx="8136904" cy="47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5436096" y="4653136"/>
            <a:ext cx="2880320" cy="1584176"/>
          </a:xfrm>
          <a:prstGeom prst="wedgeRectCallout">
            <a:avLst>
              <a:gd name="adj1" fmla="val -71094"/>
              <a:gd name="adj2" fmla="val -26538"/>
            </a:avLst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70999"/>
              </p:ext>
            </p:extLst>
          </p:nvPr>
        </p:nvGraphicFramePr>
        <p:xfrm>
          <a:off x="5676292" y="4687024"/>
          <a:ext cx="2568116" cy="14630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84058"/>
                <a:gridCol w="1284058"/>
              </a:tblGrid>
              <a:tr h="28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Топливо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22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Нефть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Газ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Уголь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38183" y="5049180"/>
            <a:ext cx="17281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40 лет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38183" y="5399379"/>
            <a:ext cx="17281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60 лет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38183" y="5759419"/>
            <a:ext cx="17281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350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452048" cy="792088"/>
          </a:xfrm>
        </p:spPr>
        <p:txBody>
          <a:bodyPr/>
          <a:lstStyle/>
          <a:p>
            <a:r>
              <a:rPr lang="ru-RU" sz="4000" dirty="0">
                <a:solidFill>
                  <a:srgbClr val="000066"/>
                </a:solidFill>
              </a:rPr>
              <a:t>Виды радиационных излучений:</a:t>
            </a:r>
          </a:p>
        </p:txBody>
      </p:sp>
      <p:graphicFrame>
        <p:nvGraphicFramePr>
          <p:cNvPr id="229444" name="Group 68"/>
          <p:cNvGraphicFramePr>
            <a:graphicFrameLocks noGrp="1"/>
          </p:cNvGraphicFramePr>
          <p:nvPr>
            <p:ph idx="1"/>
          </p:nvPr>
        </p:nvGraphicFramePr>
        <p:xfrm>
          <a:off x="1043608" y="1412776"/>
          <a:ext cx="7416378" cy="5112333"/>
        </p:xfrm>
        <a:graphic>
          <a:graphicData uri="http://schemas.openxmlformats.org/drawingml/2006/table">
            <a:tbl>
              <a:tblPr/>
              <a:tblGrid>
                <a:gridCol w="1509323"/>
                <a:gridCol w="1772695"/>
                <a:gridCol w="1904382"/>
                <a:gridCol w="2229978"/>
              </a:tblGrid>
              <a:tr h="85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Виды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излучений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Природа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излучения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Проникающая способность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Ионизирующая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способность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Гамма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Электромагнитная, рентгеновская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Большая, очень 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Малозначительная, ниже, чем у альфа частиц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Альфа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Поток ядер атома гелия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Бета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Поток электронов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Высокая, выше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чем у альфа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Значительно ниже, чем у альфа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Нейтронное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Поток нейтронных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оникающая радиаци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285728"/>
            <a:ext cx="7538558" cy="616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Коэффициент качества (К):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Показывает , во сколько раз радиационная опасность от воздействия на живой организм данного вида излучения больше, чем от воздействия </a:t>
            </a:r>
            <a:r>
              <a:rPr lang="el-GR" dirty="0" smtClean="0"/>
              <a:t>γ</a:t>
            </a:r>
            <a:r>
              <a:rPr lang="ru-RU" dirty="0" smtClean="0"/>
              <a:t>- излучения (при одинаковых поглощенных дозах).</a:t>
            </a:r>
          </a:p>
          <a:p>
            <a:r>
              <a:rPr lang="ru-RU" dirty="0" smtClean="0"/>
              <a:t>«К» </a:t>
            </a:r>
            <a:r>
              <a:rPr lang="el-GR" dirty="0" smtClean="0"/>
              <a:t>α</a:t>
            </a:r>
            <a:r>
              <a:rPr lang="ru-RU" dirty="0" smtClean="0"/>
              <a:t>- излучения равен 20,         </a:t>
            </a:r>
          </a:p>
          <a:p>
            <a:pPr>
              <a:buNone/>
            </a:pPr>
            <a:r>
              <a:rPr lang="ru-RU" dirty="0" smtClean="0"/>
              <a:t>       быстрых нейтронов -10,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el-GR" dirty="0" smtClean="0"/>
              <a:t>γ</a:t>
            </a:r>
            <a:r>
              <a:rPr lang="ru-RU" dirty="0" smtClean="0"/>
              <a:t>- излучения(рентгеновского и </a:t>
            </a:r>
            <a:r>
              <a:rPr lang="el-GR" dirty="0" smtClean="0"/>
              <a:t>β</a:t>
            </a:r>
            <a:r>
              <a:rPr lang="ru-RU" dirty="0" smtClean="0"/>
              <a:t>- </a:t>
            </a:r>
            <a:r>
              <a:rPr lang="ru-RU" dirty="0" err="1" smtClean="0"/>
              <a:t>изл</a:t>
            </a:r>
            <a:r>
              <a:rPr lang="ru-RU" dirty="0" smtClean="0"/>
              <a:t>.)</a:t>
            </a:r>
            <a:r>
              <a:rPr lang="en-US" dirty="0" smtClean="0"/>
              <a:t> </a:t>
            </a:r>
            <a:r>
              <a:rPr lang="ru-RU" dirty="0" smtClean="0"/>
              <a:t>равен 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Эквивалентная доза(Н):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Понятие введено для оценки биологических эффектов, вызванных одной и той же поглощенной дозой</a:t>
            </a:r>
            <a:r>
              <a:rPr lang="en-US" dirty="0" smtClean="0"/>
              <a:t> (D)</a:t>
            </a:r>
            <a:r>
              <a:rPr lang="ru-RU" dirty="0" smtClean="0"/>
              <a:t> разных излучений.</a:t>
            </a:r>
          </a:p>
          <a:p>
            <a:r>
              <a:rPr lang="ru-RU" dirty="0" smtClean="0"/>
              <a:t>Формула:</a:t>
            </a:r>
          </a:p>
          <a:p>
            <a:r>
              <a:rPr lang="ru-RU" dirty="0" smtClean="0"/>
              <a:t>Н=</a:t>
            </a:r>
            <a:r>
              <a:rPr lang="en-US" dirty="0" smtClean="0"/>
              <a:t>D/K </a:t>
            </a:r>
            <a:endParaRPr lang="ru-RU" dirty="0" smtClean="0"/>
          </a:p>
          <a:p>
            <a:r>
              <a:rPr lang="ru-RU" dirty="0" smtClean="0"/>
              <a:t>В СИ: 1 Грэй или 1 </a:t>
            </a:r>
            <a:r>
              <a:rPr lang="ru-RU" dirty="0" err="1" smtClean="0"/>
              <a:t>Зиверт</a:t>
            </a:r>
            <a:r>
              <a:rPr lang="ru-RU" dirty="0" smtClean="0"/>
              <a:t> (Зв)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5072074"/>
            <a:ext cx="8258204" cy="1257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орган имеет определенный коэффициент риска.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Период полураспада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781488" cy="26164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Период </a:t>
            </a:r>
            <a:r>
              <a:rPr lang="ru-RU" sz="3200" dirty="0"/>
              <a:t>полураспада (Т)</a:t>
            </a:r>
            <a:r>
              <a:rPr lang="ru-RU" sz="3200" b="0" dirty="0"/>
              <a:t> – это промежуток времени, в течение которого исходное число радиоактивных ядер в среднем уменьшается вдвое.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24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Закон радиоактивного распада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0009-004-Zakon-radioaktivnogo-rasp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00174"/>
            <a:ext cx="76200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Закон радиоактивного распада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зако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50085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Закрепление.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016224"/>
          </a:xfrm>
        </p:spPr>
        <p:txBody>
          <a:bodyPr>
            <a:normAutofit fontScale="97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 В чем причина негативного воздействия радиации на живые существа?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 smtClean="0"/>
              <a:t>В связи с чем и для чего была введена величина, называемая эквивалентной дозой излучения?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№1. Какая доля от большого количества радиоактивных атомов остается нераспавшейся через интервал времени, равный двум периодам полураспада</a:t>
            </a:r>
            <a:r>
              <a:rPr lang="ru-RU" sz="27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643866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1) 25%  2) 50%  3) 75%  4) 0%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Narrow" pitchFamily="34" charset="0"/>
              </a:rPr>
              <a:t>Наиболее мощные АЭС в мире</a:t>
            </a:r>
            <a:endParaRPr lang="ru-RU" sz="44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graphicFrame>
        <p:nvGraphicFramePr>
          <p:cNvPr id="4" name="Group 321"/>
          <p:cNvGraphicFramePr>
            <a:graphicFrameLocks/>
          </p:cNvGraphicFramePr>
          <p:nvPr/>
        </p:nvGraphicFramePr>
        <p:xfrm>
          <a:off x="539553" y="1052735"/>
          <a:ext cx="8208911" cy="5521578"/>
        </p:xfrm>
        <a:graphic>
          <a:graphicData uri="http://schemas.openxmlformats.org/drawingml/2006/table">
            <a:tbl>
              <a:tblPr/>
              <a:tblGrid>
                <a:gridCol w="3393302"/>
                <a:gridCol w="1358175"/>
                <a:gridCol w="1874085"/>
                <a:gridCol w="1583349"/>
              </a:tblGrid>
              <a:tr h="673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Название АЭС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Страна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Мощность, МВт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блоков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0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Фукусима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Fukushima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Япония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8815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0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«Брус» (Bruce)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6818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7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«Гравелин» (Gravelines)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5460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7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«Палюэль» (Paluel)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5320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7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«Катном» (Cattenom)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5200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0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«Запорожская»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Украина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4765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7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«Бюже» (Bugey)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4140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0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«Пикеринг» (Pickering)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4116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7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«Пало Верде» (Palo Verde)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США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3810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0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«Курская»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Россия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3700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06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«Ленинградская»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Россия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3700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7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«Трикастен» (Tricastin)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3660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8029604" cy="171451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Batang" pitchFamily="18" charset="-127"/>
                <a:ea typeface="Batang" pitchFamily="18" charset="-127"/>
              </a:rPr>
              <a:t>№2. В начальный момент времени было 1 000 атомных ядер изотопа с периодом полураспада 5 минут. Сколько ядер этого изотопа останется не распавшимися через 10 минут?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1) 0</a:t>
            </a:r>
            <a:b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2) точно 250</a:t>
            </a:r>
            <a:b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3) примерно 250</a:t>
            </a:r>
            <a:b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4) примерно 750</a:t>
            </a:r>
            <a:endParaRPr lang="ru-RU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860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№3. На рисунке представлен график изменения числа ядер находящегося в пробирке радиоактивного изотопа с течением времени. Каков период полураспада этого изотопа?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5072074"/>
            <a:ext cx="2643206" cy="12096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1) 1 месяц</a:t>
            </a:r>
            <a:b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2) 2 месяца</a:t>
            </a:r>
            <a:b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3) 4 месяца</a:t>
            </a:r>
            <a:b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4) 8 месяцев</a:t>
            </a:r>
            <a:endParaRPr lang="ru-RU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2760371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</a:t>
            </a:r>
          </a:p>
        </p:txBody>
      </p:sp>
      <p:pic>
        <p:nvPicPr>
          <p:cNvPr id="89091" name="Picture 3" descr="http://phys.reshuege.ru/get_file?id=8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4071966" cy="251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АЭС России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37856"/>
          </a:xfrm>
        </p:spPr>
        <p:txBody>
          <a:bodyPr/>
          <a:lstStyle/>
          <a:p>
            <a:pPr algn="just"/>
            <a:r>
              <a:rPr lang="ru-RU" sz="2000" dirty="0" smtClean="0"/>
              <a:t>В России имеется 10 атомных электростанций (АЭС), и практически все они расположены в густонаселенной европейской части страны.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420888"/>
            <a:ext cx="49502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2"/>
              </a:rPr>
              <a:t>Балаковская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2"/>
              </a:rPr>
              <a:t>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3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3"/>
              </a:rPr>
              <a:t>Белоярская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4"/>
            </a:endParaRPr>
          </a:p>
          <a:p>
            <a:pPr algn="ctr"/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4"/>
              </a:rPr>
              <a:t>Билибинская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4"/>
              </a:rPr>
              <a:t>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5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5"/>
              </a:rPr>
              <a:t>Калининская АЭС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6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6"/>
              </a:rPr>
              <a:t>Кольская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7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7"/>
              </a:rPr>
              <a:t>Курская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8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8"/>
              </a:rPr>
              <a:t>Ленинградская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9"/>
            </a:endParaRPr>
          </a:p>
          <a:p>
            <a:pPr algn="ctr"/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9"/>
              </a:rPr>
              <a:t>Нововоронежская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9"/>
              </a:rPr>
              <a:t>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10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10"/>
              </a:rPr>
              <a:t>Ростовская (</a:t>
            </a:r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10"/>
              </a:rPr>
              <a:t>Волгодонская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10"/>
              </a:rPr>
              <a:t>)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11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11"/>
              </a:rPr>
              <a:t>Смоленская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>
              <a:solidFill>
                <a:srgbClr val="DFD731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2780928"/>
            <a:ext cx="2906266" cy="19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012160" y="2492896"/>
            <a:ext cx="2736304" cy="18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436510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Огни Смоленской атомной электростанции.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86916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Курская АЭС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Достоинства и недостатки АЭС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+</a:t>
            </a:r>
            <a:r>
              <a:rPr lang="ru-RU" sz="3200" dirty="0" smtClean="0"/>
              <a:t>»</a:t>
            </a:r>
          </a:p>
          <a:p>
            <a:r>
              <a:rPr lang="ru-RU" sz="2000" dirty="0" smtClean="0"/>
              <a:t>для работы АЭС требуется очень небольшое кол-во топлива</a:t>
            </a:r>
          </a:p>
          <a:p>
            <a:r>
              <a:rPr lang="ru-RU" sz="2000" dirty="0" smtClean="0"/>
              <a:t>их эксплуатация  обходится значительно дешевле, чем тепловых</a:t>
            </a:r>
          </a:p>
          <a:p>
            <a:r>
              <a:rPr lang="ru-RU" sz="2000" dirty="0" smtClean="0"/>
              <a:t>экологическая чистота</a:t>
            </a:r>
          </a:p>
          <a:p>
            <a:r>
              <a:rPr lang="ru-RU" sz="2000" dirty="0" smtClean="0"/>
              <a:t>ориентация на потребителя</a:t>
            </a:r>
          </a:p>
          <a:p>
            <a:r>
              <a:rPr lang="ru-RU" sz="2000" dirty="0" smtClean="0"/>
              <a:t>ликвидация проблем с электроэнергией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-</a:t>
            </a:r>
            <a:r>
              <a:rPr lang="ru-RU" sz="3200" dirty="0" smtClean="0"/>
              <a:t>»</a:t>
            </a:r>
          </a:p>
          <a:p>
            <a:r>
              <a:rPr lang="ru-RU" sz="2000" dirty="0" smtClean="0"/>
              <a:t>содействие распространению ядерного оружия</a:t>
            </a:r>
          </a:p>
          <a:p>
            <a:r>
              <a:rPr lang="ru-RU" sz="2000" dirty="0" smtClean="0"/>
              <a:t>радиоактивные отходы</a:t>
            </a:r>
          </a:p>
          <a:p>
            <a:r>
              <a:rPr lang="ru-RU" sz="2000" dirty="0" smtClean="0"/>
              <a:t>возможность аварий</a:t>
            </a:r>
          </a:p>
          <a:p>
            <a:r>
              <a:rPr lang="ru-RU" sz="2000" dirty="0" smtClean="0"/>
              <a:t>небольшой срок эксплуатации (35 лет)</a:t>
            </a:r>
          </a:p>
          <a:p>
            <a:r>
              <a:rPr lang="ru-RU" sz="2000" dirty="0" smtClean="0"/>
              <a:t>длительный срок демонтажной работы</a:t>
            </a:r>
          </a:p>
          <a:p>
            <a:r>
              <a:rPr lang="ru-RU" sz="2000" dirty="0" smtClean="0"/>
              <a:t>строительство АЭС – дорогое удовольствие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345362" cy="4895850"/>
          </a:xfrm>
        </p:spPr>
        <p:txBody>
          <a:bodyPr/>
          <a:lstStyle/>
          <a:p>
            <a:pPr lvl="3">
              <a:buFont typeface="Wingdings" pitchFamily="2" charset="2"/>
              <a:buNone/>
            </a:pPr>
            <a:r>
              <a:rPr lang="ru-RU" sz="6000" dirty="0">
                <a:solidFill>
                  <a:srgbClr val="6600FF"/>
                </a:solidFill>
              </a:rPr>
              <a:t>Экологически </a:t>
            </a:r>
          </a:p>
          <a:p>
            <a:pPr lvl="3">
              <a:buFont typeface="Wingdings" pitchFamily="2" charset="2"/>
              <a:buNone/>
            </a:pPr>
            <a:r>
              <a:rPr lang="ru-RU" sz="6000" dirty="0">
                <a:solidFill>
                  <a:srgbClr val="6600FF"/>
                </a:solidFill>
              </a:rPr>
              <a:t>чистые </a:t>
            </a:r>
          </a:p>
          <a:p>
            <a:pPr lvl="3">
              <a:buFont typeface="Wingdings" pitchFamily="2" charset="2"/>
              <a:buNone/>
            </a:pPr>
            <a:r>
              <a:rPr lang="ru-RU" sz="6000" dirty="0">
                <a:solidFill>
                  <a:srgbClr val="6600FF"/>
                </a:solidFill>
              </a:rPr>
              <a:t>электростанции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паропаоапо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1360</Words>
  <Application>Microsoft Office PowerPoint</Application>
  <PresentationFormat>Экран (4:3)</PresentationFormat>
  <Paragraphs>268</Paragraphs>
  <Slides>51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69" baseType="lpstr">
      <vt:lpstr>Batang</vt:lpstr>
      <vt:lpstr>Arial</vt:lpstr>
      <vt:lpstr>Arial Black</vt:lpstr>
      <vt:lpstr>Arial Narrow</vt:lpstr>
      <vt:lpstr>Book Antiqua</vt:lpstr>
      <vt:lpstr>Calibri</vt:lpstr>
      <vt:lpstr>Comic Sans MS</vt:lpstr>
      <vt:lpstr>Garamond</vt:lpstr>
      <vt:lpstr>Georgia</vt:lpstr>
      <vt:lpstr>Lucida Sans</vt:lpstr>
      <vt:lpstr>Symbol</vt:lpstr>
      <vt:lpstr>Times New Roman</vt:lpstr>
      <vt:lpstr>Wingdings</vt:lpstr>
      <vt:lpstr>Wingdings 2</vt:lpstr>
      <vt:lpstr>Wingdings 3</vt:lpstr>
      <vt:lpstr>Тема Office</vt:lpstr>
      <vt:lpstr>Официальная</vt:lpstr>
      <vt:lpstr>Апекс</vt:lpstr>
      <vt:lpstr>Влияние радиоактивных излучений на живые организмы Учитель – Карачук Э. А.</vt:lpstr>
      <vt:lpstr>Презентация PowerPoint</vt:lpstr>
      <vt:lpstr>Презентация PowerPoint</vt:lpstr>
      <vt:lpstr>Презентация PowerPoint</vt:lpstr>
      <vt:lpstr>Наиболее мощные АЭС в мире</vt:lpstr>
      <vt:lpstr>АЭС России</vt:lpstr>
      <vt:lpstr>Достоинства и недостатки АЭС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ПРИЛИВНАЯ ЭЛЕКТРОСТАНЦИЯ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Генетические последствия радиации</vt:lpstr>
      <vt:lpstr>Катастрофа в Чернобыле показала человечеству, какую опасность хранит в себе атом. 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чувствительные к излучению ядра клеток</vt:lpstr>
      <vt:lpstr> Сильное влияние облучение оказывает на наследственность, поражая гены в хромосомах</vt:lpstr>
      <vt:lpstr> </vt:lpstr>
      <vt:lpstr>Генетические нарушения в организме</vt:lpstr>
      <vt:lpstr>Рак и наследственные болезни  расцениваются как  хронические последствия  действия излучений </vt:lpstr>
      <vt:lpstr>Наиболее  сильно радиация влияет на  быстро растущие клетки – раковые</vt:lpstr>
      <vt:lpstr>Облучение может оказывать и определённую пользу </vt:lpstr>
      <vt:lpstr>Доза излучения    поглощение Е ионизирующего излучения к массе вещества      </vt:lpstr>
      <vt:lpstr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 I (наиболее уязвимая) — все тело, гонады и красный костный мозг (кроветворная система); II — 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 III— кожный покров, костная ткань, кисти, предплечья, стопы и голени. </vt:lpstr>
      <vt:lpstr>Защита организмов от излучения. При работе с любым источником радиации необходимо принимать меры по радиационной защиты всех людей, могущих попасть в зону действия излучения. Человек с помощью органов чувств не способен обнаружить  любые дозы радиоактивного излучения.  Для обнаружения ионизирующих излучений,  измерения их энергии и других свойств, применяются  дозиметры  </vt:lpstr>
      <vt:lpstr> Самый простой метод защиты – это удаление персонала от источника излучения на достаточно большое расстояние. Поэтому все объёмы с радиоактивными препаратами не следует брать руками. Нужно пользоваться специальными щипцами с длинной ручкой. Если удаление от источника излучения на достаточно большое расстояние не возможно. Используют для защиты от излучения преграды из поглощающих материалов.</vt:lpstr>
      <vt:lpstr>Презентация PowerPoint</vt:lpstr>
      <vt:lpstr>  ТРИ составляющие этого излучения</vt:lpstr>
      <vt:lpstr>Виды радиационных излучений:</vt:lpstr>
      <vt:lpstr>Презентация PowerPoint</vt:lpstr>
      <vt:lpstr>Коэффициент качества (К):</vt:lpstr>
      <vt:lpstr>Эквивалентная доза(Н):</vt:lpstr>
      <vt:lpstr>Период полураспада</vt:lpstr>
      <vt:lpstr>Закон радиоактивного распада</vt:lpstr>
      <vt:lpstr>Закон радиоактивного распада</vt:lpstr>
      <vt:lpstr>  Закрепление. </vt:lpstr>
      <vt:lpstr>В связи с чем и для чего была введена величина, называемая эквивалентной дозой излучения?</vt:lpstr>
      <vt:lpstr>№1. Какая доля от большого количества радиоактивных атомов остается нераспавшейся через интервал времени, равный двум периодам полураспада. </vt:lpstr>
      <vt:lpstr>№2. В начальный момент времени было 1 000 атомных ядер изотопа с периодом полураспада 5 минут. Сколько ядер этого изотопа останется не распавшимися через 10 минут?  </vt:lpstr>
      <vt:lpstr>№3. На рисунке представлен график изменения числа ядер находящегося в пробирке радиоактивного изотопа с течением времени. Каков период полураспада этого изотопа?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Атомная энергетика</dc:title>
  <cp:lastModifiedBy>9</cp:lastModifiedBy>
  <cp:revision>72</cp:revision>
  <dcterms:modified xsi:type="dcterms:W3CDTF">2022-12-20T11:25:26Z</dcterms:modified>
</cp:coreProperties>
</file>