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87" r:id="rId13"/>
    <p:sldId id="288" r:id="rId14"/>
    <p:sldId id="266" r:id="rId15"/>
    <p:sldId id="267" r:id="rId16"/>
    <p:sldId id="269" r:id="rId17"/>
    <p:sldId id="270" r:id="rId18"/>
    <p:sldId id="271" r:id="rId19"/>
    <p:sldId id="293" r:id="rId20"/>
    <p:sldId id="272" r:id="rId21"/>
    <p:sldId id="273" r:id="rId22"/>
    <p:sldId id="274" r:id="rId23"/>
    <p:sldId id="275" r:id="rId24"/>
    <p:sldId id="276" r:id="rId25"/>
    <p:sldId id="286" r:id="rId26"/>
    <p:sldId id="289" r:id="rId27"/>
    <p:sldId id="290" r:id="rId28"/>
    <p:sldId id="291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9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2" d="100"/>
          <a:sy n="72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F890AD-3526-4C10-B9E8-7B2B1327F2F5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D3CB2B-D819-4FCF-8A84-437AFDE06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7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062136-D62D-47D7-B52E-92923E373546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67DA14-4DB2-4926-9FF5-0E815B63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6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959746-8E0E-4180-B4A7-724D93451F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844-5751-4789-93D3-C8B9D11FC059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673F88-8F33-47D3-8225-5CF682594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3AFA-752B-43E2-A04B-49730992A581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45ED-F6CC-41F9-9127-445E1A85B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F7D7-2A69-49D0-AB52-FD2D6D63EA91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C2FA-05FB-4099-8232-396CDAA5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4B37-EED5-48C1-A019-605DAADEDE04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11B9-3D97-4311-9BBB-2626ACB7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AF63-0E2D-4DA8-AA78-D325678A1489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CE3F-9E33-43FF-BFED-D1BCE576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EB0A-BF90-4A8A-A4A7-250F4762FCEE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CE71-424E-46DD-A4F4-0C12CA759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4C5A-905B-4B2A-B485-6F479162A27D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DCF2-D488-45DC-B35C-6EA089AD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DE4A-979C-455B-891E-BFDF04D891FD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F0E3-356B-4B13-989D-78F749F58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1FCA-38DC-480B-A3AC-934EB39F3D5A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C328-B475-4808-95A1-91BEAD61A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B9B8-62E1-4E49-80A5-0D517844422F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1B6A-F103-481B-A5C7-3CAB3CFF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A3C5-9E7E-403F-87BB-2B2A07179775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8AE-11C2-4823-A570-3B12FA0D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7AE11B-1129-47F9-BDF3-3201F4B05283}" type="datetime1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046C50F-A52A-4646-BD66-159119AA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FFFFF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429750" cy="16002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z="36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500438" y="621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9063"/>
            <a:ext cx="94297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501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/>
              <a:solidFill>
                <a:schemeClr val="accent3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36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</a:t>
            </a:r>
          </a:p>
        </p:txBody>
      </p:sp>
      <p:pic>
        <p:nvPicPr>
          <p:cNvPr id="13" name="Рисунок 12" descr="141468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071688" y="2286000"/>
            <a:ext cx="44608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Строение и эволюция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Вселенной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750" y="5715000"/>
            <a:ext cx="7500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                                 </a:t>
            </a:r>
            <a:r>
              <a:rPr lang="ru-RU" sz="2400" dirty="0" smtClean="0">
                <a:latin typeface="Calibri" pitchFamily="34" charset="0"/>
              </a:rPr>
              <a:t>                Учитель физики: </a:t>
            </a:r>
            <a:r>
              <a:rPr lang="ru-RU" sz="2400" dirty="0" err="1" smtClean="0">
                <a:latin typeface="Calibri" pitchFamily="34" charset="0"/>
              </a:rPr>
              <a:t>Карачук</a:t>
            </a:r>
            <a:r>
              <a:rPr lang="ru-RU" sz="2400" dirty="0" smtClean="0">
                <a:latin typeface="Calibri" pitchFamily="34" charset="0"/>
              </a:rPr>
              <a:t> Э. А.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2428875" y="5286375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Галактика М104  Сомбреро</a:t>
            </a:r>
            <a:endParaRPr lang="ru-RU" sz="2400">
              <a:latin typeface="Cambria" pitchFamily="18" charset="0"/>
            </a:endParaRPr>
          </a:p>
        </p:txBody>
      </p:sp>
      <p:pic>
        <p:nvPicPr>
          <p:cNvPr id="8" name="Содержимое 7" descr="спиральная галактика М104 Сомбрер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4526733" cy="361009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2800350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/>
              <a:t> </a:t>
            </a:r>
            <a:r>
              <a:rPr lang="ru-RU" sz="2400" smtClean="0">
                <a:latin typeface="Calibri" pitchFamily="34" charset="0"/>
              </a:rPr>
              <a:t>Состоят из ядра и нескольких спиральных рукавов или ветвей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Ветви отходят непосредственно от ядра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Вращаются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много газа и пыли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 </a:t>
            </a:r>
            <a:r>
              <a:rPr lang="en-US" sz="2400" smtClean="0">
                <a:latin typeface="Franklin Gothic Book"/>
              </a:rPr>
              <a:t>  </a:t>
            </a:r>
            <a:r>
              <a:rPr lang="en-US" sz="2400" smtClean="0">
                <a:latin typeface="Calibri" pitchFamily="34" charset="0"/>
              </a:rPr>
              <a:t>̴</a:t>
            </a:r>
            <a:r>
              <a:rPr lang="ru-RU" sz="2400" smtClean="0">
                <a:latin typeface="Calibri" pitchFamily="34" charset="0"/>
              </a:rPr>
              <a:t> 10</a:t>
            </a:r>
            <a:r>
              <a:rPr lang="ru-RU" sz="2400" baseline="30000" smtClean="0">
                <a:latin typeface="Calibri" pitchFamily="34" charset="0"/>
              </a:rPr>
              <a:t>12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Franklin Gothic Book"/>
              </a:rPr>
              <a:t>ʘ</a:t>
            </a:r>
            <a:endParaRPr lang="ru-RU" baseline="-25000" smtClean="0"/>
          </a:p>
        </p:txBody>
      </p:sp>
      <p:pic>
        <p:nvPicPr>
          <p:cNvPr id="5" name="Содержимое 4" descr="NGC_4414_(NASA-med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500174"/>
            <a:ext cx="4876800" cy="4023360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86188" y="5286375"/>
            <a:ext cx="5143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спиральная галактика 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+mj-lt"/>
              </a:rPr>
              <a:t>NGC 4414 </a:t>
            </a:r>
            <a:r>
              <a:rPr lang="ru-RU" sz="2400" dirty="0">
                <a:latin typeface="+mj-lt"/>
              </a:rPr>
              <a:t>из созвездия Волосы Вероники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2662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Спиральная галактика М 33</a:t>
            </a:r>
          </a:p>
        </p:txBody>
      </p:sp>
      <p:pic>
        <p:nvPicPr>
          <p:cNvPr id="4" name="Содержимое 3" descr="спиральная галактика М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447800"/>
            <a:ext cx="5286411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ctr"/>
            <a:r>
              <a:rPr lang="ru-RU" sz="3600" smtClean="0"/>
              <a:t>Спиральная галактика Андромеды</a:t>
            </a:r>
          </a:p>
        </p:txBody>
      </p:sp>
      <p:pic>
        <p:nvPicPr>
          <p:cNvPr id="4" name="Содержимое 3" descr="галактика Андромед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463101"/>
            <a:ext cx="6715172" cy="462003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14663" cy="4595812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Солнце  и Солнечная система входят в состав галактики Млечный путь.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Галактика Млечный путь состоит из ядра, находящегося в центре галактики, и трёх  спиральных рукавов.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+mj-lt"/>
            </a:endParaRPr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00174"/>
            <a:ext cx="4549422" cy="3495554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6250" y="5000625"/>
            <a:ext cx="43576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(вид сверху)</a:t>
            </a:r>
          </a:p>
        </p:txBody>
      </p:sp>
      <p:sp>
        <p:nvSpPr>
          <p:cNvPr id="2970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943225" cy="4495800"/>
          </a:xfrm>
        </p:spPr>
        <p:txBody>
          <a:bodyPr/>
          <a:lstStyle/>
          <a:p>
            <a:r>
              <a:rPr lang="ru-RU" sz="2400" smtClean="0">
                <a:latin typeface="Calibri" pitchFamily="34" charset="0"/>
              </a:rPr>
              <a:t>Размеры галактики Млечный путь:</a:t>
            </a:r>
            <a:r>
              <a:rPr lang="en-US" sz="2400" smtClean="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диаметр диска галактики около </a:t>
            </a:r>
          </a:p>
          <a:p>
            <a:r>
              <a:rPr lang="ru-RU" sz="2400" smtClean="0">
                <a:latin typeface="Calibri" pitchFamily="34" charset="0"/>
              </a:rPr>
              <a:t>30 кпк ( 100 000 св.л.);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толщина – около </a:t>
            </a:r>
          </a:p>
          <a:p>
            <a:r>
              <a:rPr lang="ru-RU" sz="2400" smtClean="0">
                <a:latin typeface="Calibri" pitchFamily="34" charset="0"/>
              </a:rPr>
              <a:t>1 000 св. л.</a:t>
            </a:r>
          </a:p>
          <a:p>
            <a:endParaRPr lang="ru-RU" smtClean="0"/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700954" cy="3669792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1938" y="5286375"/>
            <a:ext cx="4643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(вид сбоку)</a:t>
            </a:r>
          </a:p>
        </p:txBody>
      </p:sp>
      <p:sp>
        <p:nvSpPr>
          <p:cNvPr id="30725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1746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586163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Галактика Млечный путь вращается вокруг центра галактики.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Один оборот вокруг центра галактики Солнце  делает за 200 млн. лет.</a:t>
            </a:r>
          </a:p>
          <a:p>
            <a:endParaRPr lang="ru-RU" smtClean="0"/>
          </a:p>
        </p:txBody>
      </p:sp>
      <p:pic>
        <p:nvPicPr>
          <p:cNvPr id="31747" name="Содержимое 4" descr="Рисунок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500188"/>
            <a:ext cx="4143375" cy="3540125"/>
          </a:xfrm>
        </p:spPr>
      </p:pic>
      <p:sp>
        <p:nvSpPr>
          <p:cNvPr id="6" name="TextBox 5"/>
          <p:cNvSpPr txBox="1"/>
          <p:nvPr/>
        </p:nvSpPr>
        <p:spPr>
          <a:xfrm>
            <a:off x="4714875" y="5072063"/>
            <a:ext cx="4143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Положение Солнца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 галактике Млечный путь</a:t>
            </a:r>
          </a:p>
        </p:txBody>
      </p:sp>
      <p:sp>
        <p:nvSpPr>
          <p:cNvPr id="3174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500313" y="5715000"/>
            <a:ext cx="45005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111" b="7745"/>
          <a:stretch>
            <a:fillRect/>
          </a:stretch>
        </p:blipFill>
        <p:spPr>
          <a:xfrm>
            <a:off x="2667000" y="1643062"/>
            <a:ext cx="4262454" cy="38576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750" y="5572125"/>
            <a:ext cx="4429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 Большое Магелланово облако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2773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157538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Отсутствует чётко выраженное ядро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Нет вращательной симметрии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Около половины вещества в них – межзвездный газ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8" y="5429250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</a:t>
            </a:r>
            <a:r>
              <a:rPr lang="en-US" sz="2400" dirty="0">
                <a:latin typeface="+mj-lt"/>
              </a:rPr>
              <a:t>NGC 1313</a:t>
            </a:r>
            <a:endParaRPr lang="ru-RU" sz="2400" dirty="0">
              <a:latin typeface="+mj-lt"/>
            </a:endParaRPr>
          </a:p>
        </p:txBody>
      </p:sp>
      <p:pic>
        <p:nvPicPr>
          <p:cNvPr id="8" name="Содержимое 7" descr="Рисунок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314825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Квазары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28750"/>
            <a:ext cx="3657600" cy="466725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Квазары не являются звездами; это яркие и очень активные ядра галактик, расположенные на расстоянии в миллиарды световых лет от Земли.</a:t>
            </a:r>
          </a:p>
        </p:txBody>
      </p:sp>
      <p:pic>
        <p:nvPicPr>
          <p:cNvPr id="5" name="Содержимое 4" descr="Квазар в созвездии Дев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3766004" cy="371965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88" y="5214938"/>
            <a:ext cx="3857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 </a:t>
            </a:r>
            <a:r>
              <a:rPr lang="ru-RU" sz="2400" dirty="0">
                <a:latin typeface="+mj-lt"/>
              </a:rPr>
              <a:t>Квазар 3C 273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в созвездии Девы</a:t>
            </a:r>
          </a:p>
        </p:txBody>
      </p:sp>
      <p:sp>
        <p:nvSpPr>
          <p:cNvPr id="3482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Космология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Типы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Скопления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Звёздные скопления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Межзвёздное вещество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Красное смещение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Эффект Доплера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Закон Хаббла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Теория Большого взрыва</a:t>
            </a:r>
            <a:endParaRPr lang="ru-RU" sz="2400" dirty="0">
              <a:latin typeface="+mj-lt"/>
            </a:endParaRPr>
          </a:p>
        </p:txBody>
      </p:sp>
      <p:sp>
        <p:nvSpPr>
          <p:cNvPr id="1741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Скопления галактик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Наряду с отдельными галактиками наблюдаются скопления галактик.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Местная группа галактик  состоит из 35 галактик. Включает в себя галактики Туманность Андромеды, Млечный путь, Большое Магелланово облако, Малое Магелланово облако и другие.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Галактики Местной группы связаны общим тяготением и движутся вокруг общего центра масс в созвездии Дева.</a:t>
            </a:r>
            <a:endParaRPr lang="ru-RU" sz="2400" dirty="0">
              <a:latin typeface="+mj-lt"/>
            </a:endParaRPr>
          </a:p>
        </p:txBody>
      </p:sp>
      <p:sp>
        <p:nvSpPr>
          <p:cNvPr id="35843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Рассеянные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Шаровые</a:t>
            </a:r>
            <a:endParaRPr lang="ru-RU" dirty="0"/>
          </a:p>
        </p:txBody>
      </p:sp>
      <p:pic>
        <p:nvPicPr>
          <p:cNvPr id="7" name="Содержимое 6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2285992"/>
            <a:ext cx="3733800" cy="32109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Рисунок12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29190" y="2285992"/>
            <a:ext cx="3733800" cy="32147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85813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М50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Единорога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4857750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М13 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Геркулеса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2" name="Нижний колонтитул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Рассеянные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71625"/>
            <a:ext cx="2871788" cy="45243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600" smtClean="0">
                <a:latin typeface="Calibri" pitchFamily="34" charset="0"/>
              </a:rPr>
              <a:t>Рассеянные звездные скопления встречаются вблизи галактической плоскости.</a:t>
            </a:r>
          </a:p>
          <a:p>
            <a:endParaRPr lang="ru-RU" sz="26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560711" cy="39151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00500" y="5500688"/>
            <a:ext cx="4714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Скопление  «Плеяды»</a:t>
            </a:r>
          </a:p>
        </p:txBody>
      </p:sp>
      <p:sp>
        <p:nvSpPr>
          <p:cNvPr id="37893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Шаровые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813" y="1500188"/>
            <a:ext cx="3143250" cy="4929187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Шаровые скопления  выделяются на звездном фоне благодаря значительному числу звезд и четкой сферической форме.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Диаметр шаровых скоплений составляет от 20 до 100 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М= 104÷106 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42020" cy="407445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143375" y="5715000"/>
            <a:ext cx="4500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в созвездии Центавра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8917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Межзвёздное вещество</a:t>
            </a:r>
          </a:p>
        </p:txBody>
      </p:sp>
      <p:sp>
        <p:nvSpPr>
          <p:cNvPr id="39938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86100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</a:rPr>
              <a:t>Пространство между звёздами заполнено разрежённым веществом, излучением и магнитным полем.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Если концентрация вещества становится большой, то мы можем видеть различного вида туманности.</a:t>
            </a:r>
          </a:p>
          <a:p>
            <a:endParaRPr lang="ru-RU" smtClean="0"/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26844" cy="38290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4071938" y="5429250"/>
            <a:ext cx="4643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Газопылевые облака туманности</a:t>
            </a:r>
          </a:p>
          <a:p>
            <a:pPr algn="ctr"/>
            <a:r>
              <a:rPr lang="ru-RU" sz="2400">
                <a:latin typeface="Calibri" pitchFamily="34" charset="0"/>
              </a:rPr>
              <a:t>М16 </a:t>
            </a:r>
            <a:r>
              <a:rPr lang="en-US" sz="2400">
                <a:latin typeface="Calibri" pitchFamily="34" charset="0"/>
              </a:rPr>
              <a:t>“</a:t>
            </a:r>
            <a:r>
              <a:rPr lang="ru-RU" sz="2400">
                <a:latin typeface="Calibri" pitchFamily="34" charset="0"/>
              </a:rPr>
              <a:t>Орёл</a:t>
            </a:r>
            <a:r>
              <a:rPr lang="en-US" sz="2400">
                <a:latin typeface="Calibri" pitchFamily="34" charset="0"/>
              </a:rPr>
              <a:t>”</a:t>
            </a:r>
            <a:r>
              <a:rPr lang="ru-RU" sz="2400">
                <a:latin typeface="Calibri" pitchFamily="34" charset="0"/>
              </a:rPr>
              <a:t> в созвездии Змеи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994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Конская голова</a:t>
            </a:r>
          </a:p>
        </p:txBody>
      </p:sp>
      <p:pic>
        <p:nvPicPr>
          <p:cNvPr id="4" name="Содержимое 3" descr="туманность Конская голо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53696"/>
            <a:ext cx="5286412" cy="44661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Лагуна</a:t>
            </a:r>
          </a:p>
        </p:txBody>
      </p:sp>
      <p:pic>
        <p:nvPicPr>
          <p:cNvPr id="4" name="Содержимое 3" descr="туманность Лагу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43100" y="1447800"/>
            <a:ext cx="5715000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7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Трёхраздельная туманность</a:t>
            </a:r>
          </a:p>
        </p:txBody>
      </p:sp>
      <p:pic>
        <p:nvPicPr>
          <p:cNvPr id="4" name="Содержимое 3" descr="Трёхраздельная туманност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08020" y="1447800"/>
            <a:ext cx="5385159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</a:t>
            </a:r>
            <a:r>
              <a:rPr lang="en-US" sz="3600" smtClean="0"/>
              <a:t>IRAS 05437+2502</a:t>
            </a:r>
            <a:endParaRPr lang="ru-RU" sz="3600" smtClean="0"/>
          </a:p>
        </p:txBody>
      </p:sp>
      <p:pic>
        <p:nvPicPr>
          <p:cNvPr id="4" name="Содержимое 3" descr="туманность IRAS 05437+25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447800"/>
            <a:ext cx="5929354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Звёздная пыль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Суммарная масса пыли всего 0,03 % полной массы галактики.</a:t>
            </a:r>
          </a:p>
          <a:p>
            <a:r>
              <a:rPr lang="ru-RU" smtClean="0">
                <a:latin typeface="Calibri" pitchFamily="34" charset="0"/>
              </a:rPr>
              <a:t>Её полная светимость составляет 30 % от светимости звёзд и полностью определяет излучение галактики в инфракрасном диапазоне. </a:t>
            </a:r>
          </a:p>
          <a:p>
            <a:r>
              <a:rPr lang="ru-RU" smtClean="0">
                <a:latin typeface="Calibri" pitchFamily="34" charset="0"/>
              </a:rPr>
              <a:t>Температура пыли 15÷25 К.</a:t>
            </a:r>
          </a:p>
          <a:p>
            <a:endParaRPr lang="ru-RU" smtClean="0"/>
          </a:p>
        </p:txBody>
      </p:sp>
      <p:sp>
        <p:nvSpPr>
          <p:cNvPr id="450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714375"/>
            <a:ext cx="88693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+mj-lt"/>
              </a:rPr>
              <a:t>Космология </a:t>
            </a:r>
            <a:r>
              <a:rPr lang="ru-RU" sz="3600" dirty="0">
                <a:latin typeface="+mj-lt"/>
              </a:rPr>
              <a:t>- </a:t>
            </a:r>
            <a:r>
              <a:rPr lang="ru-RU" sz="2400" dirty="0">
                <a:latin typeface="+mj-lt"/>
              </a:rPr>
              <a:t>наука, изучающая строение и эволюцию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Вселенной.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aseline="30000" dirty="0">
              <a:latin typeface="+mj-lt"/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8715436" cy="471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2938"/>
            <a:ext cx="70008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Свет галактик представляет собой </a:t>
            </a:r>
          </a:p>
          <a:p>
            <a:r>
              <a:rPr lang="ru-RU" sz="2400">
                <a:latin typeface="Calibri" pitchFamily="34" charset="0"/>
              </a:rPr>
              <a:t>суммарный свет миллиардов </a:t>
            </a:r>
          </a:p>
          <a:p>
            <a:r>
              <a:rPr lang="ru-RU" sz="2400">
                <a:latin typeface="Calibri" pitchFamily="34" charset="0"/>
              </a:rPr>
              <a:t>звёзд и газа.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Для изучения физических свойств галактик</a:t>
            </a:r>
          </a:p>
          <a:p>
            <a:r>
              <a:rPr lang="ru-RU" sz="2400">
                <a:latin typeface="Calibri" pitchFamily="34" charset="0"/>
              </a:rPr>
              <a:t>астрономы используют </a:t>
            </a:r>
            <a:r>
              <a:rPr lang="ru-RU" sz="2400" u="sng">
                <a:latin typeface="Calibri" pitchFamily="34" charset="0"/>
              </a:rPr>
              <a:t>методы спектрального</a:t>
            </a:r>
          </a:p>
          <a:p>
            <a:r>
              <a:rPr lang="ru-RU" sz="2400" u="sng">
                <a:latin typeface="Calibri" pitchFamily="34" charset="0"/>
              </a:rPr>
              <a:t>анализа.</a:t>
            </a:r>
          </a:p>
          <a:p>
            <a:pPr>
              <a:buFont typeface="Arial" charset="0"/>
              <a:buChar char="•"/>
            </a:pPr>
            <a:r>
              <a:rPr lang="ru-RU" sz="2400" u="sng">
                <a:latin typeface="Calibri" pitchFamily="34" charset="0"/>
              </a:rPr>
              <a:t> Спектральный анализ</a:t>
            </a:r>
            <a:r>
              <a:rPr lang="ru-RU" sz="2400">
                <a:latin typeface="Calibri" pitchFamily="34" charset="0"/>
              </a:rPr>
              <a:t> – физический метод качественного и количественного определения атомного и молекулярного состава вещества, основанный на исследовании его спектра.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6082" name="Рисунок 2" descr="61_004.jpg"/>
          <p:cNvPicPr>
            <a:picLocks noChangeAspect="1"/>
          </p:cNvPicPr>
          <p:nvPr/>
        </p:nvPicPr>
        <p:blipFill>
          <a:blip r:embed="rId2"/>
          <a:srcRect r="1030" b="53416"/>
          <a:stretch>
            <a:fillRect/>
          </a:stretch>
        </p:blipFill>
        <p:spPr bwMode="auto">
          <a:xfrm>
            <a:off x="1214438" y="4429125"/>
            <a:ext cx="6858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88" y="5643563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Спектр Солнца</a:t>
            </a:r>
          </a:p>
        </p:txBody>
      </p:sp>
      <p:sp>
        <p:nvSpPr>
          <p:cNvPr id="46084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Красное смещение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Линии в спектрах всех известных галактик смещены к красному концу спектра.</a:t>
            </a:r>
          </a:p>
          <a:p>
            <a:r>
              <a:rPr lang="ru-RU" smtClean="0">
                <a:latin typeface="Calibri" pitchFamily="34" charset="0"/>
              </a:rPr>
              <a:t>Пусть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длина волны спектральной линии, наблюдаемой в лаборатории,</a:t>
            </a:r>
          </a:p>
          <a:p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 – длина волны спектральной линии в спектре галактики,</a:t>
            </a:r>
          </a:p>
          <a:p>
            <a:r>
              <a:rPr lang="ru-RU" smtClean="0">
                <a:latin typeface="Calibri" pitchFamily="34" charset="0"/>
              </a:rPr>
              <a:t>Δ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=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-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смещение спектральной линии.</a:t>
            </a:r>
          </a:p>
          <a:p>
            <a:r>
              <a:rPr lang="ru-RU" smtClean="0">
                <a:latin typeface="Calibri" pitchFamily="34" charset="0"/>
              </a:rPr>
              <a:t>Оказалось, что отношение смещения спектральной линии </a:t>
            </a:r>
            <a:r>
              <a:rPr lang="el-GR" smtClean="0">
                <a:latin typeface="Calibri" pitchFamily="34" charset="0"/>
              </a:rPr>
              <a:t>Δλ</a:t>
            </a:r>
            <a:r>
              <a:rPr lang="ru-RU" smtClean="0">
                <a:latin typeface="Calibri" pitchFamily="34" charset="0"/>
              </a:rPr>
              <a:t> к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                       одинаково для всех линий в спектре галактики. </a:t>
            </a:r>
          </a:p>
          <a:p>
            <a:endParaRPr lang="ru-RU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00625"/>
            <a:ext cx="1285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Эффект Доплера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Смещение спектральных линий к красному концу спектра вызвано движением  (удалением) излучающего объекта (галактики) со скоростью </a:t>
            </a:r>
            <a:r>
              <a:rPr lang="ru-RU" sz="2400" smtClean="0">
                <a:latin typeface="Cambria Math" pitchFamily="18" charset="0"/>
              </a:rPr>
              <a:t>𝓿  </a:t>
            </a:r>
            <a:r>
              <a:rPr lang="ru-RU" sz="2400" smtClean="0">
                <a:latin typeface="Calibri" pitchFamily="34" charset="0"/>
              </a:rPr>
              <a:t>по направлению от наблюдателя.</a:t>
            </a:r>
          </a:p>
          <a:p>
            <a:r>
              <a:rPr lang="ru-RU" sz="2400" smtClean="0">
                <a:latin typeface="Calibri" pitchFamily="34" charset="0"/>
              </a:rPr>
              <a:t>При </a:t>
            </a:r>
            <a:r>
              <a:rPr lang="en-US" sz="2400" smtClean="0">
                <a:latin typeface="Franklin Gothic Book"/>
              </a:rPr>
              <a:t>Z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«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1      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𝓿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=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c·Z 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скорость объекта (галактики),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c = 3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м/с – скорость света в вакууме.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813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Закон Хаббла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По спектрам галактик установлено, что они «разбегаются» от нас со скоростью </a:t>
            </a:r>
            <a:r>
              <a:rPr lang="ru-RU" sz="2400" smtClean="0">
                <a:latin typeface="Cambria Math" pitchFamily="18" charset="0"/>
              </a:rPr>
              <a:t>𝓿</a:t>
            </a:r>
            <a:r>
              <a:rPr lang="ru-RU" sz="2400" smtClean="0">
                <a:latin typeface="Calibri" pitchFamily="34" charset="0"/>
              </a:rPr>
              <a:t>, пропорциональной расстоянию до галактики: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     </a:t>
            </a:r>
            <a:r>
              <a:rPr lang="ru-RU" sz="2400" smtClean="0">
                <a:latin typeface="Cambria Math" pitchFamily="18" charset="0"/>
              </a:rPr>
              <a:t>𝓿 = </a:t>
            </a:r>
            <a:r>
              <a:rPr lang="en-US" sz="2400" smtClean="0">
                <a:latin typeface="Cambria Math" pitchFamily="18" charset="0"/>
              </a:rPr>
              <a:t>H·r,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– постоянная Хаббла,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     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r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расстояние до галактики (м). 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915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Вселенная возникла 13 млрд. лет назад из некоторого начального «сингулярного» состояния и с тех пор непрерывно расширяется и охлаждается.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Согласно теории Большого взрыва, дальнейшая эволюция зависит от экспериментально измеримого параметра — средней плотности вещества в современной Вселенной. Если плотность не превосходит некоторого критического значения, Вселенная будет расширяться вечно, если же плотность больше критической, то процесс расширения когда-нибудь остановится и начнётся обратная фаза сжатия, возвращающая к исходному сингулярному состоянию. </a:t>
            </a:r>
            <a:endParaRPr lang="ru-RU" dirty="0">
              <a:latin typeface="+mj-lt"/>
            </a:endParaRPr>
          </a:p>
        </p:txBody>
      </p:sp>
      <p:sp>
        <p:nvSpPr>
          <p:cNvPr id="5017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1428750"/>
            <a:ext cx="7858125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Критическое значение плотности вещества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от которого зависит характер его движения рассчитывается по формуле: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где   </a:t>
            </a:r>
            <a:r>
              <a:rPr lang="en-US" sz="240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en-US" sz="2400">
                <a:latin typeface="Franklin Gothic Book"/>
              </a:rPr>
              <a:t> – </a:t>
            </a:r>
            <a:r>
              <a:rPr lang="ru-RU" sz="2400">
                <a:latin typeface="Calibri" pitchFamily="34" charset="0"/>
              </a:rPr>
              <a:t>постоянная Хаббла,</a:t>
            </a:r>
          </a:p>
          <a:p>
            <a:r>
              <a:rPr lang="ru-RU" sz="2400">
                <a:latin typeface="Calibri" pitchFamily="34" charset="0"/>
              </a:rPr>
              <a:t>         </a:t>
            </a:r>
            <a:r>
              <a:rPr lang="en-US" sz="2400">
                <a:latin typeface="Franklin Gothic Book"/>
              </a:rPr>
              <a:t>G </a:t>
            </a:r>
            <a:r>
              <a:rPr lang="ru-RU" sz="2400">
                <a:latin typeface="Calibri" pitchFamily="34" charset="0"/>
              </a:rPr>
              <a:t>= 6,67</a:t>
            </a:r>
            <a:r>
              <a:rPr lang="ru-RU" sz="2400">
                <a:latin typeface="Cambria Math" pitchFamily="18" charset="0"/>
              </a:rPr>
              <a:t>·10</a:t>
            </a:r>
            <a:r>
              <a:rPr lang="ru-RU" sz="2400" baseline="30000">
                <a:latin typeface="Cambria Math" pitchFamily="18" charset="0"/>
              </a:rPr>
              <a:t>-11</a:t>
            </a:r>
            <a:r>
              <a:rPr lang="ru-RU" sz="2400">
                <a:latin typeface="Cambria Math" pitchFamily="18" charset="0"/>
              </a:rPr>
              <a:t> (</a:t>
            </a:r>
            <a:r>
              <a:rPr lang="ru-RU" sz="2400">
                <a:latin typeface="Calibri" pitchFamily="34" charset="0"/>
              </a:rPr>
              <a:t>Н·м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)/</a:t>
            </a:r>
            <a:r>
              <a:rPr lang="ru-RU" sz="2400">
                <a:latin typeface="Calibri" pitchFamily="34" charset="0"/>
              </a:rPr>
              <a:t>кг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 – </a:t>
            </a:r>
            <a:r>
              <a:rPr lang="ru-RU" sz="2400">
                <a:latin typeface="Calibri" pitchFamily="34" charset="0"/>
              </a:rPr>
              <a:t>гравитационная постоянная.</a:t>
            </a:r>
          </a:p>
          <a:p>
            <a:r>
              <a:rPr lang="ru-RU" sz="2400">
                <a:latin typeface="Calibri" pitchFamily="34" charset="0"/>
              </a:rPr>
              <a:t>Подставив числовые значения, получим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=10</a:t>
            </a:r>
            <a:r>
              <a:rPr lang="ru-RU" sz="2400" baseline="30000">
                <a:latin typeface="Cambria Math" pitchFamily="18" charset="0"/>
              </a:rPr>
              <a:t>-26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libri" pitchFamily="34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ƍ&lt;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расширение Вселенной.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>
                <a:latin typeface="Cambria Math" pitchFamily="18" charset="0"/>
              </a:rPr>
              <a:t>&gt;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сжатие Вселенной</a:t>
            </a:r>
            <a:r>
              <a:rPr lang="ru-RU" sz="2400">
                <a:latin typeface="Cambria Math" pitchFamily="18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Усреднённая плотность вещества во Вселенной</a:t>
            </a:r>
          </a:p>
          <a:p>
            <a:r>
              <a:rPr lang="ru-RU" sz="2400">
                <a:latin typeface="Calibri" pitchFamily="34" charset="0"/>
              </a:rPr>
              <a:t>ƍ </a:t>
            </a:r>
            <a:r>
              <a:rPr lang="ru-RU" sz="2400">
                <a:latin typeface="Cambria Math" pitchFamily="18" charset="0"/>
              </a:rPr>
              <a:t>= 3·10</a:t>
            </a:r>
            <a:r>
              <a:rPr lang="ru-RU" sz="2400" baseline="30000">
                <a:latin typeface="Cambria Math" pitchFamily="18" charset="0"/>
              </a:rPr>
              <a:t>-28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mbria" pitchFamily="18" charset="0"/>
              </a:rPr>
              <a:t> .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2426950" y="4143375"/>
            <a:ext cx="46038" cy="14287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512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86063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5120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428625" y="6215063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Представляя Вселенную как весь окружающий мир, мы сразу делаем её уникальной и единственной. И вместе с этим лишаем себя возможности описать её в терминах классической механики: из-за своей уникальности Вселенная ни с чем не может взаимодействовать, она — система систем, и поэтому в её отношении теряют свой смысл такие понятия, как масса, форма, размер. Вместо этого приходится прибегать к языку термодинамики, употребляя такие понятия как плотность, давление, температура, химический состав.</a:t>
            </a:r>
            <a:endParaRPr lang="ru-RU" sz="2400" dirty="0">
              <a:latin typeface="+mj-lt"/>
            </a:endParaRPr>
          </a:p>
        </p:txBody>
      </p:sp>
      <p:sp>
        <p:nvSpPr>
          <p:cNvPr id="5222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4146828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2187" b="3541"/>
          <a:stretch>
            <a:fillRect/>
          </a:stretch>
        </p:blipFill>
        <p:spPr>
          <a:xfrm>
            <a:off x="-214346" y="0"/>
            <a:ext cx="9358346" cy="7072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63" y="1500188"/>
            <a:ext cx="714375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Адрес нашего дома во Вселенной: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Вселенная,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Местная группа галактик,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Солнечная система,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Планета Земля – третья планета от Солнца.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Мы любим нашу планету и будем беречь её всегда!</a:t>
            </a:r>
          </a:p>
        </p:txBody>
      </p:sp>
      <p:sp>
        <p:nvSpPr>
          <p:cNvPr id="54276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Внесистемные единицы измерения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световой год </a:t>
            </a:r>
            <a:r>
              <a:rPr lang="ru-RU" sz="2400" dirty="0" smtClean="0">
                <a:latin typeface="+mj-lt"/>
              </a:rPr>
              <a:t>(1 св. г.) – расстояние, которое проходит свет за 1 год в вакууме – 9,5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15</a:t>
            </a:r>
            <a:r>
              <a:rPr lang="ru-RU" sz="2400" dirty="0" smtClean="0">
                <a:latin typeface="+mj-lt"/>
                <a:ea typeface="Cambria Math"/>
              </a:rPr>
              <a:t> </a:t>
            </a:r>
            <a:r>
              <a:rPr lang="ru-RU" sz="2400" dirty="0" smtClean="0">
                <a:latin typeface="+mj-lt"/>
              </a:rPr>
              <a:t>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астрономическая единица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а.е</a:t>
            </a:r>
            <a:r>
              <a:rPr lang="ru-RU" sz="2400" dirty="0" smtClean="0">
                <a:latin typeface="+mj-lt"/>
              </a:rPr>
              <a:t>.) – среднее расстояние от Земли до Солнца (средний радиус земной орбиты) – 1,5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11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парсек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) - расстояние, с которого средний радиус земной орбиты (равный 1 а. е.), перпендикулярный лучу зрения, виден под углом в одну угловую секунду (1″)  – 3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16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масса Солнца </a:t>
            </a:r>
            <a:r>
              <a:rPr lang="ru-RU" sz="2400" dirty="0" smtClean="0">
                <a:latin typeface="+mj-lt"/>
              </a:rPr>
              <a:t>( 1 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) – 2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30 </a:t>
            </a:r>
            <a:r>
              <a:rPr lang="ru-RU" sz="2400" dirty="0" smtClean="0">
                <a:latin typeface="+mj-lt"/>
              </a:rPr>
              <a:t>кг.</a:t>
            </a:r>
            <a:endParaRPr lang="ru-RU" sz="2400" baseline="300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94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13" y="642938"/>
            <a:ext cx="5089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Возраст Вселенной    </a:t>
            </a:r>
            <a:r>
              <a:rPr lang="en-US" sz="2400">
                <a:latin typeface="Franklin Gothic Book"/>
              </a:rPr>
              <a:t>t=1,3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</a:t>
            </a:r>
            <a:r>
              <a:rPr lang="en-US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лет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Радиус Вселенной     </a:t>
            </a:r>
            <a:r>
              <a:rPr lang="en-US" sz="2400">
                <a:latin typeface="Franklin Gothic Book"/>
              </a:rPr>
              <a:t>R=1,3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св.л.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" name="Рисунок 3" descr="141468284.jpg"/>
          <p:cNvPicPr>
            <a:picLocks noChangeAspect="1"/>
          </p:cNvPicPr>
          <p:nvPr/>
        </p:nvPicPr>
        <p:blipFill>
          <a:blip r:embed="rId2"/>
          <a:srcRect r="2343" b="3125"/>
          <a:stretch>
            <a:fillRect/>
          </a:stretch>
        </p:blipFill>
        <p:spPr>
          <a:xfrm>
            <a:off x="214282" y="1928802"/>
            <a:ext cx="8715436" cy="464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85813" y="500063"/>
            <a:ext cx="8143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latin typeface="Calibri" pitchFamily="34" charset="0"/>
              </a:rPr>
              <a:t>Галактики </a:t>
            </a:r>
            <a:r>
              <a:rPr lang="ru-RU" sz="2400">
                <a:latin typeface="Calibri" pitchFamily="34" charset="0"/>
              </a:rPr>
              <a:t>– это большие звёздные системы, в которых звёзды связаны друг с другом силами гравитации. </a:t>
            </a:r>
            <a:endParaRPr lang="en-US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3" name="Рисунок 2" descr="Квинтет Стеф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2"/>
            <a:ext cx="3857652" cy="430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Типы галактик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500" y="1600200"/>
            <a:ext cx="2571750" cy="4495800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400" smtClean="0">
                <a:latin typeface="Calibri" pitchFamily="34" charset="0"/>
              </a:rPr>
              <a:t>1.Эллиптические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2.Спиральные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3.Неправильные</a:t>
            </a:r>
          </a:p>
          <a:p>
            <a:pPr marL="457200" indent="-457200">
              <a:buFont typeface="Wingdings 2" pitchFamily="18" charset="2"/>
              <a:buAutoNum type="arabicPeriod"/>
            </a:pPr>
            <a:endParaRPr lang="ru-RU" sz="2400" smtClean="0">
              <a:latin typeface="Calibri" pitchFamily="34" charset="0"/>
            </a:endParaRPr>
          </a:p>
          <a:p>
            <a:pPr marL="457200" indent="-457200"/>
            <a:endParaRPr lang="ru-RU" sz="2400" smtClean="0"/>
          </a:p>
        </p:txBody>
      </p:sp>
      <p:pic>
        <p:nvPicPr>
          <p:cNvPr id="5" name="Picture 11" descr="070201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4984" y="1571612"/>
            <a:ext cx="5334039" cy="450059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 </a:t>
            </a: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12124" y="1816100"/>
            <a:ext cx="4776952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57438" y="5786438"/>
            <a:ext cx="4857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М32 </a:t>
            </a:r>
          </a:p>
          <a:p>
            <a:pPr algn="ctr"/>
            <a:endParaRPr lang="ru-RU">
              <a:latin typeface="Cambria" pitchFamily="18" charset="0"/>
            </a:endParaRPr>
          </a:p>
        </p:txBody>
      </p:sp>
      <p:sp>
        <p:nvSpPr>
          <p:cNvPr id="23556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914400" y="1857375"/>
            <a:ext cx="2728913" cy="39290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Имеют вид кругов или эллипсов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Яркость плавно уменьшается от центра к периферии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 вращаются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мало газа и пыли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smtClean="0">
                <a:latin typeface="Calibri" pitchFamily="34" charset="0"/>
              </a:rPr>
              <a:t>  </a:t>
            </a:r>
            <a:r>
              <a:rPr lang="ru-RU" sz="2400" smtClean="0">
                <a:latin typeface="Calibri" pitchFamily="34" charset="0"/>
              </a:rPr>
              <a:t> ̴ 10</a:t>
            </a:r>
            <a:r>
              <a:rPr lang="ru-RU" sz="2400" baseline="30000" smtClean="0">
                <a:latin typeface="Calibri" pitchFamily="34" charset="0"/>
              </a:rPr>
              <a:t>13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Calibri" pitchFamily="34" charset="0"/>
              </a:rPr>
              <a:t>ʘ</a:t>
            </a:r>
            <a:endParaRPr lang="ru-RU" sz="2400" baseline="-250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2400" baseline="-250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11600" y="1930400"/>
            <a:ext cx="4375176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143375" y="5857875"/>
            <a:ext cx="4121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М87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2458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9">
      <a:dk1>
        <a:srgbClr val="FFFFFF"/>
      </a:dk1>
      <a:lt1>
        <a:srgbClr val="53548A"/>
      </a:lt1>
      <a:dk2>
        <a:srgbClr val="FFFFFF"/>
      </a:dk2>
      <a:lt2>
        <a:srgbClr val="53548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1014</TotalTime>
  <Words>1012</Words>
  <Application>Microsoft Office PowerPoint</Application>
  <PresentationFormat>Экран (4:3)</PresentationFormat>
  <Paragraphs>207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Справедливость</vt:lpstr>
      <vt:lpstr> </vt:lpstr>
      <vt:lpstr>Содержание</vt:lpstr>
      <vt:lpstr>Презентация PowerPoint</vt:lpstr>
      <vt:lpstr>Внесистемные единицы измерения</vt:lpstr>
      <vt:lpstr>Презентация PowerPoint</vt:lpstr>
      <vt:lpstr>Презентация PowerPoint</vt:lpstr>
      <vt:lpstr>Типы галактик</vt:lpstr>
      <vt:lpstr>Эллиптические галактики </vt:lpstr>
      <vt:lpstr>Эллиптические галактики</vt:lpstr>
      <vt:lpstr>Спиральные галактики</vt:lpstr>
      <vt:lpstr>Спиральные галактики</vt:lpstr>
      <vt:lpstr>Спиральная галактика М 33</vt:lpstr>
      <vt:lpstr>Спиральная галактика Андромеды</vt:lpstr>
      <vt:lpstr>Спиральные галактики</vt:lpstr>
      <vt:lpstr>Спиральные галактики</vt:lpstr>
      <vt:lpstr>Спиральные галактики</vt:lpstr>
      <vt:lpstr>Неправильные галактики</vt:lpstr>
      <vt:lpstr>Неправильные галактики</vt:lpstr>
      <vt:lpstr>Квазары</vt:lpstr>
      <vt:lpstr>Скопления галактик</vt:lpstr>
      <vt:lpstr>Звёздные скопления</vt:lpstr>
      <vt:lpstr>Рассеянные звёздные скопления</vt:lpstr>
      <vt:lpstr>Шаровые звёздные скопления</vt:lpstr>
      <vt:lpstr>Межзвёздное вещество</vt:lpstr>
      <vt:lpstr>Туманность Конская голова</vt:lpstr>
      <vt:lpstr>Туманность Лагуна</vt:lpstr>
      <vt:lpstr>Трёхраздельная туманность</vt:lpstr>
      <vt:lpstr>Туманность IRAS 05437+2502</vt:lpstr>
      <vt:lpstr>Звёздная пыль</vt:lpstr>
      <vt:lpstr>Презентация PowerPoint</vt:lpstr>
      <vt:lpstr>Красное смещение</vt:lpstr>
      <vt:lpstr>Эффект Доплера</vt:lpstr>
      <vt:lpstr>Закон Хаббла</vt:lpstr>
      <vt:lpstr>Теория Большого взрыва</vt:lpstr>
      <vt:lpstr>Теория Большого взрыва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Вселенной</dc:title>
  <dc:creator>USER</dc:creator>
  <cp:lastModifiedBy>Admin</cp:lastModifiedBy>
  <cp:revision>97</cp:revision>
  <dcterms:created xsi:type="dcterms:W3CDTF">2014-07-12T06:54:58Z</dcterms:created>
  <dcterms:modified xsi:type="dcterms:W3CDTF">2018-04-21T22:04:33Z</dcterms:modified>
</cp:coreProperties>
</file>