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38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90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652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92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205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37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1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8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33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9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34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3D4E2-608C-4D07-8636-78E6AD3F1E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DB266-CE45-4D28-89EF-EB52D5140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70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2485" y="197144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1"/>
                </a:solidFill>
                <a:latin typeface="Constantia" panose="02030602050306030303" pitchFamily="18" charset="0"/>
              </a:rPr>
              <a:t>МЕХАНИЧЕСКОЕ </a:t>
            </a:r>
            <a:r>
              <a:rPr lang="ru-RU" i="1" dirty="0" smtClean="0">
                <a:solidFill>
                  <a:schemeClr val="accent1"/>
                </a:solidFill>
                <a:latin typeface="Constantia" panose="02030602050306030303" pitchFamily="18" charset="0"/>
              </a:rPr>
              <a:t>ДВИЖЕНИЕ</a:t>
            </a:r>
            <a:br>
              <a:rPr lang="ru-RU" i="1" dirty="0" smtClean="0">
                <a:solidFill>
                  <a:schemeClr val="accent1"/>
                </a:solidFill>
                <a:latin typeface="Constantia" panose="02030602050306030303" pitchFamily="18" charset="0"/>
              </a:rPr>
            </a:br>
            <a:r>
              <a:rPr lang="ru-RU" i="1" dirty="0" smtClean="0">
                <a:solidFill>
                  <a:schemeClr val="accent1"/>
                </a:solidFill>
                <a:latin typeface="Constantia" panose="02030602050306030303" pitchFamily="18" charset="0"/>
              </a:rPr>
              <a:t>Учитель – Карачук Э. </a:t>
            </a:r>
            <a:r>
              <a:rPr lang="ru-RU" i="1" smtClean="0">
                <a:solidFill>
                  <a:schemeClr val="accent1"/>
                </a:solidFill>
                <a:latin typeface="Constantia" panose="02030602050306030303" pitchFamily="18" charset="0"/>
              </a:rPr>
              <a:t>А.</a:t>
            </a:r>
            <a:endParaRPr lang="ru-RU" i="1" dirty="0">
              <a:solidFill>
                <a:schemeClr val="accent1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47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9456" y="1729695"/>
            <a:ext cx="4474029" cy="5128305"/>
          </a:xfrm>
        </p:spPr>
        <p:txBody>
          <a:bodyPr>
            <a:noAutofit/>
          </a:bodyPr>
          <a:lstStyle/>
          <a:p>
            <a:pPr algn="l"/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км = </a:t>
            </a:r>
          </a:p>
          <a:p>
            <a:pPr algn="l"/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0,25 км = </a:t>
            </a:r>
          </a:p>
          <a:p>
            <a:pPr algn="l"/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км 200 м = </a:t>
            </a:r>
          </a:p>
          <a:p>
            <a:pPr algn="l"/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 мм =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11630" y="371248"/>
            <a:ext cx="7434942" cy="9459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i="1" dirty="0" smtClean="0">
                <a:solidFill>
                  <a:schemeClr val="tx2"/>
                </a:solidFill>
                <a:latin typeface="Constantia" panose="02030602050306030303" pitchFamily="18" charset="0"/>
              </a:rPr>
              <a:t>Перевести единицы:</a:t>
            </a:r>
            <a:endParaRPr lang="ru-RU" i="1" dirty="0">
              <a:solidFill>
                <a:schemeClr val="tx2"/>
              </a:solidFill>
              <a:latin typeface="Constantia" panose="0203060205030603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72942" y="1729695"/>
            <a:ext cx="5029200" cy="4649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l-GR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36 </a:t>
            </a:r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км\ч</a:t>
            </a:r>
            <a:r>
              <a:rPr lang="en-US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ru-RU" sz="5400" i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l-GR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 км\ч </a:t>
            </a:r>
            <a:r>
              <a:rPr lang="en-US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54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l-GR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м\с</a:t>
            </a:r>
            <a:r>
              <a:rPr lang="en-US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ru-RU" sz="54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l-GR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м\мин</a:t>
            </a:r>
            <a:r>
              <a:rPr lang="en-US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ru-RU" sz="54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l-GR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м\с</a:t>
            </a:r>
            <a:r>
              <a:rPr lang="en-US" sz="5400" i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ru-RU" sz="54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096000" y="1545771"/>
            <a:ext cx="0" cy="463731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77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63096"/>
            <a:ext cx="6553199" cy="4758190"/>
          </a:xfrm>
        </p:spPr>
        <p:txBody>
          <a:bodyPr vert="horz" lIns="91440" tIns="45720" rIns="91440" bIns="45720" rtlCol="0">
            <a:noAutofit/>
          </a:bodyPr>
          <a:lstStyle/>
          <a:p>
            <a:pPr algn="l"/>
            <a:r>
              <a:rPr lang="ru-RU" sz="44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Падение метеорита</a:t>
            </a:r>
          </a:p>
          <a:p>
            <a:pPr algn="l"/>
            <a:r>
              <a:rPr lang="ru-RU" sz="44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Падение капли дождя</a:t>
            </a:r>
          </a:p>
          <a:p>
            <a:pPr algn="l"/>
            <a:r>
              <a:rPr lang="ru-RU" sz="44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</a:t>
            </a:r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стрелки </a:t>
            </a:r>
            <a:r>
              <a:rPr lang="ru-RU" sz="44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</a:t>
            </a:r>
          </a:p>
          <a:p>
            <a:pPr algn="l"/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</a:t>
            </a:r>
            <a:r>
              <a:rPr lang="ru-RU" sz="44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молекулы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044543" y="2263096"/>
            <a:ext cx="5290458" cy="2994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400" i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r>
              <a:rPr lang="ru-RU" dirty="0"/>
              <a:t>Окружность</a:t>
            </a:r>
          </a:p>
          <a:p>
            <a:r>
              <a:rPr lang="ru-RU" dirty="0"/>
              <a:t>Кривая</a:t>
            </a:r>
          </a:p>
          <a:p>
            <a:r>
              <a:rPr lang="ru-RU" dirty="0"/>
              <a:t>Прямая</a:t>
            </a:r>
          </a:p>
          <a:p>
            <a:r>
              <a:rPr lang="ru-RU" dirty="0"/>
              <a:t>Ломаная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11629" y="371248"/>
            <a:ext cx="8904514" cy="9459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i="1" dirty="0" smtClean="0">
                <a:solidFill>
                  <a:schemeClr val="tx2"/>
                </a:solidFill>
                <a:latin typeface="Constantia" panose="02030602050306030303" pitchFamily="18" charset="0"/>
              </a:rPr>
              <a:t>Выбери траекторию:</a:t>
            </a:r>
            <a:endParaRPr lang="ru-RU" i="1" dirty="0">
              <a:solidFill>
                <a:schemeClr val="tx2"/>
              </a:solidFill>
              <a:latin typeface="Constantia" panose="0203060205030603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6629" y="1625825"/>
            <a:ext cx="1608133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5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74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685" y="2067152"/>
            <a:ext cx="10548257" cy="324507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5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§4 читать, устно ответить </a:t>
            </a:r>
            <a:r>
              <a:rPr lang="ru-RU" sz="5400" i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вопросы.</a:t>
            </a:r>
            <a:endParaRPr lang="ru-RU" sz="54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11629" y="371248"/>
            <a:ext cx="8904514" cy="9459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i="1" dirty="0" smtClean="0">
                <a:solidFill>
                  <a:schemeClr val="tx2"/>
                </a:solidFill>
                <a:latin typeface="Constantia" panose="02030602050306030303" pitchFamily="18" charset="0"/>
              </a:rPr>
              <a:t>Домашнее задание:</a:t>
            </a:r>
            <a:endParaRPr lang="ru-RU" i="1" dirty="0">
              <a:solidFill>
                <a:schemeClr val="tx2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23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222" y="3741285"/>
            <a:ext cx="2857500" cy="2466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846" y="2848656"/>
            <a:ext cx="3130679" cy="24669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486" y="-52390"/>
            <a:ext cx="4909458" cy="30684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57" y="415696"/>
            <a:ext cx="4174674" cy="355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416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114" y="468084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i="1" dirty="0" smtClean="0">
                <a:solidFill>
                  <a:schemeClr val="accent1"/>
                </a:solidFill>
                <a:latin typeface="Constantia" panose="02030602050306030303" pitchFamily="18" charset="0"/>
              </a:rPr>
              <a:t>ОПРЕДЕЛЕНИЕ:</a:t>
            </a:r>
            <a:endParaRPr lang="ru-RU" sz="4800" i="1" dirty="0">
              <a:solidFill>
                <a:schemeClr val="accent1"/>
              </a:solidFill>
              <a:latin typeface="Constantia" panose="02030602050306030303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68085" y="1513114"/>
            <a:ext cx="11070771" cy="359228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Механическим движением называется </a:t>
            </a:r>
            <a:r>
              <a:rPr lang="ru-RU" i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положения </a:t>
            </a: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тела относительно других тел с течением времени.</a:t>
            </a:r>
            <a:endParaRPr lang="ru-RU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16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ine 2"/>
          <p:cNvSpPr>
            <a:spLocks noChangeShapeType="1"/>
          </p:cNvSpPr>
          <p:nvPr/>
        </p:nvSpPr>
        <p:spPr bwMode="auto">
          <a:xfrm flipH="1" flipV="1">
            <a:off x="2590800" y="2373086"/>
            <a:ext cx="2031546" cy="76744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triangle" w="med" len="sm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/>
          </a:p>
        </p:txBody>
      </p:sp>
      <p:pic>
        <p:nvPicPr>
          <p:cNvPr id="16" name="Picture 15" descr="clipboard(1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8021" y="1051378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778827" y="2717798"/>
            <a:ext cx="320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ru-RU" sz="3600" i="1" dirty="0">
                <a:solidFill>
                  <a:schemeClr val="tx2"/>
                </a:solidFill>
                <a:latin typeface="Constantia" panose="02030602050306030303" pitchFamily="18" charset="0"/>
              </a:rPr>
              <a:t>траектория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3404732" y="3725684"/>
            <a:ext cx="594858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Линия, </a:t>
            </a:r>
            <a:r>
              <a:rPr lang="ru-RU" sz="44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которым движутся тела.</a:t>
            </a:r>
          </a:p>
        </p:txBody>
      </p:sp>
      <p:pic>
        <p:nvPicPr>
          <p:cNvPr id="23" name="Picture 22" descr="MSOfficePNG(7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87346" y="85385"/>
            <a:ext cx="38227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61" y="5081956"/>
            <a:ext cx="4519747" cy="141242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9227" y="4943714"/>
            <a:ext cx="2320568" cy="1812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8" name="Freeform 27"/>
          <p:cNvSpPr/>
          <p:nvPr/>
        </p:nvSpPr>
        <p:spPr>
          <a:xfrm rot="919831">
            <a:off x="9973712" y="4670178"/>
            <a:ext cx="580307" cy="963397"/>
          </a:xfrm>
          <a:custGeom>
            <a:avLst/>
            <a:gdLst>
              <a:gd name="connsiteX0" fmla="*/ 0 w 758924"/>
              <a:gd name="connsiteY0" fmla="*/ 2318658 h 2318658"/>
              <a:gd name="connsiteX1" fmla="*/ 751114 w 758924"/>
              <a:gd name="connsiteY1" fmla="*/ 1175658 h 2318658"/>
              <a:gd name="connsiteX2" fmla="*/ 326571 w 758924"/>
              <a:gd name="connsiteY2" fmla="*/ 0 h 2318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8924" h="2318658">
                <a:moveTo>
                  <a:pt x="0" y="2318658"/>
                </a:moveTo>
                <a:cubicBezTo>
                  <a:pt x="348343" y="1940379"/>
                  <a:pt x="696686" y="1562101"/>
                  <a:pt x="751114" y="1175658"/>
                </a:cubicBezTo>
                <a:cubicBezTo>
                  <a:pt x="805543" y="789215"/>
                  <a:pt x="566057" y="394607"/>
                  <a:pt x="326571" y="0"/>
                </a:cubicBezTo>
              </a:path>
            </a:pathLst>
          </a:custGeom>
          <a:noFill/>
          <a:ln w="381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Freeform 29"/>
          <p:cNvSpPr/>
          <p:nvPr/>
        </p:nvSpPr>
        <p:spPr>
          <a:xfrm rot="919831">
            <a:off x="10432956" y="4868593"/>
            <a:ext cx="462793" cy="1016421"/>
          </a:xfrm>
          <a:custGeom>
            <a:avLst/>
            <a:gdLst>
              <a:gd name="connsiteX0" fmla="*/ 0 w 758924"/>
              <a:gd name="connsiteY0" fmla="*/ 2318658 h 2318658"/>
              <a:gd name="connsiteX1" fmla="*/ 751114 w 758924"/>
              <a:gd name="connsiteY1" fmla="*/ 1175658 h 2318658"/>
              <a:gd name="connsiteX2" fmla="*/ 326571 w 758924"/>
              <a:gd name="connsiteY2" fmla="*/ 0 h 2318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8924" h="2318658">
                <a:moveTo>
                  <a:pt x="0" y="2318658"/>
                </a:moveTo>
                <a:cubicBezTo>
                  <a:pt x="348343" y="1940379"/>
                  <a:pt x="696686" y="1562101"/>
                  <a:pt x="751114" y="1175658"/>
                </a:cubicBezTo>
                <a:cubicBezTo>
                  <a:pt x="805543" y="789215"/>
                  <a:pt x="566057" y="394607"/>
                  <a:pt x="326571" y="0"/>
                </a:cubicBezTo>
              </a:path>
            </a:pathLst>
          </a:custGeom>
          <a:noFill/>
          <a:ln w="381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7031717" y="6217310"/>
            <a:ext cx="1012370" cy="22860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7810046" y="6390264"/>
            <a:ext cx="1059174" cy="366044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0802" y="1457906"/>
            <a:ext cx="2800257" cy="280025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502623">
            <a:off x="7957136" y="895946"/>
            <a:ext cx="2213820" cy="2037022"/>
          </a:xfrm>
          <a:prstGeom prst="rect">
            <a:avLst/>
          </a:prstGeom>
        </p:spPr>
      </p:pic>
      <p:sp>
        <p:nvSpPr>
          <p:cNvPr id="17" name="Line 4"/>
          <p:cNvSpPr>
            <a:spLocks noChangeShapeType="1"/>
          </p:cNvSpPr>
          <p:nvPr/>
        </p:nvSpPr>
        <p:spPr bwMode="auto">
          <a:xfrm flipV="1">
            <a:off x="7619545" y="2797628"/>
            <a:ext cx="1404711" cy="241299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triangle" w="med" len="sm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24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 flipH="1">
            <a:off x="-1073563" y="4215468"/>
            <a:ext cx="13080506" cy="711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 txBox="1">
            <a:spLocks/>
          </p:cNvSpPr>
          <p:nvPr/>
        </p:nvSpPr>
        <p:spPr>
          <a:xfrm>
            <a:off x="756501" y="214602"/>
            <a:ext cx="11070771" cy="239485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Путь </a:t>
            </a: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длина траектории Обозначается </a:t>
            </a: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буквой </a:t>
            </a: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Единцы </a:t>
            </a: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</a:t>
            </a: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143" y="3089145"/>
            <a:ext cx="2441424" cy="1077686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234643" y="4462480"/>
            <a:ext cx="9420986" cy="22456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flipH="1">
            <a:off x="5069235" y="4335778"/>
            <a:ext cx="5373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i="1" dirty="0" smtClean="0">
                <a:solidFill>
                  <a:schemeClr val="accent1"/>
                </a:solidFill>
                <a:latin typeface="Constantia" panose="02030602050306030303" pitchFamily="18" charset="0"/>
              </a:rPr>
              <a:t>S</a:t>
            </a:r>
            <a:endParaRPr lang="ru-RU" sz="5400" i="1" dirty="0">
              <a:solidFill>
                <a:schemeClr val="accent1"/>
              </a:solidFill>
              <a:latin typeface="Constantia" panose="02030602050306030303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flipH="1">
            <a:off x="5448506" y="4671320"/>
            <a:ext cx="3161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chemeClr val="accent1"/>
                </a:solidFill>
                <a:latin typeface="Constantia" panose="02030602050306030303" pitchFamily="18" charset="0"/>
              </a:rPr>
              <a:t>1</a:t>
            </a:r>
            <a:endParaRPr lang="ru-RU" sz="2800" b="1" i="1" dirty="0">
              <a:solidFill>
                <a:schemeClr val="accent1"/>
              </a:solidFill>
              <a:latin typeface="Constantia" panose="02030602050306030303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759" y="4797443"/>
            <a:ext cx="1918398" cy="191839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9849" y="4828440"/>
            <a:ext cx="2275114" cy="1895928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 flipH="1">
            <a:off x="2631688" y="6311590"/>
            <a:ext cx="6724185" cy="3193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 flipH="1">
            <a:off x="6023224" y="5525478"/>
            <a:ext cx="5373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i="1" dirty="0" smtClean="0">
                <a:solidFill>
                  <a:schemeClr val="accent1"/>
                </a:solidFill>
                <a:latin typeface="Constantia" panose="02030602050306030303" pitchFamily="18" charset="0"/>
              </a:rPr>
              <a:t>S</a:t>
            </a:r>
            <a:endParaRPr lang="ru-RU" sz="5400" i="1" dirty="0">
              <a:solidFill>
                <a:schemeClr val="accent1"/>
              </a:solidFill>
              <a:latin typeface="Constantia" panose="02030602050306030303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 flipH="1">
            <a:off x="6425050" y="5873952"/>
            <a:ext cx="359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chemeClr val="accent1"/>
                </a:solidFill>
                <a:latin typeface="Constantia" panose="02030602050306030303" pitchFamily="18" charset="0"/>
              </a:rPr>
              <a:t>2</a:t>
            </a:r>
            <a:endParaRPr lang="ru-RU" sz="2800" b="1" i="1" dirty="0">
              <a:solidFill>
                <a:schemeClr val="accent1"/>
              </a:solidFill>
              <a:latin typeface="Constantia" panose="02030602050306030303" pitchFamily="18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3392" y="2439850"/>
            <a:ext cx="2275114" cy="1895928"/>
          </a:xfrm>
          <a:prstGeom prst="rect">
            <a:avLst/>
          </a:prstGeom>
        </p:spPr>
      </p:pic>
      <p:cxnSp>
        <p:nvCxnSpPr>
          <p:cNvPr id="34" name="Straight Connector 33"/>
          <p:cNvCxnSpPr/>
          <p:nvPr/>
        </p:nvCxnSpPr>
        <p:spPr>
          <a:xfrm flipH="1" flipV="1">
            <a:off x="234643" y="6612673"/>
            <a:ext cx="9823758" cy="35451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794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968840" y="4304680"/>
            <a:ext cx="4737100" cy="1689100"/>
            <a:chOff x="-4" y="1996"/>
            <a:chExt cx="2984" cy="1064"/>
          </a:xfrm>
        </p:grpSpPr>
        <p:grpSp>
          <p:nvGrpSpPr>
            <p:cNvPr id="37" name="Group 36"/>
            <p:cNvGrpSpPr>
              <a:grpSpLocks/>
            </p:cNvGrpSpPr>
            <p:nvPr/>
          </p:nvGrpSpPr>
          <p:grpSpPr bwMode="auto">
            <a:xfrm>
              <a:off x="-4" y="1996"/>
              <a:ext cx="2984" cy="1064"/>
              <a:chOff x="-4" y="1996"/>
              <a:chExt cx="2984" cy="1064"/>
            </a:xfrm>
          </p:grpSpPr>
          <p:grpSp>
            <p:nvGrpSpPr>
              <p:cNvPr id="46" name="Group 45"/>
              <p:cNvGrpSpPr>
                <a:grpSpLocks/>
              </p:cNvGrpSpPr>
              <p:nvPr/>
            </p:nvGrpSpPr>
            <p:grpSpPr bwMode="auto">
              <a:xfrm>
                <a:off x="-4" y="1996"/>
                <a:ext cx="2984" cy="1064"/>
                <a:chOff x="-4" y="1996"/>
                <a:chExt cx="2984" cy="1064"/>
              </a:xfrm>
            </p:grpSpPr>
            <p:grpSp>
              <p:nvGrpSpPr>
                <p:cNvPr id="55" name="Group 54"/>
                <p:cNvGrpSpPr>
                  <a:grpSpLocks/>
                </p:cNvGrpSpPr>
                <p:nvPr/>
              </p:nvGrpSpPr>
              <p:grpSpPr bwMode="auto">
                <a:xfrm>
                  <a:off x="-4" y="1996"/>
                  <a:ext cx="2984" cy="1064"/>
                  <a:chOff x="-4" y="1996"/>
                  <a:chExt cx="2984" cy="1064"/>
                </a:xfrm>
              </p:grpSpPr>
              <p:pic>
                <p:nvPicPr>
                  <p:cNvPr id="61" name="Picture 60" descr="MSOfficePNG(19)"/>
                  <p:cNvPicPr>
                    <a:picLocks noChangeAspect="1" noChangeArrowheads="1"/>
                  </p:cNvPicPr>
                  <p:nvPr/>
                </p:nvPicPr>
                <p:blipFill>
                  <a:blip r:embed="rId2" cstate="email"/>
                  <a:srcRect/>
                  <a:stretch>
                    <a:fillRect/>
                  </a:stretch>
                </p:blipFill>
                <p:spPr bwMode="auto">
                  <a:xfrm>
                    <a:off x="-4" y="1996"/>
                    <a:ext cx="2984" cy="106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62" name="Picture 61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104" y="2328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63" name="Picture 62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672" y="2336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64" name="Picture 63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1256" y="2320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65" name="Picture 64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1864" y="2344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66" name="Picture 65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2424" y="2328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</p:grpSp>
            <p:pic>
              <p:nvPicPr>
                <p:cNvPr id="56" name="Picture 55" descr="temp(3)"/>
                <p:cNvPicPr>
                  <a:picLocks noChangeAspect="1" noChangeArrowheads="1"/>
                </p:cNvPicPr>
                <p:nvPr/>
              </p:nvPicPr>
              <p:blipFill>
                <a:blip r:embed="rId4" cstate="email"/>
                <a:srcRect/>
                <a:stretch>
                  <a:fillRect/>
                </a:stretch>
              </p:blipFill>
              <p:spPr bwMode="auto">
                <a:xfrm>
                  <a:off x="108" y="2752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" name="Picture 56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708" y="2760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8" name="Picture 57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1260" y="2760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9" name="Picture 58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1884" y="2760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0" name="Picture 59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2476" y="2744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47" name="Line 27"/>
              <p:cNvSpPr>
                <a:spLocks noChangeShapeType="1"/>
              </p:cNvSpPr>
              <p:nvPr/>
            </p:nvSpPr>
            <p:spPr bwMode="auto">
              <a:xfrm>
                <a:off x="280" y="2200"/>
                <a:ext cx="232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ru-RU"/>
              </a:p>
            </p:txBody>
          </p:sp>
          <p:grpSp>
            <p:nvGrpSpPr>
              <p:cNvPr id="48" name="Group 47"/>
              <p:cNvGrpSpPr>
                <a:grpSpLocks/>
              </p:cNvGrpSpPr>
              <p:nvPr/>
            </p:nvGrpSpPr>
            <p:grpSpPr bwMode="auto">
              <a:xfrm>
                <a:off x="272" y="2176"/>
                <a:ext cx="2337" cy="89"/>
                <a:chOff x="272" y="2176"/>
                <a:chExt cx="2337" cy="89"/>
              </a:xfrm>
            </p:grpSpPr>
            <p:sp>
              <p:nvSpPr>
                <p:cNvPr id="49" name="Freeform 48"/>
                <p:cNvSpPr>
                  <a:spLocks/>
                </p:cNvSpPr>
                <p:nvPr/>
              </p:nvSpPr>
              <p:spPr bwMode="auto">
                <a:xfrm>
                  <a:off x="272" y="2176"/>
                  <a:ext cx="17" cy="5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" y="4"/>
                    </a:cxn>
                    <a:cxn ang="0">
                      <a:pos x="6" y="7"/>
                    </a:cxn>
                    <a:cxn ang="0">
                      <a:pos x="9" y="11"/>
                    </a:cxn>
                    <a:cxn ang="0">
                      <a:pos x="11" y="15"/>
                    </a:cxn>
                    <a:cxn ang="0">
                      <a:pos x="13" y="20"/>
                    </a:cxn>
                    <a:cxn ang="0">
                      <a:pos x="14" y="25"/>
                    </a:cxn>
                    <a:cxn ang="0">
                      <a:pos x="14" y="30"/>
                    </a:cxn>
                    <a:cxn ang="0">
                      <a:pos x="15" y="31"/>
                    </a:cxn>
                    <a:cxn ang="0">
                      <a:pos x="15" y="30"/>
                    </a:cxn>
                    <a:cxn ang="0">
                      <a:pos x="15" y="29"/>
                    </a:cxn>
                    <a:cxn ang="0">
                      <a:pos x="16" y="29"/>
                    </a:cxn>
                    <a:cxn ang="0">
                      <a:pos x="16" y="30"/>
                    </a:cxn>
                    <a:cxn ang="0">
                      <a:pos x="16" y="38"/>
                    </a:cxn>
                    <a:cxn ang="0">
                      <a:pos x="16" y="51"/>
                    </a:cxn>
                    <a:cxn ang="0">
                      <a:pos x="15" y="53"/>
                    </a:cxn>
                    <a:cxn ang="0">
                      <a:pos x="14" y="51"/>
                    </a:cxn>
                    <a:cxn ang="0">
                      <a:pos x="8" y="40"/>
                    </a:cxn>
                  </a:cxnLst>
                  <a:rect l="0" t="0" r="r" b="b"/>
                  <a:pathLst>
                    <a:path w="17" h="54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6" y="7"/>
                      </a:lnTo>
                      <a:lnTo>
                        <a:pt x="9" y="11"/>
                      </a:lnTo>
                      <a:lnTo>
                        <a:pt x="11" y="15"/>
                      </a:lnTo>
                      <a:lnTo>
                        <a:pt x="13" y="20"/>
                      </a:lnTo>
                      <a:lnTo>
                        <a:pt x="14" y="25"/>
                      </a:lnTo>
                      <a:lnTo>
                        <a:pt x="14" y="30"/>
                      </a:lnTo>
                      <a:lnTo>
                        <a:pt x="15" y="31"/>
                      </a:lnTo>
                      <a:lnTo>
                        <a:pt x="15" y="30"/>
                      </a:lnTo>
                      <a:lnTo>
                        <a:pt x="15" y="29"/>
                      </a:lnTo>
                      <a:lnTo>
                        <a:pt x="16" y="29"/>
                      </a:lnTo>
                      <a:lnTo>
                        <a:pt x="16" y="30"/>
                      </a:lnTo>
                      <a:lnTo>
                        <a:pt x="16" y="38"/>
                      </a:lnTo>
                      <a:lnTo>
                        <a:pt x="16" y="51"/>
                      </a:lnTo>
                      <a:lnTo>
                        <a:pt x="15" y="53"/>
                      </a:lnTo>
                      <a:lnTo>
                        <a:pt x="14" y="51"/>
                      </a:lnTo>
                      <a:lnTo>
                        <a:pt x="8" y="40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50" name="Freeform 49"/>
                <p:cNvSpPr>
                  <a:spLocks/>
                </p:cNvSpPr>
                <p:nvPr/>
              </p:nvSpPr>
              <p:spPr bwMode="auto">
                <a:xfrm>
                  <a:off x="280" y="2176"/>
                  <a:ext cx="1" cy="5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56"/>
                    </a:cxn>
                  </a:cxnLst>
                  <a:rect l="0" t="0" r="r" b="b"/>
                  <a:pathLst>
                    <a:path w="1" h="57">
                      <a:moveTo>
                        <a:pt x="0" y="0"/>
                      </a:moveTo>
                      <a:lnTo>
                        <a:pt x="0" y="56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51" name="Freeform 50"/>
                <p:cNvSpPr>
                  <a:spLocks/>
                </p:cNvSpPr>
                <p:nvPr/>
              </p:nvSpPr>
              <p:spPr bwMode="auto">
                <a:xfrm>
                  <a:off x="856" y="2184"/>
                  <a:ext cx="9" cy="4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" y="9"/>
                    </a:cxn>
                    <a:cxn ang="0">
                      <a:pos x="6" y="13"/>
                    </a:cxn>
                    <a:cxn ang="0">
                      <a:pos x="6" y="18"/>
                    </a:cxn>
                    <a:cxn ang="0">
                      <a:pos x="8" y="48"/>
                    </a:cxn>
                  </a:cxnLst>
                  <a:rect l="0" t="0" r="r" b="b"/>
                  <a:pathLst>
                    <a:path w="9" h="49">
                      <a:moveTo>
                        <a:pt x="0" y="0"/>
                      </a:moveTo>
                      <a:lnTo>
                        <a:pt x="4" y="9"/>
                      </a:lnTo>
                      <a:lnTo>
                        <a:pt x="6" y="13"/>
                      </a:lnTo>
                      <a:lnTo>
                        <a:pt x="6" y="18"/>
                      </a:lnTo>
                      <a:lnTo>
                        <a:pt x="8" y="48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52" name="Freeform 51"/>
                <p:cNvSpPr>
                  <a:spLocks/>
                </p:cNvSpPr>
                <p:nvPr/>
              </p:nvSpPr>
              <p:spPr bwMode="auto">
                <a:xfrm>
                  <a:off x="1448" y="2176"/>
                  <a:ext cx="9" cy="6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29"/>
                    </a:cxn>
                    <a:cxn ang="0">
                      <a:pos x="1" y="34"/>
                    </a:cxn>
                    <a:cxn ang="0">
                      <a:pos x="2" y="40"/>
                    </a:cxn>
                    <a:cxn ang="0">
                      <a:pos x="8" y="64"/>
                    </a:cxn>
                  </a:cxnLst>
                  <a:rect l="0" t="0" r="r" b="b"/>
                  <a:pathLst>
                    <a:path w="9" h="65">
                      <a:moveTo>
                        <a:pt x="0" y="0"/>
                      </a:moveTo>
                      <a:lnTo>
                        <a:pt x="0" y="29"/>
                      </a:lnTo>
                      <a:lnTo>
                        <a:pt x="1" y="34"/>
                      </a:lnTo>
                      <a:lnTo>
                        <a:pt x="2" y="40"/>
                      </a:lnTo>
                      <a:lnTo>
                        <a:pt x="8" y="64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53" name="Freeform 52"/>
                <p:cNvSpPr>
                  <a:spLocks/>
                </p:cNvSpPr>
                <p:nvPr/>
              </p:nvSpPr>
              <p:spPr bwMode="auto">
                <a:xfrm>
                  <a:off x="2032" y="2184"/>
                  <a:ext cx="9" cy="6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29"/>
                    </a:cxn>
                    <a:cxn ang="0">
                      <a:pos x="1" y="34"/>
                    </a:cxn>
                    <a:cxn ang="0">
                      <a:pos x="2" y="40"/>
                    </a:cxn>
                    <a:cxn ang="0">
                      <a:pos x="8" y="64"/>
                    </a:cxn>
                  </a:cxnLst>
                  <a:rect l="0" t="0" r="r" b="b"/>
                  <a:pathLst>
                    <a:path w="9" h="65">
                      <a:moveTo>
                        <a:pt x="0" y="0"/>
                      </a:moveTo>
                      <a:lnTo>
                        <a:pt x="0" y="29"/>
                      </a:lnTo>
                      <a:lnTo>
                        <a:pt x="1" y="34"/>
                      </a:lnTo>
                      <a:lnTo>
                        <a:pt x="2" y="40"/>
                      </a:lnTo>
                      <a:lnTo>
                        <a:pt x="8" y="64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54" name="Freeform 53"/>
                <p:cNvSpPr>
                  <a:spLocks/>
                </p:cNvSpPr>
                <p:nvPr/>
              </p:nvSpPr>
              <p:spPr bwMode="auto">
                <a:xfrm>
                  <a:off x="2608" y="2176"/>
                  <a:ext cx="1" cy="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1" h="89">
                      <a:moveTo>
                        <a:pt x="0" y="0"/>
                      </a:moveTo>
                      <a:lnTo>
                        <a:pt x="0" y="88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</p:grpSp>
        </p:grpSp>
        <p:sp>
          <p:nvSpPr>
            <p:cNvPr id="38" name="Text Box 36"/>
            <p:cNvSpPr txBox="1">
              <a:spLocks noChangeArrowheads="1"/>
            </p:cNvSpPr>
            <p:nvPr/>
          </p:nvSpPr>
          <p:spPr bwMode="auto">
            <a:xfrm>
              <a:off x="472" y="2048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1056" y="2032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1624" y="2016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2208" y="2024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  <p:sp>
          <p:nvSpPr>
            <p:cNvPr id="42" name="Text Box 40"/>
            <p:cNvSpPr txBox="1">
              <a:spLocks noChangeArrowheads="1"/>
            </p:cNvSpPr>
            <p:nvPr/>
          </p:nvSpPr>
          <p:spPr bwMode="auto">
            <a:xfrm>
              <a:off x="1080" y="2272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1664" y="2280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44" name="Text Box 42"/>
            <p:cNvSpPr txBox="1">
              <a:spLocks noChangeArrowheads="1"/>
            </p:cNvSpPr>
            <p:nvPr/>
          </p:nvSpPr>
          <p:spPr bwMode="auto">
            <a:xfrm>
              <a:off x="2264" y="2272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  <p:sp>
          <p:nvSpPr>
            <p:cNvPr id="45" name="Text Box 43"/>
            <p:cNvSpPr txBox="1">
              <a:spLocks noChangeArrowheads="1"/>
            </p:cNvSpPr>
            <p:nvPr/>
          </p:nvSpPr>
          <p:spPr bwMode="auto">
            <a:xfrm>
              <a:off x="488" y="2280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655265" y="4304680"/>
            <a:ext cx="4933950" cy="1689100"/>
            <a:chOff x="3472" y="1852"/>
            <a:chExt cx="3108" cy="1064"/>
          </a:xfrm>
        </p:grpSpPr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3472" y="1852"/>
              <a:ext cx="3108" cy="1064"/>
              <a:chOff x="3472" y="1852"/>
              <a:chExt cx="3108" cy="1064"/>
            </a:xfrm>
          </p:grpSpPr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3472" y="1852"/>
                <a:ext cx="3108" cy="1064"/>
                <a:chOff x="3472" y="1852"/>
                <a:chExt cx="3108" cy="1064"/>
              </a:xfrm>
            </p:grpSpPr>
            <p:grpSp>
              <p:nvGrpSpPr>
                <p:cNvPr id="25" name="Group 24"/>
                <p:cNvGrpSpPr>
                  <a:grpSpLocks/>
                </p:cNvGrpSpPr>
                <p:nvPr/>
              </p:nvGrpSpPr>
              <p:grpSpPr bwMode="auto">
                <a:xfrm>
                  <a:off x="3472" y="1852"/>
                  <a:ext cx="3108" cy="1064"/>
                  <a:chOff x="3472" y="1852"/>
                  <a:chExt cx="3108" cy="1064"/>
                </a:xfrm>
              </p:grpSpPr>
              <p:pic>
                <p:nvPicPr>
                  <p:cNvPr id="31" name="Picture 30" descr="MSOfficePNG(19)"/>
                  <p:cNvPicPr>
                    <a:picLocks noChangeAspect="1" noChangeArrowheads="1"/>
                  </p:cNvPicPr>
                  <p:nvPr/>
                </p:nvPicPr>
                <p:blipFill>
                  <a:blip r:embed="rId2" cstate="email"/>
                  <a:srcRect/>
                  <a:stretch>
                    <a:fillRect/>
                  </a:stretch>
                </p:blipFill>
                <p:spPr bwMode="auto">
                  <a:xfrm>
                    <a:off x="3596" y="1852"/>
                    <a:ext cx="2984" cy="106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2" name="Picture 31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6136" y="2176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3" name="Picture 32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3472" y="2176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4" name="Picture 33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3856" y="2168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5" name="Picture 34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4440" y="2192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6" name="Picture 35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5152" y="2192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</p:grpSp>
            <p:pic>
              <p:nvPicPr>
                <p:cNvPr id="26" name="Picture 25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3516" y="2584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" name="Picture 26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3900" y="2576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8" name="Picture 27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4484" y="2576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9" name="Picture 28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5220" y="2576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0" name="Picture 29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6148" y="2584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18" name="Line 58"/>
              <p:cNvSpPr>
                <a:spLocks noChangeShapeType="1"/>
              </p:cNvSpPr>
              <p:nvPr/>
            </p:nvSpPr>
            <p:spPr bwMode="auto">
              <a:xfrm>
                <a:off x="3576" y="2128"/>
                <a:ext cx="2624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ru-RU"/>
              </a:p>
            </p:txBody>
          </p:sp>
          <p:grpSp>
            <p:nvGrpSpPr>
              <p:cNvPr id="19" name="Group 18"/>
              <p:cNvGrpSpPr>
                <a:grpSpLocks/>
              </p:cNvGrpSpPr>
              <p:nvPr/>
            </p:nvGrpSpPr>
            <p:grpSpPr bwMode="auto">
              <a:xfrm>
                <a:off x="3576" y="2088"/>
                <a:ext cx="2641" cy="89"/>
                <a:chOff x="3576" y="2088"/>
                <a:chExt cx="2641" cy="89"/>
              </a:xfrm>
            </p:grpSpPr>
            <p:sp>
              <p:nvSpPr>
                <p:cNvPr id="21" name="Freeform 20"/>
                <p:cNvSpPr>
                  <a:spLocks/>
                </p:cNvSpPr>
                <p:nvPr/>
              </p:nvSpPr>
              <p:spPr bwMode="auto">
                <a:xfrm>
                  <a:off x="3576" y="2096"/>
                  <a:ext cx="1" cy="6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64"/>
                    </a:cxn>
                  </a:cxnLst>
                  <a:rect l="0" t="0" r="r" b="b"/>
                  <a:pathLst>
                    <a:path w="1" h="65">
                      <a:moveTo>
                        <a:pt x="0" y="0"/>
                      </a:moveTo>
                      <a:lnTo>
                        <a:pt x="0" y="64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2" name="Freeform 21"/>
                <p:cNvSpPr>
                  <a:spLocks/>
                </p:cNvSpPr>
                <p:nvPr/>
              </p:nvSpPr>
              <p:spPr bwMode="auto">
                <a:xfrm>
                  <a:off x="4032" y="2096"/>
                  <a:ext cx="1" cy="8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1" h="81">
                      <a:moveTo>
                        <a:pt x="0" y="0"/>
                      </a:moveTo>
                      <a:lnTo>
                        <a:pt x="0" y="80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3" name="Freeform 22"/>
                <p:cNvSpPr>
                  <a:spLocks/>
                </p:cNvSpPr>
                <p:nvPr/>
              </p:nvSpPr>
              <p:spPr bwMode="auto">
                <a:xfrm>
                  <a:off x="4608" y="2088"/>
                  <a:ext cx="1" cy="7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1" h="73">
                      <a:moveTo>
                        <a:pt x="0" y="0"/>
                      </a:moveTo>
                      <a:lnTo>
                        <a:pt x="0" y="72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4" name="Freeform 23"/>
                <p:cNvSpPr>
                  <a:spLocks/>
                </p:cNvSpPr>
                <p:nvPr/>
              </p:nvSpPr>
              <p:spPr bwMode="auto">
                <a:xfrm>
                  <a:off x="6216" y="2088"/>
                  <a:ext cx="1" cy="7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1" h="73">
                      <a:moveTo>
                        <a:pt x="0" y="0"/>
                      </a:moveTo>
                      <a:lnTo>
                        <a:pt x="0" y="72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>
                  <a:defPPr>
                    <a:defRPr lang="ru-RU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Arial" charset="0"/>
                    </a:defRPr>
                  </a:lvl9pPr>
                </a:lstStyle>
                <a:p>
                  <a:endParaRPr lang="ru-RU"/>
                </a:p>
              </p:txBody>
            </p:sp>
          </p:grp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5344" y="2088"/>
                <a:ext cx="1" cy="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"/>
                  </a:cxn>
                </a:cxnLst>
                <a:rect l="0" t="0" r="r" b="b"/>
                <a:pathLst>
                  <a:path w="1" h="73">
                    <a:moveTo>
                      <a:pt x="0" y="0"/>
                    </a:moveTo>
                    <a:lnTo>
                      <a:pt x="0" y="72"/>
                    </a:lnTo>
                  </a:path>
                </a:pathLst>
              </a:custGeom>
              <a:noFill/>
              <a:ln w="381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ru-RU"/>
              </a:p>
            </p:txBody>
          </p:sp>
        </p:grpSp>
        <p:sp>
          <p:nvSpPr>
            <p:cNvPr id="9" name="Text Box 66"/>
            <p:cNvSpPr txBox="1">
              <a:spLocks noChangeArrowheads="1"/>
            </p:cNvSpPr>
            <p:nvPr/>
          </p:nvSpPr>
          <p:spPr bwMode="auto">
            <a:xfrm>
              <a:off x="3704" y="1920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  <p:sp>
          <p:nvSpPr>
            <p:cNvPr id="10" name="Text Box 67"/>
            <p:cNvSpPr txBox="1">
              <a:spLocks noChangeArrowheads="1"/>
            </p:cNvSpPr>
            <p:nvPr/>
          </p:nvSpPr>
          <p:spPr bwMode="auto">
            <a:xfrm>
              <a:off x="4192" y="1904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11" name="Text Box 68"/>
            <p:cNvSpPr txBox="1">
              <a:spLocks noChangeArrowheads="1"/>
            </p:cNvSpPr>
            <p:nvPr/>
          </p:nvSpPr>
          <p:spPr bwMode="auto">
            <a:xfrm>
              <a:off x="4896" y="1928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12" name="Text Box 69"/>
            <p:cNvSpPr txBox="1">
              <a:spLocks noChangeArrowheads="1"/>
            </p:cNvSpPr>
            <p:nvPr/>
          </p:nvSpPr>
          <p:spPr bwMode="auto">
            <a:xfrm>
              <a:off x="5632" y="1920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  <p:sp>
          <p:nvSpPr>
            <p:cNvPr id="13" name="Text Box 70"/>
            <p:cNvSpPr txBox="1">
              <a:spLocks noChangeArrowheads="1"/>
            </p:cNvSpPr>
            <p:nvPr/>
          </p:nvSpPr>
          <p:spPr bwMode="auto">
            <a:xfrm>
              <a:off x="3760" y="2184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  <p:sp>
          <p:nvSpPr>
            <p:cNvPr id="14" name="Text Box 71"/>
            <p:cNvSpPr txBox="1">
              <a:spLocks noChangeArrowheads="1"/>
            </p:cNvSpPr>
            <p:nvPr/>
          </p:nvSpPr>
          <p:spPr bwMode="auto">
            <a:xfrm>
              <a:off x="4240" y="2184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15" name="Text Box 72"/>
            <p:cNvSpPr txBox="1">
              <a:spLocks noChangeArrowheads="1"/>
            </p:cNvSpPr>
            <p:nvPr/>
          </p:nvSpPr>
          <p:spPr bwMode="auto">
            <a:xfrm>
              <a:off x="4960" y="2160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16" name="Text Box 73"/>
            <p:cNvSpPr txBox="1">
              <a:spLocks noChangeArrowheads="1"/>
            </p:cNvSpPr>
            <p:nvPr/>
          </p:nvSpPr>
          <p:spPr bwMode="auto">
            <a:xfrm>
              <a:off x="5688" y="2176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</p:grpSp>
      <p:cxnSp>
        <p:nvCxnSpPr>
          <p:cNvPr id="68" name="Straight Connector 67"/>
          <p:cNvCxnSpPr/>
          <p:nvPr/>
        </p:nvCxnSpPr>
        <p:spPr>
          <a:xfrm>
            <a:off x="6096000" y="1137424"/>
            <a:ext cx="0" cy="498459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572132" y="752703"/>
            <a:ext cx="34781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i="1" dirty="0" smtClean="0">
                <a:solidFill>
                  <a:schemeClr val="tx2"/>
                </a:solidFill>
                <a:latin typeface="Constantia" panose="02030602050306030303" pitchFamily="18" charset="0"/>
              </a:rPr>
              <a:t>Равномерное</a:t>
            </a:r>
            <a:endParaRPr lang="ru-RU" sz="4400" i="1" dirty="0">
              <a:solidFill>
                <a:schemeClr val="tx2"/>
              </a:solidFill>
              <a:latin typeface="Constantia" panose="02030602050306030303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224385" y="752703"/>
            <a:ext cx="42754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i="1" dirty="0" smtClean="0">
                <a:solidFill>
                  <a:schemeClr val="tx2"/>
                </a:solidFill>
                <a:latin typeface="Constantia" panose="02030602050306030303" pitchFamily="18" charset="0"/>
              </a:rPr>
              <a:t>Неравномерное</a:t>
            </a:r>
            <a:endParaRPr lang="ru-RU" sz="4400" i="1" dirty="0">
              <a:solidFill>
                <a:schemeClr val="tx2"/>
              </a:solidFill>
              <a:latin typeface="Constantia" panose="02030602050306030303" pitchFamily="18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34176" y="1939425"/>
            <a:ext cx="5861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вижение, при котором тело за любые равные промежутки времени проходит равные пути.</a:t>
            </a:r>
            <a:endParaRPr lang="ru-RU" sz="32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226253" y="1924791"/>
            <a:ext cx="5861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вижение, при котором </a:t>
            </a:r>
            <a:r>
              <a:rPr lang="ru-RU" sz="32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тело за равные промежутки времени проходит разные пути</a:t>
            </a:r>
            <a:r>
              <a:rPr lang="ru-RU" sz="32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ru-RU" sz="32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92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4997" y="4042778"/>
            <a:ext cx="10637145" cy="1969950"/>
          </a:xfrm>
        </p:spPr>
        <p:txBody>
          <a:bodyPr>
            <a:noAutofit/>
          </a:bodyPr>
          <a:lstStyle/>
          <a:p>
            <a:r>
              <a:rPr lang="el-GR" sz="88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скорость, физическая величина, характеризующая быстроту движения.</a:t>
            </a:r>
            <a:endParaRPr lang="ru-RU" sz="44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10200" y="1497585"/>
            <a:ext cx="2441424" cy="107768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H="1">
            <a:off x="370115" y="784560"/>
            <a:ext cx="1665514" cy="27758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18049039">
            <a:off x="-315687" y="1651708"/>
            <a:ext cx="24563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chemeClr val="accent1"/>
                </a:solidFill>
                <a:latin typeface="Constantia" panose="02030602050306030303" pitchFamily="18" charset="0"/>
              </a:rPr>
              <a:t>С Т А Р Т</a:t>
            </a:r>
            <a:endParaRPr lang="ru-RU" sz="4400" b="1" i="1" dirty="0">
              <a:solidFill>
                <a:schemeClr val="accent1"/>
              </a:solidFill>
              <a:latin typeface="Constantia" panose="020306020503060303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1816">
            <a:off x="7415077" y="-268544"/>
            <a:ext cx="2362200" cy="2362200"/>
          </a:xfrm>
          <a:prstGeom prst="rect">
            <a:avLst/>
          </a:prstGeom>
        </p:spPr>
      </p:pic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105397"/>
              </p:ext>
            </p:extLst>
          </p:nvPr>
        </p:nvGraphicFramePr>
        <p:xfrm>
          <a:off x="1775469" y="2357110"/>
          <a:ext cx="1354755" cy="1533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Image" r:id="rId5" imgW="4825080" imgH="5460120" progId="Photoshop.Image.13">
                  <p:embed/>
                </p:oleObj>
              </mc:Choice>
              <mc:Fallback>
                <p:oleObj name="Image" r:id="rId5" imgW="4825080" imgH="5460120" progId="Photoshop.Image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75469" y="2357110"/>
                        <a:ext cx="1354755" cy="15330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130224" y="2575271"/>
            <a:ext cx="7569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39066" y="1497585"/>
            <a:ext cx="7569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902326" y="115099"/>
            <a:ext cx="7569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8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6028" y="838201"/>
            <a:ext cx="4103915" cy="91439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/>
            <a:r>
              <a:rPr lang="ru-RU" sz="66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=</a:t>
            </a:r>
            <a:endParaRPr lang="ru-RU" sz="66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08966" y="236194"/>
            <a:ext cx="18165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путь</a:t>
            </a:r>
            <a:endParaRPr lang="ru-RU" sz="6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295400"/>
            <a:ext cx="2242457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60641" y="1074394"/>
            <a:ext cx="20730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</a:t>
            </a:r>
            <a:endParaRPr lang="ru-RU" sz="6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8682" y="2311589"/>
            <a:ext cx="75052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96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endParaRPr lang="ru-RU" sz="96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840425" y="2768788"/>
            <a:ext cx="849086" cy="91439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08966" y="2234801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6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0" y="3174264"/>
            <a:ext cx="903514" cy="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260641" y="2964143"/>
            <a:ext cx="3978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ru-RU" sz="6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8896" y="4648998"/>
            <a:ext cx="2441424" cy="107768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027762" y="4648998"/>
            <a:ext cx="7825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610377" y="5883728"/>
            <a:ext cx="2099314" cy="522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092327" y="4991101"/>
            <a:ext cx="42082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3709" y="3392488"/>
            <a:ext cx="2441424" cy="107768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543217" y="3860152"/>
            <a:ext cx="7825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ight Arrow 23"/>
          <p:cNvSpPr/>
          <p:nvPr/>
        </p:nvSpPr>
        <p:spPr>
          <a:xfrm flipH="1">
            <a:off x="8545190" y="4627218"/>
            <a:ext cx="2099314" cy="522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7607782" y="4202255"/>
            <a:ext cx="42082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 txBox="1">
            <a:spLocks/>
          </p:cNvSpPr>
          <p:nvPr/>
        </p:nvSpPr>
        <p:spPr>
          <a:xfrm>
            <a:off x="4111608" y="5453282"/>
            <a:ext cx="6992347" cy="91439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– векторная величина,</a:t>
            </a:r>
          </a:p>
          <a:p>
            <a:r>
              <a:rPr lang="ru-RU" sz="44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имеет направление</a:t>
            </a:r>
            <a:endParaRPr lang="ru-RU" sz="44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2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629" y="371248"/>
            <a:ext cx="4005943" cy="945923"/>
          </a:xfrm>
        </p:spPr>
        <p:txBody>
          <a:bodyPr/>
          <a:lstStyle/>
          <a:p>
            <a:pPr algn="l"/>
            <a:r>
              <a:rPr lang="ru-RU" i="1" dirty="0" smtClean="0">
                <a:solidFill>
                  <a:schemeClr val="tx2"/>
                </a:solidFill>
                <a:latin typeface="Constantia" panose="02030602050306030303" pitchFamily="18" charset="0"/>
              </a:rPr>
              <a:t>Задача №1</a:t>
            </a:r>
            <a:endParaRPr lang="ru-RU" i="1" dirty="0">
              <a:solidFill>
                <a:schemeClr val="tx2"/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771" y="2564606"/>
            <a:ext cx="11234057" cy="2018279"/>
          </a:xfrm>
        </p:spPr>
        <p:txBody>
          <a:bodyPr>
            <a:noAutofit/>
          </a:bodyPr>
          <a:lstStyle/>
          <a:p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живёт на расстоянии </a:t>
            </a:r>
            <a:r>
              <a:rPr lang="ru-RU" sz="44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 м </a:t>
            </a:r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школы. Это расстояние он проходит за </a:t>
            </a:r>
            <a:r>
              <a:rPr lang="ru-RU" sz="44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</a:t>
            </a:r>
            <a:r>
              <a:rPr lang="ru-RU" sz="44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 какой скоростью он идёт в школу?</a:t>
            </a:r>
          </a:p>
        </p:txBody>
      </p:sp>
    </p:spTree>
    <p:extLst>
      <p:ext uri="{BB962C8B-B14F-4D97-AF65-F5344CB8AC3E}">
        <p14:creationId xmlns:p14="http://schemas.microsoft.com/office/powerpoint/2010/main" val="417015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</TotalTime>
  <Words>229</Words>
  <Application>Microsoft Office PowerPoint</Application>
  <PresentationFormat>Широкоэкранный</PresentationFormat>
  <Paragraphs>71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Arial - 14</vt:lpstr>
      <vt:lpstr>Calibri</vt:lpstr>
      <vt:lpstr>Calibri Light</vt:lpstr>
      <vt:lpstr>Constantia</vt:lpstr>
      <vt:lpstr>Times New Roman</vt:lpstr>
      <vt:lpstr>Office Theme</vt:lpstr>
      <vt:lpstr>Image</vt:lpstr>
      <vt:lpstr>МЕХАНИЧЕСКОЕ ДВИЖЕНИЕ Учитель – Карачук Э. А.</vt:lpstr>
      <vt:lpstr>Презентация PowerPoint</vt:lpstr>
      <vt:lpstr>Механическим движением называется изменение положения одного тела относительно других тел с течением времени.</vt:lpstr>
      <vt:lpstr>Презентация PowerPoint</vt:lpstr>
      <vt:lpstr>Презентация PowerPoint</vt:lpstr>
      <vt:lpstr>Презентация PowerPoint</vt:lpstr>
      <vt:lpstr>Презентация PowerPoint</vt:lpstr>
      <vt:lpstr>Скорость =</vt:lpstr>
      <vt:lpstr>Задача №1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МЕХАНИЧЕСКОЕ ДВИЖЕНИЕ И ВЕЛИЧИНЫ ЕГО ХАРАКТЕРИЗУЮЩИЕ</dc:title>
  <dc:creator>Vladislav Fedorov</dc:creator>
  <cp:lastModifiedBy>9</cp:lastModifiedBy>
  <cp:revision>31</cp:revision>
  <dcterms:created xsi:type="dcterms:W3CDTF">2013-09-30T19:42:02Z</dcterms:created>
  <dcterms:modified xsi:type="dcterms:W3CDTF">2022-12-20T11:46:25Z</dcterms:modified>
</cp:coreProperties>
</file>