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7276-CF8C-480D-9D46-9A4C37AF88C8}" type="datetimeFigureOut">
              <a:rPr lang="ru-RU" smtClean="0"/>
              <a:pPr/>
              <a:t>17.12.2019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7817-B6C8-4C8C-9C9C-38DB9B164B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Рассеянные и шаровые звездные скопления</a:t>
            </a:r>
            <a:endParaRPr lang="ru-RU" sz="5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86380" y="4786322"/>
            <a:ext cx="3471842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Карачук </a:t>
            </a:r>
            <a:r>
              <a:rPr lang="ru-RU" sz="2400" dirty="0">
                <a:solidFill>
                  <a:schemeClr val="tx1"/>
                </a:solidFill>
              </a:rPr>
              <a:t>Э</a:t>
            </a:r>
            <a:r>
              <a:rPr lang="ru-RU" sz="2400" dirty="0" smtClean="0">
                <a:solidFill>
                  <a:schemeClr val="tx1"/>
                </a:solidFill>
              </a:rPr>
              <a:t>. А.,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учитель физики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МБОУ «</a:t>
            </a:r>
            <a:r>
              <a:rPr lang="ru-RU" sz="2400" smtClean="0">
                <a:solidFill>
                  <a:schemeClr val="tx1"/>
                </a:solidFill>
              </a:rPr>
              <a:t>Магазинский УВК»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ilky Way full annotated russi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857364"/>
            <a:ext cx="4357718" cy="43577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85720" y="214290"/>
            <a:ext cx="8501122" cy="156966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Млечный Путь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(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наша Галактика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 — галактика, в которой находятся Земля, Солнечная система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и все отдельные звёзды, видимые невооружённым глазом. Относится к спиральным галактикам с перемычкой.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28596" y="2285992"/>
            <a:ext cx="34290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sng" dirty="0"/>
              <a:t>Млечный </a:t>
            </a:r>
            <a:r>
              <a:rPr lang="ru-RU" sz="3600" b="1" i="1" u="sng" dirty="0" smtClean="0"/>
              <a:t>путь. </a:t>
            </a:r>
            <a:r>
              <a:rPr lang="ru-RU" sz="3600" dirty="0" smtClean="0"/>
              <a:t>Спиральная </a:t>
            </a:r>
            <a:r>
              <a:rPr lang="ru-RU" sz="3600" dirty="0"/>
              <a:t>галактика с перемычкой. Доминируют два из четырёх рукавов.</a:t>
            </a:r>
          </a:p>
        </p:txBody>
      </p:sp>
      <p:sp>
        <p:nvSpPr>
          <p:cNvPr id="6" name="Notched Right Arrow 5">
            <a:hlinkClick r:id="rId3" action="ppaction://hlinksldjump"/>
          </p:cNvPr>
          <p:cNvSpPr/>
          <p:nvPr/>
        </p:nvSpPr>
        <p:spPr>
          <a:xfrm rot="10800000">
            <a:off x="7143768" y="6286520"/>
            <a:ext cx="1500198" cy="35719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Andromeda Galaxy (with h-alpha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928934"/>
            <a:ext cx="3890972" cy="354722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142844" y="214290"/>
            <a:ext cx="87868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Галактика </a:t>
            </a:r>
            <a:r>
              <a:rPr lang="ru-RU" sz="2400" b="1" dirty="0" smtClean="0"/>
              <a:t>Андромеды</a:t>
            </a:r>
            <a:r>
              <a:rPr lang="ru-RU" sz="2400" dirty="0"/>
              <a:t> (или </a:t>
            </a:r>
            <a:r>
              <a:rPr lang="ru-RU" sz="2400" b="1" dirty="0"/>
              <a:t>Андромеда, M 31, NGC 224, Туманность Андромеды</a:t>
            </a:r>
            <a:r>
              <a:rPr lang="ru-RU" sz="2400" dirty="0"/>
              <a:t>) — спиральная галактика типа Sb, крупнейшая галактика Местной группы. Ближайшая к Млечному Пути большая галактика. Содержит примерно 1 триллион звёзд, что в 2,5—5 раз больше Млечного Пути. 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720" y="3714753"/>
          <a:ext cx="4500594" cy="2857519"/>
        </p:xfrm>
        <a:graphic>
          <a:graphicData uri="http://schemas.openxmlformats.org/drawingml/2006/table">
            <a:tbl>
              <a:tblPr/>
              <a:tblGrid>
                <a:gridCol w="2250297"/>
                <a:gridCol w="2250297"/>
              </a:tblGrid>
              <a:tr h="75197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История исследования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3561"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Дата открытия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известна с древности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751979">
                <a:tc>
                  <a:txBody>
                    <a:bodyPr/>
                    <a:lstStyle/>
                    <a:p>
                      <a:pPr fontAlgn="t"/>
                      <a:r>
                        <a:rPr lang="ru-RU" sz="2400">
                          <a:solidFill>
                            <a:schemeClr val="tx1"/>
                          </a:solidFill>
                        </a:rPr>
                        <a:t>Обозначения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 31, </a:t>
                      </a:r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</a:rPr>
                        <a:t>NGC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 224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85728"/>
            <a:ext cx="87154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галактике зарегистрировано около 460 шаровых </a:t>
            </a:r>
            <a:r>
              <a:rPr lang="ru-RU" sz="2400" dirty="0" smtClean="0"/>
              <a:t>скоплений. </a:t>
            </a:r>
            <a:r>
              <a:rPr lang="ru-RU" sz="2400" dirty="0"/>
              <a:t>Самое массивное из них — </a:t>
            </a:r>
            <a:r>
              <a:rPr lang="ru-RU" sz="2400" b="1" i="1" u="sng" dirty="0"/>
              <a:t>Mayall II</a:t>
            </a:r>
            <a:r>
              <a:rPr lang="ru-RU" sz="2400" dirty="0"/>
              <a:t>, называемое ещё G1, — имеет наибольшую светимость в Местной группе, опережая по яркости самое яркое скопление Млечного Пути — Омегу </a:t>
            </a:r>
            <a:r>
              <a:rPr lang="ru-RU" sz="2400" dirty="0" smtClean="0"/>
              <a:t>Центавра. </a:t>
            </a:r>
            <a:r>
              <a:rPr lang="ru-RU" sz="2400" dirty="0"/>
              <a:t>Оно находится на расстоянии около 130 тысяч световых лет от центра галактики Андромеды и содержит, как минимум, 300 тысяч старых звёзд</a:t>
            </a:r>
            <a:r>
              <a:rPr lang="ru-RU" sz="2400" dirty="0" smtClean="0"/>
              <a:t>. </a:t>
            </a:r>
            <a:r>
              <a:rPr lang="ru-RU" sz="2400" dirty="0"/>
              <a:t>Согласно исследованиям, в центре этого скопления находится кандидат в чёрные дыры массой 20 тысяч </a:t>
            </a:r>
            <a:r>
              <a:rPr lang="ru-RU" sz="2400" dirty="0" smtClean="0"/>
              <a:t>Солнц. </a:t>
            </a:r>
            <a:r>
              <a:rPr lang="ru-RU" sz="2400" dirty="0"/>
              <a:t>Подобные объекты существуют также и в других скоплениях.</a:t>
            </a:r>
          </a:p>
        </p:txBody>
      </p:sp>
      <p:pic>
        <p:nvPicPr>
          <p:cNvPr id="25602" name="Picture 2" descr="https://upload.wikimedia.org/wikipedia/commons/thumb/c/c7/HST_G1_%28Mayall_II%29.jpg/220px-HST_G1_%28Mayall_II%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071942"/>
            <a:ext cx="2928958" cy="25717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286116" y="4214818"/>
          <a:ext cx="5667372" cy="2286016"/>
        </p:xfrm>
        <a:graphic>
          <a:graphicData uri="http://schemas.openxmlformats.org/drawingml/2006/table">
            <a:tbl>
              <a:tblPr/>
              <a:tblGrid>
                <a:gridCol w="2833686"/>
                <a:gridCol w="2833686"/>
              </a:tblGrid>
              <a:tr h="49696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2400"/>
                        <a:t>История исследования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F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2096">
                <a:tc>
                  <a:txBody>
                    <a:bodyPr/>
                    <a:lstStyle/>
                    <a:p>
                      <a:pPr fontAlgn="t"/>
                      <a:r>
                        <a:rPr lang="ru-RU" sz="2400"/>
                        <a:t>Открыватель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Мейол, Николас Ульрих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 и </a:t>
                      </a:r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Эгген, Олин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96960">
                <a:tc>
                  <a:txBody>
                    <a:bodyPr/>
                    <a:lstStyle/>
                    <a:p>
                      <a:pPr fontAlgn="t"/>
                      <a:r>
                        <a:rPr lang="ru-RU" sz="2400"/>
                        <a:t>Дата открытия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1953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  <p:sp>
        <p:nvSpPr>
          <p:cNvPr id="6" name="Notched Right Arrow 5">
            <a:hlinkClick r:id="rId3" action="ppaction://hlinksldjump"/>
          </p:cNvPr>
          <p:cNvSpPr/>
          <p:nvPr/>
        </p:nvSpPr>
        <p:spPr>
          <a:xfrm rot="10800000">
            <a:off x="7286644" y="6357958"/>
            <a:ext cx="1285884" cy="28575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desk.ru/_ph/219/2/1851716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71480"/>
            <a:ext cx="8143932" cy="57769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dirty="0" smtClean="0"/>
              <a:t>Содержание.</a:t>
            </a:r>
            <a:endParaRPr lang="ru-RU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4000" dirty="0" smtClean="0"/>
              <a:t>Рассеянные звездные скопления.</a:t>
            </a:r>
          </a:p>
          <a:p>
            <a:pPr marL="514350" indent="-514350">
              <a:buAutoNum type="arabicPeriod"/>
            </a:pPr>
            <a:r>
              <a:rPr lang="ru-RU" sz="4000" dirty="0" smtClean="0"/>
              <a:t>Шаровые звездные скопления</a:t>
            </a:r>
            <a:r>
              <a:rPr lang="ru-RU" sz="4000" dirty="0" smtClean="0"/>
              <a:t>.</a:t>
            </a:r>
            <a:endParaRPr lang="ru-RU" sz="4000" dirty="0" smtClean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7158" y="214290"/>
            <a:ext cx="47149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/>
              <a:t>Рассеянное звёздное скопление</a:t>
            </a:r>
            <a:r>
              <a:rPr lang="ru-RU" sz="2400" dirty="0"/>
              <a:t> </a:t>
            </a:r>
            <a:r>
              <a:rPr lang="ru-RU" sz="2400" dirty="0" smtClean="0"/>
              <a:t> </a:t>
            </a:r>
            <a:r>
              <a:rPr lang="ru-RU" sz="2400" dirty="0"/>
              <a:t>представляет собой группу звёзд(числом вплоть до нескольких тысяч), образованных из одного гигантского молекулярного облака и имеющих примерно одинаковый возраст.</a:t>
            </a:r>
          </a:p>
        </p:txBody>
      </p:sp>
      <p:pic>
        <p:nvPicPr>
          <p:cNvPr id="2050" name="Picture 2" descr="https://upload.wikimedia.org/wikipedia/commons/thumb/5/58/NGC265.jpg/220px-NGC2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0"/>
            <a:ext cx="3500460" cy="35004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428596" y="3786190"/>
            <a:ext cx="84296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NGC 265</a:t>
            </a:r>
            <a:r>
              <a:rPr lang="ru-RU" sz="2400" dirty="0"/>
              <a:t> (другое обозначение — </a:t>
            </a:r>
            <a:r>
              <a:rPr lang="ru-RU" sz="2400" b="1" dirty="0"/>
              <a:t>ESO 29-SC14</a:t>
            </a:r>
            <a:r>
              <a:rPr lang="ru-RU" sz="2400" dirty="0"/>
              <a:t>) — рассеянное звёздное скопление в созвездии Тукан.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28596" y="4714884"/>
          <a:ext cx="8429684" cy="1371600"/>
        </p:xfrm>
        <a:graphic>
          <a:graphicData uri="http://schemas.openxmlformats.org/drawingml/2006/table">
            <a:tbl>
              <a:tblPr/>
              <a:tblGrid>
                <a:gridCol w="4214842"/>
                <a:gridCol w="4214842"/>
              </a:tblGrid>
              <a:tr h="437198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2400" dirty="0"/>
                        <a:t>История исследования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F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198"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/>
                        <a:t>Открыватель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Джон Гершель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437198">
                <a:tc>
                  <a:txBody>
                    <a:bodyPr/>
                    <a:lstStyle/>
                    <a:p>
                      <a:pPr fontAlgn="t"/>
                      <a:r>
                        <a:rPr lang="ru-RU" sz="2400"/>
                        <a:t>Дата открытия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11 апреля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 </a:t>
                      </a:r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1834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214290"/>
            <a:ext cx="85011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 smtClean="0"/>
              <a:t>Рассеянные скопления, видимые</a:t>
            </a:r>
            <a:r>
              <a:rPr lang="ru-RU" sz="2800" b="1" i="1" u="sng" dirty="0"/>
              <a:t> невооружённым глазом.</a:t>
            </a:r>
          </a:p>
        </p:txBody>
      </p:sp>
      <p:pic>
        <p:nvPicPr>
          <p:cNvPr id="1026" name="Picture 2" descr="Pleiades large r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71612"/>
            <a:ext cx="3881438" cy="45720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357158" y="1357298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Плеяды</a:t>
            </a:r>
            <a:r>
              <a:rPr lang="ru-RU" sz="2400" dirty="0"/>
              <a:t> (астрономическое обозначение — </a:t>
            </a:r>
            <a:r>
              <a:rPr lang="ru-RU" sz="2400" b="1" dirty="0"/>
              <a:t>M45</a:t>
            </a:r>
            <a:r>
              <a:rPr lang="ru-RU" sz="2400" dirty="0"/>
              <a:t>; иногда также используется собственное имя </a:t>
            </a:r>
            <a:r>
              <a:rPr lang="ru-RU" sz="2400" b="1" dirty="0"/>
              <a:t>Семь сестёр</a:t>
            </a:r>
            <a:r>
              <a:rPr lang="ru-RU" sz="2400" dirty="0"/>
              <a:t>, старинное славянское название — </a:t>
            </a:r>
            <a:r>
              <a:rPr lang="ru-RU" sz="2400" b="1" dirty="0"/>
              <a:t>Стожары</a:t>
            </a:r>
            <a:r>
              <a:rPr lang="ru-RU" sz="2400" dirty="0"/>
              <a:t> или </a:t>
            </a:r>
            <a:r>
              <a:rPr lang="ru-RU" sz="2400" b="1" dirty="0"/>
              <a:t>Волосожары</a:t>
            </a:r>
            <a:r>
              <a:rPr lang="ru-RU" sz="2400" dirty="0"/>
              <a:t>, в Библии и Торе — </a:t>
            </a:r>
            <a:r>
              <a:rPr lang="ru-RU" sz="2400" b="1" dirty="0"/>
              <a:t>Кима</a:t>
            </a:r>
            <a:r>
              <a:rPr lang="ru-RU" sz="2400" dirty="0"/>
              <a:t>) — рассеянное звёздное скопление, астеризм в созвездии Тельца; одно из ближайших к Земле и одно из наиболее заметных для невооружённого глаза звёздных скоплений.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yad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3500438"/>
            <a:ext cx="3143272" cy="3143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85720" y="285728"/>
            <a:ext cx="87154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Гиады</a:t>
            </a:r>
            <a:r>
              <a:rPr lang="ru-RU" sz="2400" dirty="0"/>
              <a:t> </a:t>
            </a:r>
            <a:r>
              <a:rPr lang="ru-RU" sz="2400" dirty="0" smtClean="0"/>
              <a:t>—</a:t>
            </a:r>
            <a:r>
              <a:rPr lang="ru-RU" sz="2400" dirty="0"/>
              <a:t> рассеянное звёздное скопление в созвездии Тельца, видимое невооружённым глазом. </a:t>
            </a:r>
          </a:p>
          <a:p>
            <a:r>
              <a:rPr lang="ru-RU" sz="2400" dirty="0"/>
              <a:t>Гиады располагаются всего лишь в </a:t>
            </a:r>
            <a:r>
              <a:rPr lang="ru-RU" sz="2400" dirty="0" smtClean="0"/>
              <a:t>153</a:t>
            </a:r>
            <a:r>
              <a:rPr lang="ru-RU" sz="2400" dirty="0"/>
              <a:t> световых годах от Земли и являются самым близким рассеянным звёздным скоплением. Диаметр Гиад составляет 75 световых лет, центральная группа звёзд скопления занимает сферу диаметром примерно 10 световых лет. Согласно диаграмме Герцшпрунга — Рассела, его возраст составляет 625±50 миллионов </a:t>
            </a:r>
            <a:r>
              <a:rPr lang="ru-RU" sz="2400" dirty="0" smtClean="0"/>
              <a:t>лет.</a:t>
            </a:r>
            <a:endParaRPr lang="ru-RU" sz="2400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Alpha Persei Cluste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5046" y="3357562"/>
            <a:ext cx="3257276" cy="3143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14282" y="117693"/>
            <a:ext cx="55721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/>
              <a:t>Скопление Альфа Персея</a:t>
            </a:r>
            <a:r>
              <a:rPr lang="ru-RU" sz="2400" dirty="0"/>
              <a:t>, также известное как </a:t>
            </a:r>
            <a:r>
              <a:rPr lang="ru-RU" sz="2400" b="1" dirty="0"/>
              <a:t>Melotte 20</a:t>
            </a:r>
            <a:r>
              <a:rPr lang="ru-RU" sz="2400" dirty="0"/>
              <a:t> и </a:t>
            </a:r>
            <a:r>
              <a:rPr lang="ru-RU" sz="2400" b="1" dirty="0"/>
              <a:t>Collinder 39</a:t>
            </a:r>
            <a:r>
              <a:rPr lang="ru-RU" sz="2400" dirty="0"/>
              <a:t> — рассеянное звёздное скопление в созвездии Персея. Для невооружённого глаза скопление состоит из нескольких голубых звёзд спектрального класса B. Наиболее яркий объект — это желтовато-белый сверхгигант Мирфак, также известный как Альфа Персея, с видимой звёздной величиной 1,8</a:t>
            </a:r>
            <a:r>
              <a:rPr lang="ru-RU" sz="2400" dirty="0" smtClean="0"/>
              <a:t>. </a:t>
            </a:r>
            <a:r>
              <a:rPr lang="ru-RU" sz="2400" dirty="0"/>
              <a:t>При помощи спутника Hipparcos и инфракрасной диаграммы цвет-звёздная величина было определено расстояние до скопления, которое составляет примерно 172 </a:t>
            </a:r>
            <a:r>
              <a:rPr lang="ru-RU" sz="2400" dirty="0" smtClean="0"/>
              <a:t>пк.</a:t>
            </a:r>
            <a:r>
              <a:rPr lang="ru-RU" sz="2400" dirty="0"/>
              <a:t> Возраст скопления составляет примерно 50-70 миллионов </a:t>
            </a:r>
            <a:r>
              <a:rPr lang="ru-RU" sz="2400" dirty="0" smtClean="0"/>
              <a:t>лет.</a:t>
            </a:r>
            <a:endParaRPr lang="ru-RU" sz="2400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2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i="1" u="sng" dirty="0"/>
              <a:t>Образование</a:t>
            </a:r>
            <a:br>
              <a:rPr lang="ru-RU" b="1" i="1" u="sng" dirty="0"/>
            </a:br>
            <a:endParaRPr lang="ru-RU" b="1" i="1" u="sng" dirty="0"/>
          </a:p>
        </p:txBody>
      </p:sp>
      <p:pic>
        <p:nvPicPr>
          <p:cNvPr id="20482" name="Picture 2" descr="https://upload.wikimedia.org/wikipedia/commons/thumb/e/ed/Trapezium_cluster_optical_and_infrared_comparison.jpg/220px-Trapezium_cluster_optical_and_infrared_comparis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4286256"/>
            <a:ext cx="4857784" cy="22860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5214942" y="4000504"/>
            <a:ext cx="37147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Инфракрасное </a:t>
            </a:r>
            <a:r>
              <a:rPr lang="ru-RU" sz="2800" b="1" dirty="0" smtClean="0"/>
              <a:t>излучение показывает </a:t>
            </a:r>
            <a:r>
              <a:rPr lang="ru-RU" sz="2800" b="1" dirty="0"/>
              <a:t>плотное скопление, рождающееся в сердце Туманности Ориона.</a:t>
            </a:r>
          </a:p>
        </p:txBody>
      </p:sp>
      <p:sp>
        <p:nvSpPr>
          <p:cNvPr id="5" name="Rectangle 4"/>
          <p:cNvSpPr/>
          <p:nvPr/>
        </p:nvSpPr>
        <p:spPr>
          <a:xfrm>
            <a:off x="285720" y="571480"/>
            <a:ext cx="86439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Образование рассеянного скопления начинается с </a:t>
            </a:r>
            <a:r>
              <a:rPr lang="ru-RU" sz="2800" u="sng" dirty="0"/>
              <a:t>коллапса</a:t>
            </a:r>
            <a:r>
              <a:rPr lang="ru-RU" sz="2800" dirty="0"/>
              <a:t> части гигантского молекулярного облака, холодного плотного облака газа и пыли массой во много тысяч раз больше массы Солнца. Такие облака имеют плотность от 10</a:t>
            </a:r>
            <a:r>
              <a:rPr lang="ru-RU" sz="2800" baseline="30000" dirty="0"/>
              <a:t>2</a:t>
            </a:r>
            <a:r>
              <a:rPr lang="ru-RU" sz="2800" dirty="0"/>
              <a:t> до 10</a:t>
            </a:r>
            <a:r>
              <a:rPr lang="ru-RU" sz="2800" baseline="30000" dirty="0"/>
              <a:t>6</a:t>
            </a:r>
            <a:r>
              <a:rPr lang="ru-RU" sz="2800" dirty="0"/>
              <a:t> молекул нейтрального водорода на см</a:t>
            </a:r>
            <a:r>
              <a:rPr lang="ru-RU" sz="2800" baseline="30000" dirty="0"/>
              <a:t>3</a:t>
            </a:r>
            <a:r>
              <a:rPr lang="ru-RU" sz="2800" dirty="0"/>
              <a:t>, при том что звездообразование начинается в частях с плотностью большей 10</a:t>
            </a:r>
            <a:r>
              <a:rPr lang="ru-RU" sz="2800" baseline="30000" dirty="0"/>
              <a:t>4</a:t>
            </a:r>
            <a:r>
              <a:rPr lang="ru-RU" sz="2800" dirty="0"/>
              <a:t> молекул/см</a:t>
            </a:r>
            <a:r>
              <a:rPr lang="ru-RU" sz="2800" baseline="30000" dirty="0"/>
              <a:t>3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6" name="Right Arrow 5">
            <a:hlinkClick r:id="rId3" action="ppaction://hlinksldjump"/>
          </p:cNvPr>
          <p:cNvSpPr/>
          <p:nvPr/>
        </p:nvSpPr>
        <p:spPr>
          <a:xfrm>
            <a:off x="7429520" y="6357958"/>
            <a:ext cx="114300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5720" y="0"/>
            <a:ext cx="85725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u="sng" dirty="0" smtClean="0"/>
              <a:t>Шаровое </a:t>
            </a:r>
            <a:r>
              <a:rPr lang="ru-RU" sz="3200" b="1" i="1" u="sng" dirty="0"/>
              <a:t>звёздное </a:t>
            </a:r>
            <a:r>
              <a:rPr lang="ru-RU" sz="3200" b="1" i="1" u="sng" dirty="0" smtClean="0"/>
              <a:t>скопление</a:t>
            </a:r>
            <a:r>
              <a:rPr lang="ru-RU" sz="3200" dirty="0"/>
              <a:t> </a:t>
            </a:r>
            <a:r>
              <a:rPr lang="ru-RU" sz="3200" dirty="0" smtClean="0"/>
              <a:t>—</a:t>
            </a:r>
            <a:r>
              <a:rPr lang="ru-RU" sz="3200" dirty="0"/>
              <a:t> звёздное скопление, содержащее большое число звёзд, тесно связанное гравитацией и обращающееся вокруг галактического центра в качестве спутника.</a:t>
            </a:r>
          </a:p>
        </p:txBody>
      </p:sp>
      <p:pic>
        <p:nvPicPr>
          <p:cNvPr id="21506" name="Picture 2" descr="https://upload.wikimedia.org/wikipedia/commons/thumb/6/6a/A_Swarm_of_Ancient_Stars_-_GPN-2000-000930.jpg/300px-A_Swarm_of_Ancient_Stars_-_GPN-2000-0009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496"/>
            <a:ext cx="3643338" cy="371475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4000496" y="2857496"/>
            <a:ext cx="47863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Шаровое скопление Мессье 80 в созвездии Скорпиона расположено в </a:t>
            </a:r>
            <a:endParaRPr lang="ru-RU" sz="2400" dirty="0" smtClean="0"/>
          </a:p>
          <a:p>
            <a:r>
              <a:rPr lang="ru-RU" sz="2400" dirty="0" smtClean="0"/>
              <a:t>28 </a:t>
            </a:r>
            <a:r>
              <a:rPr lang="ru-RU" sz="2400" dirty="0"/>
              <a:t>000 световых </a:t>
            </a:r>
            <a:r>
              <a:rPr lang="ru-RU" sz="2400" dirty="0" smtClean="0"/>
              <a:t>годах от</a:t>
            </a:r>
            <a:r>
              <a:rPr lang="ru-RU" sz="2400" dirty="0"/>
              <a:t> Солнца и содержит сотни тысяч звёзд.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000496" y="4857760"/>
          <a:ext cx="4952992" cy="1714512"/>
        </p:xfrm>
        <a:graphic>
          <a:graphicData uri="http://schemas.openxmlformats.org/drawingml/2006/table">
            <a:tbl>
              <a:tblPr/>
              <a:tblGrid>
                <a:gridCol w="2476496"/>
                <a:gridCol w="2476496"/>
              </a:tblGrid>
              <a:tr h="571504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2400" dirty="0"/>
                        <a:t>История исследования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F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fontAlgn="t"/>
                      <a:r>
                        <a:rPr lang="ru-RU" sz="2400"/>
                        <a:t>Открыватель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Шарль Мессье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fontAlgn="t"/>
                      <a:r>
                        <a:rPr lang="ru-RU" sz="2400" dirty="0"/>
                        <a:t>Дата открытия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2400" u="none" strike="noStrike" dirty="0">
                          <a:solidFill>
                            <a:schemeClr val="tx1"/>
                          </a:solidFill>
                        </a:rPr>
                        <a:t>1781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214290"/>
            <a:ext cx="86439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Шаровые скопления — довольно распространённые объекты: на начало 2011 года в </a:t>
            </a:r>
            <a:r>
              <a:rPr lang="ru-RU" sz="3200" b="1" i="1" u="sng" dirty="0">
                <a:hlinkClick r:id="rId2" action="ppaction://hlinksldjump"/>
              </a:rPr>
              <a:t>Млечном Пути</a:t>
            </a:r>
            <a:r>
              <a:rPr lang="ru-RU" sz="3200" dirty="0"/>
              <a:t> их открыто 157, ещё около 10—20 являются кандидатами в </a:t>
            </a:r>
            <a:r>
              <a:rPr lang="ru-RU" sz="3200" dirty="0" smtClean="0"/>
              <a:t>шаровые.</a:t>
            </a:r>
            <a:r>
              <a:rPr lang="ru-RU" sz="3200" dirty="0"/>
              <a:t> В более крупных галактиках их может быть больше: так, например, в </a:t>
            </a:r>
            <a:r>
              <a:rPr lang="ru-RU" sz="3200" dirty="0">
                <a:hlinkClick r:id="rId3" action="ppaction://hlinksldjump"/>
              </a:rPr>
              <a:t>Туманности Андромеды</a:t>
            </a:r>
            <a:r>
              <a:rPr lang="ru-RU" sz="3200" dirty="0"/>
              <a:t> их количество может достигать </a:t>
            </a:r>
            <a:r>
              <a:rPr lang="ru-RU" sz="3200" dirty="0" smtClean="0"/>
              <a:t>500.</a:t>
            </a:r>
            <a:r>
              <a:rPr lang="ru-RU" sz="3200" dirty="0"/>
              <a:t> В некоторых гигантских эллиптических галактиках, особенно тех, которые находятся в центре галактических скоплений, — таких </a:t>
            </a:r>
            <a:r>
              <a:rPr lang="ru-RU" sz="3200" dirty="0" smtClean="0"/>
              <a:t>как</a:t>
            </a:r>
          </a:p>
          <a:p>
            <a:r>
              <a:rPr lang="ru-RU" sz="3200" dirty="0"/>
              <a:t> M 87, может быть до 13 000 шаровых скоплений.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133</Words>
  <Application>Microsoft Office PowerPoint</Application>
  <PresentationFormat>Экран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Рассеянные и шаровые звездные скопления</vt:lpstr>
      <vt:lpstr>Содержание.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Образование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Елена</dc:creator>
  <cp:lastModifiedBy>9</cp:lastModifiedBy>
  <cp:revision>14</cp:revision>
  <dcterms:created xsi:type="dcterms:W3CDTF">2018-03-10T12:47:12Z</dcterms:created>
  <dcterms:modified xsi:type="dcterms:W3CDTF">2019-12-17T10:13:19Z</dcterms:modified>
</cp:coreProperties>
</file>